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4"/>
  </p:notesMasterIdLst>
  <p:sldIdLst>
    <p:sldId id="256" r:id="rId2"/>
    <p:sldId id="257" r:id="rId3"/>
    <p:sldId id="281" r:id="rId4"/>
    <p:sldId id="259" r:id="rId5"/>
    <p:sldId id="260" r:id="rId6"/>
    <p:sldId id="261" r:id="rId7"/>
    <p:sldId id="262" r:id="rId8"/>
    <p:sldId id="263" r:id="rId9"/>
    <p:sldId id="264" r:id="rId10"/>
    <p:sldId id="282" r:id="rId11"/>
    <p:sldId id="265" r:id="rId12"/>
    <p:sldId id="266" r:id="rId13"/>
    <p:sldId id="267" r:id="rId14"/>
    <p:sldId id="283" r:id="rId15"/>
    <p:sldId id="268" r:id="rId16"/>
    <p:sldId id="269" r:id="rId17"/>
    <p:sldId id="270" r:id="rId18"/>
    <p:sldId id="271" r:id="rId19"/>
    <p:sldId id="272" r:id="rId20"/>
    <p:sldId id="275" r:id="rId21"/>
    <p:sldId id="274" r:id="rId22"/>
    <p:sldId id="273" r:id="rId23"/>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22D0DFE9-C05D-4575-A8AF-70DC283F1910}" type="datetimeFigureOut">
              <a:rPr lang="en-IN" smtClean="0"/>
              <a:t>19-04-2024</a:t>
            </a:fld>
            <a:endParaRPr lang="en-IN"/>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IN"/>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IN"/>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7E3A20C6-EA65-437B-971D-AEC7F8DF9747}" type="slidenum">
              <a:rPr lang="en-IN" smtClean="0"/>
              <a:t>‹#›</a:t>
            </a:fld>
            <a:endParaRPr lang="en-IN"/>
          </a:p>
        </p:txBody>
      </p:sp>
    </p:spTree>
    <p:extLst>
      <p:ext uri="{BB962C8B-B14F-4D97-AF65-F5344CB8AC3E}">
        <p14:creationId xmlns:p14="http://schemas.microsoft.com/office/powerpoint/2010/main" val="3598185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50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3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0246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233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1084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841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505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554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550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902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22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47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306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05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842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2578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11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4/19/2024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594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ajeev0214" TargetMode="External"/><Relationship Id="rId2" Type="http://schemas.openxmlformats.org/officeDocument/2006/relationships/hyperlink" Target="https://github.com/Biswal-De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E01-89EC-AA9D-F864-3BBA1D4D5146}"/>
              </a:ext>
            </a:extLst>
          </p:cNvPr>
          <p:cNvSpPr>
            <a:spLocks noGrp="1"/>
          </p:cNvSpPr>
          <p:nvPr>
            <p:ph type="ctrTitle"/>
          </p:nvPr>
        </p:nvSpPr>
        <p:spPr>
          <a:xfrm>
            <a:off x="1999716" y="1380069"/>
            <a:ext cx="9503307" cy="523221"/>
          </a:xfrm>
        </p:spPr>
        <p:txBody>
          <a:bodyPr>
            <a:noAutofit/>
          </a:bodyPr>
          <a:lstStyle/>
          <a:p>
            <a:pPr algn="ctr"/>
            <a:r>
              <a:rPr lang="en-US" sz="3200" b="1" dirty="0"/>
              <a:t>Face and Object Detection Using Python OpenCV</a:t>
            </a:r>
            <a:br>
              <a:rPr lang="en-US" sz="3200" b="1" dirty="0"/>
            </a:br>
            <a:r>
              <a:rPr lang="en-US" sz="3200" b="1" dirty="0"/>
              <a:t>(Drishti)</a:t>
            </a:r>
          </a:p>
        </p:txBody>
      </p:sp>
      <p:sp>
        <p:nvSpPr>
          <p:cNvPr id="3" name="Subtitle 2">
            <a:extLst>
              <a:ext uri="{FF2B5EF4-FFF2-40B4-BE49-F238E27FC236}">
                <a16:creationId xmlns:a16="http://schemas.microsoft.com/office/drawing/2014/main" id="{B7F9C119-B6A5-B781-B374-5C570B841D6B}"/>
              </a:ext>
            </a:extLst>
          </p:cNvPr>
          <p:cNvSpPr>
            <a:spLocks noGrp="1"/>
          </p:cNvSpPr>
          <p:nvPr>
            <p:ph type="subTitle" idx="1"/>
          </p:nvPr>
        </p:nvSpPr>
        <p:spPr>
          <a:xfrm>
            <a:off x="5247116" y="4477997"/>
            <a:ext cx="2315912" cy="1444240"/>
          </a:xfrm>
        </p:spPr>
        <p:txBody>
          <a:bodyPr>
            <a:normAutofit/>
          </a:bodyPr>
          <a:lstStyle/>
          <a:p>
            <a:endParaRPr lang="en-US" dirty="0"/>
          </a:p>
          <a:p>
            <a:pPr algn="ctr">
              <a:lnSpc>
                <a:spcPct val="110000"/>
              </a:lnSpc>
            </a:pPr>
            <a:r>
              <a:rPr lang="en-US" sz="1300" b="1" dirty="0">
                <a:solidFill>
                  <a:srgbClr val="002060"/>
                </a:solidFill>
              </a:rPr>
              <a:t>Presented by:</a:t>
            </a:r>
          </a:p>
          <a:p>
            <a:pPr algn="ctr">
              <a:lnSpc>
                <a:spcPct val="110000"/>
              </a:lnSpc>
              <a:spcBef>
                <a:spcPts val="0"/>
              </a:spcBef>
              <a:spcAft>
                <a:spcPts val="0"/>
              </a:spcAft>
            </a:pPr>
            <a:r>
              <a:rPr lang="en-US" b="1" dirty="0">
                <a:solidFill>
                  <a:srgbClr val="002060"/>
                </a:solidFill>
                <a:latin typeface="Cambria" panose="02040503050406030204" pitchFamily="18" charset="0"/>
                <a:ea typeface="Cambria" panose="02040503050406030204" pitchFamily="18" charset="0"/>
              </a:rPr>
              <a:t>Biswamit Biswal</a:t>
            </a:r>
          </a:p>
          <a:p>
            <a:pPr algn="ctr">
              <a:lnSpc>
                <a:spcPct val="110000"/>
              </a:lnSpc>
              <a:spcBef>
                <a:spcPts val="0"/>
              </a:spcBef>
              <a:spcAft>
                <a:spcPts val="0"/>
              </a:spcAft>
            </a:pPr>
            <a:r>
              <a:rPr lang="en-US" sz="1600" b="1" dirty="0">
                <a:solidFill>
                  <a:srgbClr val="002060"/>
                </a:solidFill>
                <a:latin typeface="Cambria" panose="02040503050406030204" pitchFamily="18" charset="0"/>
                <a:ea typeface="Cambria" panose="02040503050406030204" pitchFamily="18" charset="0"/>
              </a:rPr>
              <a:t>21CSC018    </a:t>
            </a:r>
          </a:p>
        </p:txBody>
      </p:sp>
      <p:sp>
        <p:nvSpPr>
          <p:cNvPr id="4" name="TextBox 3">
            <a:extLst>
              <a:ext uri="{FF2B5EF4-FFF2-40B4-BE49-F238E27FC236}">
                <a16:creationId xmlns:a16="http://schemas.microsoft.com/office/drawing/2014/main" id="{51F5DBA1-8726-85E1-F83E-10FEF867AEE8}"/>
              </a:ext>
            </a:extLst>
          </p:cNvPr>
          <p:cNvSpPr txBox="1"/>
          <p:nvPr/>
        </p:nvSpPr>
        <p:spPr>
          <a:xfrm>
            <a:off x="5742773" y="2782669"/>
            <a:ext cx="3008120" cy="523220"/>
          </a:xfrm>
          <a:prstGeom prst="rect">
            <a:avLst/>
          </a:prstGeom>
          <a:noFill/>
        </p:spPr>
        <p:txBody>
          <a:bodyPr wrap="square" rtlCol="0">
            <a:spAutoFit/>
          </a:bodyPr>
          <a:lstStyle/>
          <a:p>
            <a:pPr algn="ctr"/>
            <a:r>
              <a:rPr lang="en-US" sz="1200" b="1" dirty="0"/>
              <a:t>Under Guidance of:</a:t>
            </a:r>
          </a:p>
          <a:p>
            <a:pPr algn="ctr"/>
            <a:r>
              <a:rPr lang="en-US" sz="1600" b="1" i="1" dirty="0"/>
              <a:t>    Dr. </a:t>
            </a:r>
            <a:r>
              <a:rPr lang="en-US" sz="1600" b="1" i="1" dirty="0" err="1"/>
              <a:t>Abeg</a:t>
            </a:r>
            <a:r>
              <a:rPr lang="en-US" sz="1600" b="1" i="1" dirty="0"/>
              <a:t> Kumar Jaiswal</a:t>
            </a:r>
          </a:p>
        </p:txBody>
      </p:sp>
      <p:sp>
        <p:nvSpPr>
          <p:cNvPr id="6" name="TextBox 5">
            <a:extLst>
              <a:ext uri="{FF2B5EF4-FFF2-40B4-BE49-F238E27FC236}">
                <a16:creationId xmlns:a16="http://schemas.microsoft.com/office/drawing/2014/main" id="{6410BF93-D66B-CD04-3492-73B10EA1B9DD}"/>
              </a:ext>
            </a:extLst>
          </p:cNvPr>
          <p:cNvSpPr txBox="1"/>
          <p:nvPr/>
        </p:nvSpPr>
        <p:spPr>
          <a:xfrm>
            <a:off x="8785076" y="5200117"/>
            <a:ext cx="2170632" cy="615553"/>
          </a:xfrm>
          <a:prstGeom prst="rect">
            <a:avLst/>
          </a:prstGeom>
          <a:noFill/>
        </p:spPr>
        <p:txBody>
          <a:bodyPr wrap="square" rtlCol="0">
            <a:spAutoFit/>
          </a:bodyPr>
          <a:lstStyle/>
          <a:p>
            <a:pPr algn="ctr"/>
            <a:r>
              <a:rPr lang="en-US" sz="1900" b="1" dirty="0">
                <a:solidFill>
                  <a:srgbClr val="002060"/>
                </a:solidFill>
                <a:latin typeface="Cambria" panose="02040503050406030204" pitchFamily="18" charset="0"/>
                <a:ea typeface="Cambria" panose="02040503050406030204" pitchFamily="18" charset="0"/>
              </a:rPr>
              <a:t>Rajeev </a:t>
            </a:r>
            <a:r>
              <a:rPr lang="en-US" sz="1900" b="1" dirty="0" err="1">
                <a:solidFill>
                  <a:srgbClr val="002060"/>
                </a:solidFill>
                <a:latin typeface="Cambria" panose="02040503050406030204" pitchFamily="18" charset="0"/>
                <a:ea typeface="Cambria" panose="02040503050406030204" pitchFamily="18" charset="0"/>
              </a:rPr>
              <a:t>Tirkey</a:t>
            </a:r>
            <a:endParaRPr lang="en-US" sz="1900" b="1" dirty="0">
              <a:solidFill>
                <a:srgbClr val="002060"/>
              </a:solidFill>
              <a:latin typeface="Cambria" panose="02040503050406030204" pitchFamily="18" charset="0"/>
              <a:ea typeface="Cambria" panose="02040503050406030204" pitchFamily="18" charset="0"/>
            </a:endParaRPr>
          </a:p>
          <a:p>
            <a:pPr algn="ctr"/>
            <a:r>
              <a:rPr lang="en-US" sz="1500" b="1" dirty="0">
                <a:solidFill>
                  <a:srgbClr val="002060"/>
                </a:solidFill>
                <a:latin typeface="Cambria" panose="02040503050406030204" pitchFamily="18" charset="0"/>
                <a:ea typeface="Cambria" panose="02040503050406030204" pitchFamily="18" charset="0"/>
              </a:rPr>
              <a:t>21CSC036</a:t>
            </a:r>
          </a:p>
        </p:txBody>
      </p:sp>
    </p:spTree>
    <p:extLst>
      <p:ext uri="{BB962C8B-B14F-4D97-AF65-F5344CB8AC3E}">
        <p14:creationId xmlns:p14="http://schemas.microsoft.com/office/powerpoint/2010/main" val="179192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ECCC1C-DA66-219E-BD9F-D029A9A530AB}"/>
              </a:ext>
            </a:extLst>
          </p:cNvPr>
          <p:cNvSpPr/>
          <p:nvPr/>
        </p:nvSpPr>
        <p:spPr>
          <a:xfrm>
            <a:off x="5349667" y="572568"/>
            <a:ext cx="3512322" cy="67511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E309B3A-6E31-70A5-C227-46E5D6B4C2C3}"/>
              </a:ext>
            </a:extLst>
          </p:cNvPr>
          <p:cNvSpPr txBox="1"/>
          <p:nvPr/>
        </p:nvSpPr>
        <p:spPr>
          <a:xfrm>
            <a:off x="3158836" y="656705"/>
            <a:ext cx="7897091" cy="4278094"/>
          </a:xfrm>
          <a:prstGeom prst="rect">
            <a:avLst/>
          </a:prstGeom>
          <a:noFill/>
        </p:spPr>
        <p:txBody>
          <a:bodyPr wrap="square" rtlCol="0">
            <a:spAutoFit/>
          </a:bodyPr>
          <a:lstStyle/>
          <a:p>
            <a:pPr algn="ctr"/>
            <a:r>
              <a:rPr lang="en-US" sz="2400" b="1" dirty="0">
                <a:latin typeface="Arial Black" panose="020B0A04020102020204" pitchFamily="34" charset="0"/>
              </a:rPr>
              <a:t>Applications</a:t>
            </a:r>
          </a:p>
          <a:p>
            <a:pPr algn="ctr"/>
            <a:endParaRPr lang="en-US" sz="2400" b="1" dirty="0">
              <a:latin typeface="Arial Black" panose="020B0A04020102020204" pitchFamily="34" charset="0"/>
            </a:endParaRPr>
          </a:p>
          <a:p>
            <a:pPr marL="342900" indent="-342900">
              <a:buAutoNum type="arabicPeriod"/>
            </a:pPr>
            <a:r>
              <a:rPr lang="en-IN" sz="1600" b="1" dirty="0">
                <a:latin typeface="Cambria" panose="02040503050406030204" pitchFamily="18" charset="0"/>
                <a:ea typeface="Cambria" panose="02040503050406030204" pitchFamily="18" charset="0"/>
              </a:rPr>
              <a:t>Self Driving Vehicles</a:t>
            </a:r>
            <a:r>
              <a:rPr lang="en-IN" sz="1600" dirty="0">
                <a:latin typeface="Cambria" panose="02040503050406030204" pitchFamily="18" charset="0"/>
                <a:ea typeface="Cambria" panose="02040503050406030204" pitchFamily="18" charset="0"/>
              </a:rPr>
              <a:t>: </a:t>
            </a:r>
            <a:r>
              <a:rPr lang="en-US" sz="1600" b="0" i="0" dirty="0">
                <a:effectLst/>
                <a:latin typeface="Cambria" panose="02040503050406030204" pitchFamily="18" charset="0"/>
                <a:ea typeface="Cambria" panose="02040503050406030204" pitchFamily="18" charset="0"/>
              </a:rPr>
              <a:t>Object detection is vital for cars to understand the surrounding environment and aids in determining and identifying pedestrians, traffic signals, zebra crossings, obstacles and other vehicles. Object detection enables safe navigation in autonomous vehicles and prevents car accidents. Example: tesla cars.</a:t>
            </a:r>
            <a:endParaRPr lang="en-US" sz="1600" b="0" i="0" dirty="0">
              <a:effectLst/>
              <a:latin typeface="Montserrat" panose="020F0502020204030204" pitchFamily="2" charset="0"/>
            </a:endParaRPr>
          </a:p>
          <a:p>
            <a:pPr marL="342900" indent="-342900">
              <a:buFontTx/>
              <a:buAutoNum type="arabicPeriod"/>
            </a:pPr>
            <a:r>
              <a:rPr lang="en-US" sz="1600" b="1" i="0" dirty="0">
                <a:effectLst/>
                <a:latin typeface="Cambria" panose="02040503050406030204" pitchFamily="18" charset="0"/>
                <a:ea typeface="Cambria" panose="02040503050406030204" pitchFamily="18" charset="0"/>
              </a:rPr>
              <a:t>Surveillance and Security in Airports, Banks, Organisations, etc.:</a:t>
            </a:r>
            <a:r>
              <a:rPr lang="en-US" sz="1600" b="0" i="0" dirty="0">
                <a:effectLst/>
                <a:latin typeface="Cambria" panose="02040503050406030204" pitchFamily="18" charset="0"/>
                <a:ea typeface="Cambria" panose="02040503050406030204" pitchFamily="18" charset="0"/>
              </a:rPr>
              <a:t> Object detection caters to image and video surveillance systems and enables safety and security in financial institutions, airports and railway systems. It detects suspicious activities of intruders or unauthorized objects and assists in securing public arenas and industries. </a:t>
            </a:r>
          </a:p>
          <a:p>
            <a:pPr marL="342900" indent="-342900">
              <a:buFontTx/>
              <a:buAutoNum type="arabicPeriod"/>
            </a:pPr>
            <a:r>
              <a:rPr lang="en-US" sz="1600" b="1" i="0" dirty="0">
                <a:effectLst/>
                <a:latin typeface="Cambria" panose="02040503050406030204" pitchFamily="18" charset="0"/>
                <a:ea typeface="Cambria" panose="02040503050406030204" pitchFamily="18" charset="0"/>
              </a:rPr>
              <a:t>Social Media Platforms:</a:t>
            </a:r>
            <a:r>
              <a:rPr lang="en-US" sz="1600" b="0" i="0" dirty="0">
                <a:effectLst/>
                <a:latin typeface="Cambria" panose="02040503050406030204" pitchFamily="18" charset="0"/>
                <a:ea typeface="Cambria" panose="02040503050406030204" pitchFamily="18" charset="0"/>
              </a:rPr>
              <a:t> Object detection is also utilized in social media platforms to identify sensitive content and aids in determining the violation of community guidelines. </a:t>
            </a:r>
          </a:p>
          <a:p>
            <a:pPr marL="342900" indent="-342900">
              <a:buFontTx/>
              <a:buAutoNum type="arabicPeriod"/>
            </a:pPr>
            <a:r>
              <a:rPr lang="en-IN" sz="1600" b="1" i="0" dirty="0">
                <a:effectLst/>
                <a:latin typeface="Cambria" panose="02040503050406030204" pitchFamily="18" charset="0"/>
                <a:ea typeface="Cambria" panose="02040503050406030204" pitchFamily="18" charset="0"/>
              </a:rPr>
              <a:t>Medical Image Analysis</a:t>
            </a:r>
            <a:r>
              <a:rPr lang="en-IN" sz="1600" i="0" dirty="0">
                <a:effectLst/>
                <a:latin typeface="Cambria" panose="02040503050406030204" pitchFamily="18" charset="0"/>
                <a:ea typeface="Cambria" panose="02040503050406030204" pitchFamily="18" charset="0"/>
              </a:rPr>
              <a:t>: </a:t>
            </a:r>
            <a:r>
              <a:rPr lang="en-IN" sz="1600" i="0" dirty="0" err="1">
                <a:effectLst/>
                <a:latin typeface="Cambria" panose="02040503050406030204" pitchFamily="18" charset="0"/>
                <a:ea typeface="Cambria" panose="02040503050406030204" pitchFamily="18" charset="0"/>
              </a:rPr>
              <a:t>Healtech</a:t>
            </a:r>
            <a:r>
              <a:rPr lang="en-IN" sz="1600" i="0" dirty="0">
                <a:effectLst/>
                <a:latin typeface="Cambria" panose="02040503050406030204" pitchFamily="18" charset="0"/>
                <a:ea typeface="Cambria" panose="02040503050406030204" pitchFamily="18" charset="0"/>
              </a:rPr>
              <a:t> software solutions</a:t>
            </a:r>
          </a:p>
          <a:p>
            <a:pPr marL="342900" indent="-342900">
              <a:buFontTx/>
              <a:buAutoNum type="arabicPeriod"/>
            </a:pPr>
            <a:r>
              <a:rPr lang="en-IN" sz="1600" b="1" dirty="0">
                <a:latin typeface="Cambria" panose="02040503050406030204" pitchFamily="18" charset="0"/>
                <a:ea typeface="Cambria" panose="02040503050406030204" pitchFamily="18" charset="0"/>
              </a:rPr>
              <a:t>Visual Product Search: </a:t>
            </a:r>
            <a:r>
              <a:rPr lang="en-IN" sz="1600" dirty="0">
                <a:latin typeface="Cambria" panose="02040503050406030204" pitchFamily="18" charset="0"/>
                <a:ea typeface="Cambria" panose="02040503050406030204" pitchFamily="18" charset="0"/>
              </a:rPr>
              <a:t>Amazon lens, Google lens</a:t>
            </a:r>
            <a:endParaRPr lang="en-IN" sz="1600" dirty="0">
              <a:latin typeface="+mj-lt"/>
              <a:ea typeface="Cambria" panose="02040503050406030204" pitchFamily="18" charset="0"/>
            </a:endParaRPr>
          </a:p>
        </p:txBody>
      </p:sp>
    </p:spTree>
    <p:extLst>
      <p:ext uri="{BB962C8B-B14F-4D97-AF65-F5344CB8AC3E}">
        <p14:creationId xmlns:p14="http://schemas.microsoft.com/office/powerpoint/2010/main" val="64342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32D545-EED4-425F-2ED1-C19469EA16E7}"/>
              </a:ext>
            </a:extLst>
          </p:cNvPr>
          <p:cNvSpPr/>
          <p:nvPr/>
        </p:nvSpPr>
        <p:spPr>
          <a:xfrm>
            <a:off x="5691499" y="529839"/>
            <a:ext cx="3401226" cy="52984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0EF3CE-4000-6EF1-7E64-4FA693E61C39}"/>
              </a:ext>
            </a:extLst>
          </p:cNvPr>
          <p:cNvSpPr txBox="1"/>
          <p:nvPr/>
        </p:nvSpPr>
        <p:spPr>
          <a:xfrm>
            <a:off x="2751746" y="529839"/>
            <a:ext cx="8944261" cy="6555641"/>
          </a:xfrm>
          <a:prstGeom prst="rect">
            <a:avLst/>
          </a:prstGeom>
          <a:noFill/>
        </p:spPr>
        <p:txBody>
          <a:bodyPr wrap="square" rtlCol="0">
            <a:spAutoFit/>
          </a:bodyPr>
          <a:lstStyle/>
          <a:p>
            <a:pPr algn="ctr"/>
            <a:r>
              <a:rPr lang="en-US" dirty="0"/>
              <a:t>	</a:t>
            </a:r>
            <a:r>
              <a:rPr lang="en-US" sz="2400" dirty="0">
                <a:latin typeface="Arial Black" panose="020B0A04020102020204" pitchFamily="34" charset="0"/>
              </a:rPr>
              <a:t>Implementation</a:t>
            </a:r>
            <a:endParaRPr lang="en-US" dirty="0">
              <a:latin typeface="Arial Black" panose="020B0A04020102020204" pitchFamily="34" charset="0"/>
            </a:endParaRPr>
          </a:p>
          <a:p>
            <a:r>
              <a:rPr lang="en-US" b="1" dirty="0"/>
              <a:t>Installation:</a:t>
            </a:r>
          </a:p>
          <a:p>
            <a:pPr marL="342900" indent="-342900">
              <a:buAutoNum type="arabicPeriod"/>
            </a:pPr>
            <a:r>
              <a:rPr lang="en-US" dirty="0" err="1"/>
              <a:t>Pycharm</a:t>
            </a:r>
            <a:r>
              <a:rPr lang="en-US" dirty="0"/>
              <a:t> IDE</a:t>
            </a:r>
          </a:p>
          <a:p>
            <a:pPr marL="342900" indent="-342900">
              <a:buAutoNum type="arabicPeriod"/>
            </a:pPr>
            <a:r>
              <a:rPr lang="en-US" dirty="0"/>
              <a:t>Python 3.10.5</a:t>
            </a:r>
          </a:p>
          <a:p>
            <a:pPr marL="342900" indent="-342900">
              <a:buAutoNum type="arabicPeriod"/>
            </a:pPr>
            <a:r>
              <a:rPr lang="en-US" dirty="0" err="1"/>
              <a:t>HaarCascade</a:t>
            </a:r>
            <a:r>
              <a:rPr lang="en-US" dirty="0"/>
              <a:t> Classifier</a:t>
            </a:r>
          </a:p>
          <a:p>
            <a:pPr marL="342900" indent="-342900">
              <a:buAutoNum type="arabicPeriod"/>
            </a:pPr>
            <a:r>
              <a:rPr lang="en-US" dirty="0"/>
              <a:t>Python Packages: </a:t>
            </a:r>
            <a:r>
              <a:rPr lang="en-US" dirty="0" err="1"/>
              <a:t>Opencv</a:t>
            </a:r>
            <a:r>
              <a:rPr lang="en-US" dirty="0"/>
              <a:t>, </a:t>
            </a:r>
            <a:r>
              <a:rPr lang="en-US" dirty="0" err="1"/>
              <a:t>Tkinter</a:t>
            </a:r>
            <a:r>
              <a:rPr lang="en-US" dirty="0"/>
              <a:t>, Pillow</a:t>
            </a:r>
          </a:p>
          <a:p>
            <a:pPr marL="342900" indent="-342900">
              <a:buAutoNum type="arabicPeriod" startAt="5"/>
            </a:pPr>
            <a:r>
              <a:rPr lang="en-US" dirty="0"/>
              <a:t>Images from the web/ Disk</a:t>
            </a:r>
          </a:p>
          <a:p>
            <a:endParaRPr lang="en-US" dirty="0"/>
          </a:p>
          <a:p>
            <a:endParaRPr lang="en-US" dirty="0"/>
          </a:p>
          <a:p>
            <a:r>
              <a:rPr lang="en-US" b="1" dirty="0"/>
              <a:t>Functions used in the project:</a:t>
            </a:r>
          </a:p>
          <a:p>
            <a:pPr marL="342900" indent="-342900">
              <a:buAutoNum type="arabicPeriod"/>
            </a:pPr>
            <a:r>
              <a:rPr lang="en-US" b="1" dirty="0"/>
              <a:t>Taking Image Input:</a:t>
            </a:r>
          </a:p>
          <a:p>
            <a:r>
              <a:rPr lang="en-US" dirty="0"/>
              <a:t>	</a:t>
            </a:r>
            <a:r>
              <a:rPr lang="en-US" sz="1800" kern="0" dirty="0">
                <a:solidFill>
                  <a:srgbClr val="0033B3"/>
                </a:solidFill>
                <a:effectLst/>
                <a:latin typeface="Consolas" panose="020B0609020204030204" pitchFamily="49" charset="0"/>
                <a:ea typeface="Times New Roman" panose="02020603050405020304" pitchFamily="18" charset="0"/>
                <a:cs typeface="Courier New" panose="02070309020205020404" pitchFamily="49" charset="0"/>
              </a:rPr>
              <a:t>def </a:t>
            </a:r>
            <a:r>
              <a:rPr lang="en-US" sz="18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open_image</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b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file_path</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8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file_path</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 </a:t>
            </a:r>
            <a:r>
              <a:rPr lang="en-US" sz="18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filedialog.askopenfilename</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(filetypes=[(</a:t>
            </a:r>
            <a:r>
              <a:rPr lang="en-US" sz="1800" kern="0" dirty="0">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"Image files"</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0" dirty="0">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800" kern="0" dirty="0" err="1">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png</a:t>
            </a:r>
            <a:r>
              <a:rPr lang="en-US" sz="1800" kern="0" dirty="0">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;*.jpg;*.jpeg"</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b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0" dirty="0">
                <a:solidFill>
                  <a:srgbClr val="0033B3"/>
                </a:solidFill>
                <a:effectLst/>
                <a:latin typeface="Consolas" panose="020B0609020204030204" pitchFamily="49" charset="0"/>
                <a:ea typeface="Times New Roman" panose="02020603050405020304" pitchFamily="18" charset="0"/>
                <a:cs typeface="Courier New" panose="02070309020205020404" pitchFamily="49" charset="0"/>
              </a:rPr>
              <a:t>if </a:t>
            </a:r>
            <a:r>
              <a:rPr lang="en-US" sz="18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file_path</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b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b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display_image_on_canvas</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8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file_path</a:t>
            </a:r>
            <a: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canvas)</a:t>
            </a:r>
            <a:br>
              <a:rPr lang="en-US" sz="18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br>
            <a:r>
              <a:rPr lang="en-US" sz="18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the above function </a:t>
            </a:r>
            <a:r>
              <a:rPr lang="en-US" sz="1800" kern="0" dirty="0" err="1">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open_image</a:t>
            </a:r>
            <a:r>
              <a:rPr lang="en-US" sz="18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 asks to choose an image from our local hard disk and stores it in the </a:t>
            </a:r>
            <a:r>
              <a:rPr lang="en-US" sz="1800" kern="0" dirty="0" err="1">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file_path</a:t>
            </a:r>
            <a:r>
              <a:rPr lang="en-US" sz="18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 variable.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5967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8BE048-BDEE-78A6-45AE-33D1836DADEA}"/>
              </a:ext>
            </a:extLst>
          </p:cNvPr>
          <p:cNvSpPr txBox="1"/>
          <p:nvPr/>
        </p:nvSpPr>
        <p:spPr>
          <a:xfrm>
            <a:off x="2213361" y="444381"/>
            <a:ext cx="8844897" cy="6496907"/>
          </a:xfrm>
          <a:prstGeom prst="rect">
            <a:avLst/>
          </a:prstGeom>
          <a:noFill/>
        </p:spPr>
        <p:txBody>
          <a:bodyPr wrap="square" rtlCol="0">
            <a:spAutoFit/>
          </a:bodyPr>
          <a:lstStyle/>
          <a:p>
            <a:pPr>
              <a:lnSpc>
                <a:spcPct val="115000"/>
              </a:lnSpc>
              <a:spcAft>
                <a:spcPts val="1000"/>
              </a:spcAft>
            </a:pPr>
            <a:r>
              <a:rPr lang="en-US" sz="1600" b="1" kern="0" dirty="0">
                <a:solidFill>
                  <a:srgbClr val="080808"/>
                </a:solidFill>
                <a:latin typeface="Times New Roman" panose="02020603050405020304" pitchFamily="18" charset="0"/>
                <a:ea typeface="Times New Roman" panose="02020603050405020304" pitchFamily="18" charset="0"/>
                <a:cs typeface="Mangal" panose="02040503050203030202" pitchFamily="18" charset="0"/>
              </a:rPr>
              <a:t>2. </a:t>
            </a:r>
            <a:r>
              <a:rPr lang="en-US" sz="1600" b="1"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Processing the image and display the image in the window Canvas.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1600" kern="0" dirty="0">
                <a:solidFill>
                  <a:srgbClr val="0033B3"/>
                </a:solidFill>
                <a:effectLst/>
                <a:latin typeface="Consolas" panose="020B0609020204030204" pitchFamily="49" charset="0"/>
                <a:ea typeface="Times New Roman" panose="02020603050405020304" pitchFamily="18" charset="0"/>
                <a:cs typeface="Courier New" panose="02070309020205020404" pitchFamily="49" charset="0"/>
              </a:rPr>
              <a:t>def </a:t>
            </a:r>
            <a:r>
              <a:rPr lang="en-US" sz="16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detect_faces</a:t>
            </a:r>
            <a:r>
              <a:rPr lang="en-US" sz="16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image_path</a:t>
            </a:r>
            <a:r>
              <a:rPr lang="en-US" sz="16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1600" kern="0" dirty="0">
                <a:solidFill>
                  <a:srgbClr val="0033B3"/>
                </a:solidFill>
                <a:effectLst/>
                <a:latin typeface="Consolas" panose="020B0609020204030204" pitchFamily="49" charset="0"/>
                <a:ea typeface="Times New Roman" panose="02020603050405020304" pitchFamily="18" charset="0"/>
                <a:cs typeface="Courier New" panose="02070309020205020404" pitchFamily="49" charset="0"/>
              </a:rPr>
              <a:t>def </a:t>
            </a:r>
            <a:r>
              <a:rPr lang="en-US" sz="16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display_image_on_canvas</a:t>
            </a:r>
            <a:r>
              <a:rPr lang="en-US" sz="16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a:t>
            </a:r>
            <a:r>
              <a:rPr lang="en-US" sz="16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image_path</a:t>
            </a:r>
            <a:r>
              <a:rPr lang="en-US" sz="16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canvas):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16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The first function takes the parameter </a:t>
            </a:r>
            <a:r>
              <a:rPr lang="en-US" sz="1600" kern="0" dirty="0" err="1">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image_path</a:t>
            </a:r>
            <a:r>
              <a:rPr lang="en-US" sz="16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 and process the image to find a face. While the second function takes two parameter one </a:t>
            </a:r>
            <a:r>
              <a:rPr lang="en-US" sz="1600" kern="0" dirty="0" err="1">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image_path</a:t>
            </a:r>
            <a:r>
              <a:rPr lang="en-US" sz="16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 the image in which face is detected and canvas( where to show the image).</a:t>
            </a:r>
          </a:p>
          <a:p>
            <a:pPr>
              <a:lnSpc>
                <a:spcPct val="115000"/>
              </a:lnSpc>
              <a:spcAft>
                <a:spcPts val="1000"/>
              </a:spcAft>
            </a:pPr>
            <a:r>
              <a:rPr lang="en-US" sz="1600" b="1"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3. Capturing live video stream and detecting faces: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600" kern="0" dirty="0">
                <a:solidFill>
                  <a:srgbClr val="0033B3"/>
                </a:solidFill>
                <a:effectLst/>
                <a:latin typeface="Consolas" panose="020B0609020204030204" pitchFamily="49" charset="0"/>
                <a:ea typeface="Times New Roman" panose="02020603050405020304" pitchFamily="18" charset="0"/>
                <a:cs typeface="Times New Roman" panose="02020603050405020304" pitchFamily="18" charset="0"/>
              </a:rPr>
              <a:t>def </a:t>
            </a:r>
            <a:r>
              <a:rPr lang="en-IN" sz="1600" kern="0" dirty="0" err="1">
                <a:solidFill>
                  <a:srgbClr val="00627A"/>
                </a:solidFill>
                <a:effectLst/>
                <a:latin typeface="Consolas" panose="020B0609020204030204" pitchFamily="49" charset="0"/>
                <a:ea typeface="Times New Roman" panose="02020603050405020304" pitchFamily="18" charset="0"/>
                <a:cs typeface="Times New Roman" panose="02020603050405020304" pitchFamily="18" charset="0"/>
              </a:rPr>
              <a:t>live_capture</a:t>
            </a:r>
            <a:r>
              <a:rPr lang="en-IN" sz="1600" kern="0" dirty="0">
                <a:solidFill>
                  <a:srgbClr val="080808"/>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6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The above function open the webcam, and take input the live video feed and detect face in real time.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1600" b="1"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4. Capturing live video stream and detection objects: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600" kern="0" dirty="0">
                <a:solidFill>
                  <a:srgbClr val="0033B3"/>
                </a:solidFill>
                <a:effectLst/>
                <a:latin typeface="Consolas" panose="020B0609020204030204" pitchFamily="49" charset="0"/>
                <a:ea typeface="Times New Roman" panose="02020603050405020304" pitchFamily="18" charset="0"/>
                <a:cs typeface="Times New Roman" panose="02020603050405020304" pitchFamily="18" charset="0"/>
              </a:rPr>
              <a:t>def </a:t>
            </a:r>
            <a:r>
              <a:rPr lang="en-IN" sz="1600" kern="0" dirty="0" err="1">
                <a:solidFill>
                  <a:srgbClr val="00627A"/>
                </a:solidFill>
                <a:effectLst/>
                <a:latin typeface="Consolas" panose="020B0609020204030204" pitchFamily="49" charset="0"/>
                <a:ea typeface="Times New Roman" panose="02020603050405020304" pitchFamily="18" charset="0"/>
                <a:cs typeface="Times New Roman" panose="02020603050405020304" pitchFamily="18" charset="0"/>
              </a:rPr>
              <a:t>detect_object</a:t>
            </a:r>
            <a:r>
              <a:rPr lang="en-IN" sz="1600" kern="0" dirty="0">
                <a:solidFill>
                  <a:srgbClr val="080808"/>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6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This function also take live video feed as input and detect a number known object that appear before the camera and names them.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600" kern="0" dirty="0">
                <a:solidFill>
                  <a:srgbClr val="080808"/>
                </a:solidFill>
                <a:effectLst/>
                <a:latin typeface="Times New Roman" panose="02020603050405020304" pitchFamily="18" charset="0"/>
                <a:ea typeface="Times New Roman" panose="02020603050405020304" pitchFamily="18" charset="0"/>
                <a:cs typeface="Mangal" panose="02040503050203030202" pitchFamily="18" charset="0"/>
              </a:rPr>
              <a:t>This function also checks for two dependencies: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configPath</a:t>
            </a:r>
            <a:r>
              <a:rPr lang="en-IN" sz="16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600" kern="0" dirty="0">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'ssd_mobilenet_v3_large_coco_2020_01_14.pbtxt'</a:t>
            </a:r>
            <a:br>
              <a:rPr lang="en-IN" sz="1600" kern="0" dirty="0">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br>
            <a:r>
              <a:rPr lang="en-IN" sz="1600" kern="0" dirty="0" err="1">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weightsPath</a:t>
            </a:r>
            <a:r>
              <a:rPr lang="en-IN" sz="1600" kern="0" dirty="0">
                <a:solidFill>
                  <a:srgbClr val="080808"/>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600" kern="0" dirty="0">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600" kern="0" dirty="0" err="1">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frozen_inference_graph.pb</a:t>
            </a:r>
            <a:r>
              <a:rPr lang="en-IN" sz="1600" kern="0" dirty="0">
                <a:solidFill>
                  <a:srgbClr val="067D17"/>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8340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2E6068-F8A2-EB1F-CCFF-081EC8977A80}"/>
              </a:ext>
            </a:extLst>
          </p:cNvPr>
          <p:cNvSpPr txBox="1"/>
          <p:nvPr/>
        </p:nvSpPr>
        <p:spPr>
          <a:xfrm>
            <a:off x="2538101" y="609036"/>
            <a:ext cx="7904860"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DD07606F-3023-3FC1-6C87-10B06D8327E4}"/>
              </a:ext>
            </a:extLst>
          </p:cNvPr>
          <p:cNvSpPr txBox="1"/>
          <p:nvPr/>
        </p:nvSpPr>
        <p:spPr>
          <a:xfrm>
            <a:off x="1414130" y="989472"/>
            <a:ext cx="11275381" cy="4862870"/>
          </a:xfrm>
          <a:prstGeom prst="rect">
            <a:avLst/>
          </a:prstGeom>
          <a:noFill/>
        </p:spPr>
        <p:txBody>
          <a:bodyPr wrap="square" rtlCol="0">
            <a:spAutoFit/>
          </a:bodyPr>
          <a:lstStyle/>
          <a:p>
            <a:r>
              <a:rPr lang="en-US" sz="2000" b="1" dirty="0">
                <a:latin typeface="Cambria" panose="02040503050406030204" pitchFamily="18" charset="0"/>
                <a:ea typeface="Cambria" panose="02040503050406030204" pitchFamily="18" charset="0"/>
              </a:rPr>
              <a:t>5. Some Common open cv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Calibri" panose="020F0502020204030204" pitchFamily="34" charset="0"/>
                <a:ea typeface="Times New Roman" panose="02020603050405020304" pitchFamily="18" charset="0"/>
                <a:cs typeface="Mangal" panose="02040503050203030202" pitchFamily="18" charset="0"/>
              </a:rPr>
              <a:t>1</a:t>
            </a:r>
            <a:r>
              <a:rPr kumimoji="0" lang="hi-IN" altLang="en-US" sz="2000" b="0" i="0" u="none" strike="noStrike" cap="none" normalizeH="0" baseline="0" dirty="0">
                <a:ln>
                  <a:noFill/>
                </a:ln>
                <a:solidFill>
                  <a:srgbClr val="080808"/>
                </a:solidFill>
                <a:effectLst/>
                <a:latin typeface="Calibri" panose="020F0502020204030204" pitchFamily="34" charset="0"/>
                <a:ea typeface="Times New Roman" panose="02020603050405020304" pitchFamily="18" charset="0"/>
                <a:cs typeface="Mangal" panose="02040503050203030202" pitchFamily="18" charset="0"/>
              </a:rPr>
              <a:t>. imshow(): shows the output after processing</a:t>
            </a:r>
            <a:endParaRPr kumimoji="0" lang="en-US" altLang="en-US" sz="2000" b="0" i="0" u="none" strike="noStrike" cap="none" normalizeH="0" baseline="0" dirty="0">
              <a:ln>
                <a:noFill/>
              </a:ln>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2. gray = cv2.cvtColor(frame, cv2.COLOR_BGR2GRAY) : take a image and convert it into grayscale.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kumimoji="0" lang="en-US" altLang="en-US" sz="2000" b="0" i="0" u="none" strike="noStrike" cap="none" normalizeH="0" baseline="0" dirty="0" err="1">
                <a:ln>
                  <a:noFill/>
                </a:ln>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cap.release</a:t>
            </a:r>
            <a:r>
              <a:rPr kumimoji="0" lang="en-US" altLang="en-US" sz="2000" b="0" i="0" u="none" strike="noStrike" cap="none" normalizeH="0" baseline="0" dirty="0">
                <a:ln>
                  <a:noFill/>
                </a:ln>
                <a:solidFill>
                  <a:srgbClr val="080808"/>
                </a:solidFill>
                <a:effectLst/>
                <a:latin typeface="Times New Roman" panose="02020603050405020304" pitchFamily="18" charset="0"/>
                <a:ea typeface="Times New Roman" panose="02020603050405020304" pitchFamily="18" charset="0"/>
                <a:cs typeface="Times New Roman" panose="02020603050405020304" pitchFamily="18" charset="0"/>
              </a:rPr>
              <a:t>()/cv2.destroyAllWindows(): closes all the output windows.</a:t>
            </a:r>
            <a:r>
              <a:rPr kumimoji="0" lang="en-US" altLang="en-US"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6. Development of GUI:</a:t>
            </a:r>
            <a:endParaRPr kumimoji="0" lang="en-US" altLang="en-US" sz="11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For the development of user interface, we used the python </a:t>
            </a:r>
            <a:r>
              <a:rPr kumimoji="0" lang="en-US" altLang="en-US" sz="2000" b="0" i="0" u="none" strike="noStrike" cap="none" normalizeH="0" baseline="0" dirty="0" err="1">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gui</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 development library known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as </a:t>
            </a:r>
            <a:r>
              <a:rPr kumimoji="0" lang="en-US" altLang="en-US" sz="2000" b="0" i="0" u="none" strike="noStrike" cap="none" normalizeH="0" baseline="0" dirty="0" err="1">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tkinter</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 In that we made a main window, a with few other popup windows.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main window has a menu bar, canvas to display the images, and three buttons</a:t>
            </a:r>
            <a:r>
              <a:rPr kumimoji="0" lang="en-US" altLang="en-US" sz="2000" b="1"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 </a:t>
            </a:r>
            <a:endParaRPr kumimoji="0" lang="en-US" altLang="en-US" sz="11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1. Window=</a:t>
            </a:r>
            <a:r>
              <a:rPr kumimoji="0" lang="en-US" altLang="en-US" sz="2000" b="0" i="0" u="none" strike="noStrike" cap="none" normalizeH="0" baseline="0" dirty="0" err="1">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tk.Tk</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Mangal" panose="02040503050203030202" pitchFamily="18" charset="0"/>
              </a:rPr>
              <a:t>(): makes a window.</a:t>
            </a:r>
            <a:endPar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Times New Roman" panose="02020603050405020304" pitchFamily="18" charset="0"/>
              </a:rPr>
              <a:t>2. c</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anvas = </a:t>
            </a:r>
            <a:r>
              <a:rPr kumimoji="0" lang="en-US" altLang="en-US" sz="2000" b="0" i="0" u="none" strike="noStrike" cap="none" normalizeH="0" baseline="0" dirty="0" err="1">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tk.Canvas</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t>
            </a:r>
            <a:r>
              <a:rPr kumimoji="0" lang="en-US" altLang="en-US" sz="2000" b="0" i="0" u="none" strike="noStrike" cap="none" normalizeH="0" baseline="0" dirty="0" err="1">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window,</a:t>
            </a:r>
            <a:r>
              <a:rPr kumimoji="0" lang="en-US" altLang="en-US" sz="2000" b="0" i="0" u="none" strike="noStrike" cap="none" normalizeH="0" baseline="0" dirty="0" err="1">
                <a:ln>
                  <a:noFill/>
                </a:ln>
                <a:solidFill>
                  <a:srgbClr val="660099"/>
                </a:solidFill>
                <a:effectLst/>
                <a:latin typeface="Cambria" panose="02040503050406030204" pitchFamily="18" charset="0"/>
                <a:ea typeface="Cambria" panose="02040503050406030204" pitchFamily="18" charset="0"/>
                <a:cs typeface="Courier New" panose="02070309020205020404" pitchFamily="49" charset="0"/>
              </a:rPr>
              <a:t>width</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ambria" panose="02040503050406030204" pitchFamily="18" charset="0"/>
                <a:ea typeface="Cambria" panose="02040503050406030204" pitchFamily="18" charset="0"/>
                <a:cs typeface="Courier New" panose="02070309020205020404" pitchFamily="49" charset="0"/>
              </a:rPr>
              <a:t>800</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Cambria" panose="02040503050406030204" pitchFamily="18" charset="0"/>
                <a:ea typeface="Cambria" panose="02040503050406030204" pitchFamily="18" charset="0"/>
                <a:cs typeface="Courier New" panose="02070309020205020404" pitchFamily="49" charset="0"/>
              </a:rPr>
              <a:t>height</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ambria" panose="02040503050406030204" pitchFamily="18" charset="0"/>
                <a:ea typeface="Cambria" panose="02040503050406030204" pitchFamily="18" charset="0"/>
                <a:cs typeface="Courier New" panose="02070309020205020404" pitchFamily="49" charset="0"/>
              </a:rPr>
              <a:t>600</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 creating a canvas inside a window.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3. </a:t>
            </a:r>
            <a:r>
              <a:rPr kumimoji="0" lang="en-US" altLang="en-US" sz="2000" b="0" i="0" u="none" strike="noStrike" cap="none" normalizeH="0" baseline="0" dirty="0" err="1">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menubar</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 = Menu(window, </a:t>
            </a:r>
            <a:r>
              <a:rPr kumimoji="0" lang="en-US" altLang="en-US" sz="2000" b="0" i="0" u="none" strike="noStrike" cap="none" normalizeH="0" baseline="0" dirty="0">
                <a:ln>
                  <a:noFill/>
                </a:ln>
                <a:solidFill>
                  <a:srgbClr val="660099"/>
                </a:solidFill>
                <a:effectLst/>
                <a:latin typeface="Cambria" panose="02040503050406030204" pitchFamily="18" charset="0"/>
                <a:ea typeface="Cambria" panose="02040503050406030204" pitchFamily="18" charset="0"/>
                <a:cs typeface="Courier New" panose="02070309020205020404" pitchFamily="49" charset="0"/>
              </a:rPr>
              <a:t>background</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ambria" panose="02040503050406030204" pitchFamily="18" charset="0"/>
                <a:ea typeface="Cambria" panose="02040503050406030204" pitchFamily="18" charset="0"/>
                <a:cs typeface="Courier New" panose="02070309020205020404" pitchFamily="49" charset="0"/>
              </a:rPr>
              <a:t>'#ff8000'</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2000" b="0" i="0" u="none" strike="noStrike" cap="none" normalizeH="0" baseline="0" dirty="0">
                <a:ln>
                  <a:noFill/>
                </a:ln>
                <a:solidFill>
                  <a:srgbClr val="660099"/>
                </a:solidFill>
                <a:effectLst/>
                <a:latin typeface="Cambria" panose="02040503050406030204" pitchFamily="18" charset="0"/>
                <a:ea typeface="Cambria" panose="02040503050406030204" pitchFamily="18" charset="0"/>
                <a:cs typeface="Courier New" panose="02070309020205020404" pitchFamily="49" charset="0"/>
              </a:rPr>
              <a:t>foreground</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ambria" panose="02040503050406030204" pitchFamily="18" charset="0"/>
                <a:ea typeface="Cambria" panose="02040503050406030204" pitchFamily="18" charset="0"/>
                <a:cs typeface="Courier New" panose="02070309020205020404" pitchFamily="49" charset="0"/>
              </a:rPr>
              <a:t>'black’</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br>
            <a:r>
              <a:rPr kumimoji="0" lang="en-US" altLang="en-US" sz="2000" b="0" i="0" u="none" strike="noStrike" cap="none" normalizeH="0" baseline="0" dirty="0" err="1">
                <a:ln>
                  <a:noFill/>
                </a:ln>
                <a:solidFill>
                  <a:srgbClr val="660099"/>
                </a:solidFill>
                <a:effectLst/>
                <a:latin typeface="Cambria" panose="02040503050406030204" pitchFamily="18" charset="0"/>
                <a:ea typeface="Cambria" panose="02040503050406030204" pitchFamily="18" charset="0"/>
                <a:cs typeface="Courier New" panose="02070309020205020404" pitchFamily="49" charset="0"/>
              </a:rPr>
              <a:t>activebackground</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ambria" panose="02040503050406030204" pitchFamily="18" charset="0"/>
                <a:ea typeface="Cambria" panose="02040503050406030204" pitchFamily="18" charset="0"/>
                <a:cs typeface="Courier New" panose="02070309020205020404" pitchFamily="49" charset="0"/>
              </a:rPr>
              <a:t>'white'</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 </a:t>
            </a:r>
            <a:r>
              <a:rPr kumimoji="0" lang="en-US" altLang="en-US" sz="2000" b="0" i="0" u="none" strike="noStrike" cap="none" normalizeH="0" baseline="0" dirty="0" err="1">
                <a:ln>
                  <a:noFill/>
                </a:ln>
                <a:solidFill>
                  <a:srgbClr val="660099"/>
                </a:solidFill>
                <a:effectLst/>
                <a:latin typeface="Cambria" panose="02040503050406030204" pitchFamily="18" charset="0"/>
                <a:ea typeface="Cambria" panose="02040503050406030204" pitchFamily="18" charset="0"/>
                <a:cs typeface="Courier New" panose="02070309020205020404" pitchFamily="49" charset="0"/>
              </a:rPr>
              <a:t>activeforeground</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ambria" panose="02040503050406030204" pitchFamily="18" charset="0"/>
                <a:ea typeface="Cambria" panose="02040503050406030204" pitchFamily="18" charset="0"/>
                <a:cs typeface="Courier New" panose="02070309020205020404" pitchFamily="49" charset="0"/>
              </a:rPr>
              <a:t>'black'</a:t>
            </a: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 creating a </a:t>
            </a:r>
            <a:r>
              <a:rPr kumimoji="0" lang="en-US" altLang="en-US" sz="2000" b="0" i="0" u="none" strike="noStrike" cap="none" normalizeH="0" baseline="0" dirty="0" err="1">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menubar</a:t>
            </a:r>
            <a:endPar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Cambria" panose="02040503050406030204" pitchFamily="18" charset="0"/>
                <a:ea typeface="Cambria" panose="02040503050406030204" pitchFamily="18" charset="0"/>
                <a:cs typeface="Courier New" panose="02070309020205020404" pitchFamily="49" charset="0"/>
              </a:rPr>
              <a:t>4. Button=Button.tk(): creating buttons</a:t>
            </a:r>
            <a:r>
              <a:rPr kumimoji="0" lang="en-US" altLang="en-US" sz="11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kumimoji="0" lang="en-US" altLang="en-US" sz="32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03205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E8AD5-9196-0705-F926-7FDDF836D568}"/>
              </a:ext>
            </a:extLst>
          </p:cNvPr>
          <p:cNvSpPr/>
          <p:nvPr/>
        </p:nvSpPr>
        <p:spPr>
          <a:xfrm>
            <a:off x="5776957" y="640935"/>
            <a:ext cx="1931350" cy="5298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3B0AE86D-BE6C-8DF1-F9EC-FD5825F6EA40}"/>
              </a:ext>
            </a:extLst>
          </p:cNvPr>
          <p:cNvSpPr txBox="1"/>
          <p:nvPr/>
        </p:nvSpPr>
        <p:spPr>
          <a:xfrm>
            <a:off x="2281727" y="734938"/>
            <a:ext cx="8836352" cy="1877437"/>
          </a:xfrm>
          <a:prstGeom prst="rect">
            <a:avLst/>
          </a:prstGeom>
          <a:noFill/>
        </p:spPr>
        <p:txBody>
          <a:bodyPr wrap="square" rtlCol="0">
            <a:spAutoFit/>
          </a:bodyPr>
          <a:lstStyle/>
          <a:p>
            <a:pPr algn="ctr"/>
            <a:r>
              <a:rPr lang="en-US" b="1" dirty="0">
                <a:latin typeface="Arial Black" panose="020B0A04020102020204" pitchFamily="34" charset="0"/>
              </a:rPr>
              <a:t>Limitations</a:t>
            </a:r>
          </a:p>
          <a:p>
            <a:pPr algn="ctr"/>
            <a:endParaRPr lang="en-US" b="1" dirty="0">
              <a:latin typeface="Arial Black" panose="020B0A04020102020204" pitchFamily="34" charset="0"/>
            </a:endParaRPr>
          </a:p>
          <a:p>
            <a:pPr marL="342900" indent="-342900">
              <a:buAutoNum type="arabicPeriod"/>
            </a:pPr>
            <a:r>
              <a:rPr lang="en-US" sz="1600" kern="100" dirty="0">
                <a:effectLst/>
                <a:latin typeface="Cambria" panose="02040503050406030204" pitchFamily="18" charset="0"/>
                <a:ea typeface="Cambria" panose="02040503050406030204" pitchFamily="18" charset="0"/>
              </a:rPr>
              <a:t>Variability in Lighting Conditions</a:t>
            </a:r>
          </a:p>
          <a:p>
            <a:pPr marL="342900" indent="-342900">
              <a:buAutoNum type="arabicPeriod"/>
            </a:pPr>
            <a:r>
              <a:rPr lang="en-US" sz="1600" kern="100" dirty="0">
                <a:effectLst/>
                <a:latin typeface="Cambria" panose="02040503050406030204" pitchFamily="18" charset="0"/>
                <a:ea typeface="Cambria" panose="02040503050406030204" pitchFamily="18" charset="0"/>
              </a:rPr>
              <a:t>Complex Backgrounds</a:t>
            </a:r>
          </a:p>
          <a:p>
            <a:pPr marL="342900" indent="-342900">
              <a:buAutoNum type="arabicPeriod"/>
            </a:pPr>
            <a:r>
              <a:rPr lang="en-US" sz="1600" kern="100" dirty="0">
                <a:effectLst/>
                <a:latin typeface="Cambria" panose="02040503050406030204" pitchFamily="18" charset="0"/>
                <a:ea typeface="Cambria" panose="02040503050406030204" pitchFamily="18" charset="0"/>
              </a:rPr>
              <a:t>Scale and Rotation Invariance</a:t>
            </a:r>
          </a:p>
          <a:p>
            <a:pPr marL="342900" indent="-342900">
              <a:buAutoNum type="arabicPeriod"/>
            </a:pPr>
            <a:r>
              <a:rPr lang="en-US" sz="1600" kern="100" dirty="0">
                <a:effectLst/>
                <a:latin typeface="Cambria" panose="02040503050406030204" pitchFamily="18" charset="0"/>
                <a:ea typeface="Cambria" panose="02040503050406030204" pitchFamily="18" charset="0"/>
              </a:rPr>
              <a:t>Limited Viewpoints</a:t>
            </a:r>
          </a:p>
          <a:p>
            <a:pPr marL="342900" indent="-342900">
              <a:buAutoNum type="arabicPeriod"/>
            </a:pPr>
            <a:r>
              <a:rPr lang="en-US" sz="1600" kern="100" dirty="0">
                <a:effectLst/>
                <a:latin typeface="Cambria" panose="02040503050406030204" pitchFamily="18" charset="0"/>
                <a:ea typeface="Cambria" panose="02040503050406030204" pitchFamily="18" charset="0"/>
              </a:rPr>
              <a:t>Computational Resources</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3967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E65CBF-2081-58F7-EC89-D49680A7B8C3}"/>
              </a:ext>
            </a:extLst>
          </p:cNvPr>
          <p:cNvSpPr/>
          <p:nvPr/>
        </p:nvSpPr>
        <p:spPr>
          <a:xfrm>
            <a:off x="5588950" y="295326"/>
            <a:ext cx="2589375" cy="54464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87D52D-6D2A-3A20-4F9F-2A39C972B5C7}"/>
              </a:ext>
            </a:extLst>
          </p:cNvPr>
          <p:cNvSpPr txBox="1"/>
          <p:nvPr/>
        </p:nvSpPr>
        <p:spPr>
          <a:xfrm>
            <a:off x="3042502" y="295326"/>
            <a:ext cx="7776673" cy="3108543"/>
          </a:xfrm>
          <a:prstGeom prst="rect">
            <a:avLst/>
          </a:prstGeom>
          <a:noFill/>
        </p:spPr>
        <p:txBody>
          <a:bodyPr wrap="square" rtlCol="0">
            <a:spAutoFit/>
          </a:bodyPr>
          <a:lstStyle/>
          <a:p>
            <a:pPr algn="ctr"/>
            <a:r>
              <a:rPr lang="en-US" sz="2800" b="1" dirty="0"/>
              <a:t>Images</a:t>
            </a:r>
          </a:p>
          <a:p>
            <a:pPr algn="ctr"/>
            <a:endParaRPr lang="en-US" sz="2800" b="1" dirty="0"/>
          </a:p>
          <a:p>
            <a:pPr algn="ctr"/>
            <a:endParaRPr lang="en-US" sz="2800" b="1" dirty="0"/>
          </a:p>
          <a:p>
            <a:pPr algn="ctr"/>
            <a:endParaRPr lang="en-US" sz="2800" b="1" dirty="0"/>
          </a:p>
          <a:p>
            <a:pPr algn="ctr"/>
            <a:endParaRPr lang="en-US" sz="2800" b="1" dirty="0"/>
          </a:p>
          <a:p>
            <a:pPr algn="ctr"/>
            <a:endParaRPr lang="en-US" sz="2800" b="1" dirty="0"/>
          </a:p>
          <a:p>
            <a:pPr algn="ctr"/>
            <a:endParaRPr lang="en-US" sz="2800" b="1" dirty="0"/>
          </a:p>
        </p:txBody>
      </p:sp>
      <p:pic>
        <p:nvPicPr>
          <p:cNvPr id="3" name="Picture 2">
            <a:extLst>
              <a:ext uri="{FF2B5EF4-FFF2-40B4-BE49-F238E27FC236}">
                <a16:creationId xmlns:a16="http://schemas.microsoft.com/office/drawing/2014/main" id="{5D00B373-4684-DBED-2DA3-686972DEBF4B}"/>
              </a:ext>
            </a:extLst>
          </p:cNvPr>
          <p:cNvPicPr>
            <a:picLocks noChangeAspect="1"/>
          </p:cNvPicPr>
          <p:nvPr/>
        </p:nvPicPr>
        <p:blipFill rotWithShape="1">
          <a:blip r:embed="rId2">
            <a:extLst>
              <a:ext uri="{28A0092B-C50C-407E-A947-70E740481C1C}">
                <a14:useLocalDpi xmlns:a14="http://schemas.microsoft.com/office/drawing/2010/main" val="0"/>
              </a:ext>
            </a:extLst>
          </a:blip>
          <a:srcRect l="20969" t="9764" r="15958" b="19230"/>
          <a:stretch/>
        </p:blipFill>
        <p:spPr bwMode="auto">
          <a:xfrm>
            <a:off x="2257829" y="839972"/>
            <a:ext cx="9346018" cy="5486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1763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2161FA-F33A-C155-4431-F6B52EB1F27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4372" y="382772"/>
            <a:ext cx="9835115" cy="5794744"/>
          </a:xfrm>
          <a:prstGeom prst="rect">
            <a:avLst/>
          </a:prstGeom>
          <a:noFill/>
          <a:ln>
            <a:noFill/>
          </a:ln>
        </p:spPr>
      </p:pic>
    </p:spTree>
    <p:extLst>
      <p:ext uri="{BB962C8B-B14F-4D97-AF65-F5344CB8AC3E}">
        <p14:creationId xmlns:p14="http://schemas.microsoft.com/office/powerpoint/2010/main" val="335356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1C0A34-07B3-F940-894A-33891B9115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1814" y="978195"/>
            <a:ext cx="7921255" cy="5029199"/>
          </a:xfrm>
          <a:prstGeom prst="rect">
            <a:avLst/>
          </a:prstGeom>
          <a:noFill/>
          <a:ln>
            <a:noFill/>
          </a:ln>
        </p:spPr>
      </p:pic>
    </p:spTree>
    <p:extLst>
      <p:ext uri="{BB962C8B-B14F-4D97-AF65-F5344CB8AC3E}">
        <p14:creationId xmlns:p14="http://schemas.microsoft.com/office/powerpoint/2010/main" val="1570228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EB7732-483B-CDD1-E6F2-95590D33AE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8289" y="467834"/>
            <a:ext cx="9516140" cy="5390706"/>
          </a:xfrm>
          <a:prstGeom prst="rect">
            <a:avLst/>
          </a:prstGeom>
          <a:noFill/>
          <a:ln>
            <a:noFill/>
          </a:ln>
        </p:spPr>
      </p:pic>
    </p:spTree>
    <p:extLst>
      <p:ext uri="{BB962C8B-B14F-4D97-AF65-F5344CB8AC3E}">
        <p14:creationId xmlns:p14="http://schemas.microsoft.com/office/powerpoint/2010/main" val="6728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E4DD6F-B937-3ABB-32EB-7DA73EFE8E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2839" y="478466"/>
            <a:ext cx="8931348" cy="5635256"/>
          </a:xfrm>
          <a:prstGeom prst="rect">
            <a:avLst/>
          </a:prstGeom>
          <a:noFill/>
          <a:ln>
            <a:noFill/>
          </a:ln>
        </p:spPr>
      </p:pic>
    </p:spTree>
    <p:extLst>
      <p:ext uri="{BB962C8B-B14F-4D97-AF65-F5344CB8AC3E}">
        <p14:creationId xmlns:p14="http://schemas.microsoft.com/office/powerpoint/2010/main" val="27177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1AD77C-B4FF-245F-B51A-52EED6E0FE7A}"/>
              </a:ext>
            </a:extLst>
          </p:cNvPr>
          <p:cNvSpPr/>
          <p:nvPr/>
        </p:nvSpPr>
        <p:spPr>
          <a:xfrm>
            <a:off x="5084748" y="786213"/>
            <a:ext cx="3125554" cy="6238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A3316D1-120C-3219-0869-5E4B24141666}"/>
              </a:ext>
            </a:extLst>
          </p:cNvPr>
          <p:cNvSpPr>
            <a:spLocks noGrp="1"/>
          </p:cNvSpPr>
          <p:nvPr>
            <p:ph type="title"/>
          </p:nvPr>
        </p:nvSpPr>
        <p:spPr>
          <a:xfrm>
            <a:off x="1484311" y="709301"/>
            <a:ext cx="10018711" cy="598206"/>
          </a:xfrm>
        </p:spPr>
        <p:txBody>
          <a:bodyPr/>
          <a:lstStyle/>
          <a:p>
            <a:r>
              <a:rPr lang="en-US" b="1" dirty="0"/>
              <a:t> </a:t>
            </a:r>
          </a:p>
        </p:txBody>
      </p:sp>
      <p:sp>
        <p:nvSpPr>
          <p:cNvPr id="4" name="Text Placeholder 3">
            <a:extLst>
              <a:ext uri="{FF2B5EF4-FFF2-40B4-BE49-F238E27FC236}">
                <a16:creationId xmlns:a16="http://schemas.microsoft.com/office/drawing/2014/main" id="{4F64861D-A2FF-31EC-0DBB-CB6288986DA0}"/>
              </a:ext>
            </a:extLst>
          </p:cNvPr>
          <p:cNvSpPr>
            <a:spLocks noGrp="1"/>
          </p:cNvSpPr>
          <p:nvPr>
            <p:ph type="body" sz="half" idx="2"/>
          </p:nvPr>
        </p:nvSpPr>
        <p:spPr>
          <a:xfrm>
            <a:off x="2136448" y="1469877"/>
            <a:ext cx="9092725" cy="4492904"/>
          </a:xfrm>
        </p:spPr>
        <p:txBody>
          <a:bodyPr>
            <a:normAutofit fontScale="25000" lnSpcReduction="20000"/>
          </a:bodyPr>
          <a:lstStyle/>
          <a:p>
            <a:pPr algn="just">
              <a:lnSpc>
                <a:spcPct val="120000"/>
              </a:lnSpc>
            </a:pPr>
            <a:r>
              <a:rPr lang="en-US" sz="7200" b="0" i="0" dirty="0">
                <a:solidFill>
                  <a:srgbClr val="0D0D0D"/>
                </a:solidFill>
                <a:effectLst/>
                <a:latin typeface="Cambria" panose="02040503050406030204" pitchFamily="18" charset="0"/>
                <a:ea typeface="Cambria" panose="02040503050406030204" pitchFamily="18" charset="0"/>
                <a:cs typeface="Segoe UI" panose="020B0502040204020203" pitchFamily="34" charset="0"/>
              </a:rPr>
              <a:t>We would like to express our sincere gratitude to all those who have contributed to the successful completion of this project on face and object detection using Python OpenCV. Their support, guidance, and expertise have been invaluable throughout this journey. First and foremost, we extend our deepest appreciation to </a:t>
            </a:r>
            <a:r>
              <a:rPr lang="en-US" sz="7200" dirty="0">
                <a:solidFill>
                  <a:srgbClr val="0D0D0D"/>
                </a:solidFill>
                <a:latin typeface="Cambria" panose="02040503050406030204" pitchFamily="18" charset="0"/>
                <a:ea typeface="Cambria" panose="02040503050406030204" pitchFamily="18" charset="0"/>
                <a:cs typeface="Segoe UI" panose="020B0502040204020203" pitchFamily="34" charset="0"/>
              </a:rPr>
              <a:t>Dr. </a:t>
            </a:r>
            <a:r>
              <a:rPr lang="en-US" sz="7200" dirty="0" err="1">
                <a:solidFill>
                  <a:srgbClr val="0D0D0D"/>
                </a:solidFill>
                <a:latin typeface="Cambria" panose="02040503050406030204" pitchFamily="18" charset="0"/>
                <a:ea typeface="Cambria" panose="02040503050406030204" pitchFamily="18" charset="0"/>
                <a:cs typeface="Segoe UI" panose="020B0502040204020203" pitchFamily="34" charset="0"/>
              </a:rPr>
              <a:t>Abeg</a:t>
            </a:r>
            <a:r>
              <a:rPr lang="en-US" sz="7200" dirty="0">
                <a:solidFill>
                  <a:srgbClr val="0D0D0D"/>
                </a:solidFill>
                <a:latin typeface="Cambria" panose="02040503050406030204" pitchFamily="18" charset="0"/>
                <a:ea typeface="Cambria" panose="02040503050406030204" pitchFamily="18" charset="0"/>
                <a:cs typeface="Segoe UI" panose="020B0502040204020203" pitchFamily="34" charset="0"/>
              </a:rPr>
              <a:t> Jaiswal</a:t>
            </a:r>
            <a:r>
              <a:rPr lang="en-US" sz="7200" b="0" i="0" dirty="0">
                <a:solidFill>
                  <a:srgbClr val="0D0D0D"/>
                </a:solidFill>
                <a:effectLst/>
                <a:latin typeface="Cambria" panose="02040503050406030204" pitchFamily="18" charset="0"/>
                <a:ea typeface="Cambria" panose="02040503050406030204" pitchFamily="18" charset="0"/>
                <a:cs typeface="Segoe UI" panose="020B0502040204020203" pitchFamily="34" charset="0"/>
              </a:rPr>
              <a:t>, whose unwavering encouragement, insightful feedback, and expert guidance were instrumental in shaping this project and pushing us towards excellence. We are grateful to the developers of OpenCV, whose groundbreaking work in computer vision has provided us with the powerful tools and libraries necessary for implementing advanced image processing techniques in Python.</a:t>
            </a:r>
            <a:r>
              <a:rPr lang="en-US" sz="7200" dirty="0">
                <a:solidFill>
                  <a:srgbClr val="0D0D0D"/>
                </a:solidFill>
                <a:latin typeface="Cambria" panose="02040503050406030204" pitchFamily="18" charset="0"/>
                <a:ea typeface="Cambria" panose="02040503050406030204" pitchFamily="18" charset="0"/>
                <a:cs typeface="Segoe UI" panose="020B0502040204020203" pitchFamily="34" charset="0"/>
              </a:rPr>
              <a:t> </a:t>
            </a:r>
            <a:r>
              <a:rPr lang="en-US" sz="7200" b="0" i="0" dirty="0">
                <a:solidFill>
                  <a:srgbClr val="0D0D0D"/>
                </a:solidFill>
                <a:effectLst/>
                <a:latin typeface="Cambria" panose="02040503050406030204" pitchFamily="18" charset="0"/>
                <a:ea typeface="Cambria" panose="02040503050406030204" pitchFamily="18" charset="0"/>
                <a:cs typeface="Segoe UI" panose="020B0502040204020203" pitchFamily="34" charset="0"/>
              </a:rPr>
              <a:t>We would also like to acknowledge the contributions of the broader Python and computer vision communities. The wealth of knowledge, resources, and open-source projects shared by these communities has been a constant source of inspiration and learning.</a:t>
            </a:r>
            <a:r>
              <a:rPr lang="en-US" sz="7200" dirty="0">
                <a:solidFill>
                  <a:srgbClr val="0D0D0D"/>
                </a:solidFill>
                <a:latin typeface="Cambria" panose="02040503050406030204" pitchFamily="18" charset="0"/>
                <a:ea typeface="Cambria" panose="02040503050406030204" pitchFamily="18" charset="0"/>
                <a:cs typeface="Segoe UI" panose="020B0502040204020203" pitchFamily="34" charset="0"/>
              </a:rPr>
              <a:t> </a:t>
            </a:r>
            <a:r>
              <a:rPr lang="en-US" sz="7200" b="0" i="0" dirty="0">
                <a:solidFill>
                  <a:srgbClr val="0D0D0D"/>
                </a:solidFill>
                <a:effectLst/>
                <a:latin typeface="Cambria" panose="02040503050406030204" pitchFamily="18" charset="0"/>
                <a:ea typeface="Cambria" panose="02040503050406030204" pitchFamily="18" charset="0"/>
                <a:cs typeface="Segoe UI" panose="020B0502040204020203" pitchFamily="34" charset="0"/>
              </a:rPr>
              <a:t>Last but not least, we express our heartfelt appreciation to our families and friends for their unwavering support, understanding, and encouragement during the ups and downs of this project. Together, the collective efforts of all individuals mentioned above have played a pivotal role in the realization of this project, and for that, we are truly grateful.</a:t>
            </a:r>
          </a:p>
          <a:p>
            <a:br>
              <a:rPr lang="en-US" dirty="0"/>
            </a:br>
            <a:endParaRPr lang="en-US" dirty="0"/>
          </a:p>
        </p:txBody>
      </p:sp>
      <p:sp>
        <p:nvSpPr>
          <p:cNvPr id="3" name="Rectangle 2">
            <a:extLst>
              <a:ext uri="{FF2B5EF4-FFF2-40B4-BE49-F238E27FC236}">
                <a16:creationId xmlns:a16="http://schemas.microsoft.com/office/drawing/2014/main" id="{FAE0CC95-39CB-0A42-690B-9C29F2A799A1}"/>
              </a:ext>
            </a:extLst>
          </p:cNvPr>
          <p:cNvSpPr/>
          <p:nvPr/>
        </p:nvSpPr>
        <p:spPr>
          <a:xfrm>
            <a:off x="5280654" y="486726"/>
            <a:ext cx="292964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b="1" cap="none" spc="0" dirty="0">
                <a:ln/>
                <a:effectLst/>
                <a:latin typeface="Arial Black" panose="020B0A04020102020204" pitchFamily="34" charset="0"/>
              </a:rPr>
              <a:t>Acknowledgement</a:t>
            </a:r>
            <a:r>
              <a:rPr lang="en-US" sz="5400" b="1" cap="none" spc="0" dirty="0">
                <a:ln/>
                <a:solidFill>
                  <a:schemeClr val="accent3"/>
                </a:solidFill>
                <a:effectLst/>
              </a:rPr>
              <a:t> </a:t>
            </a:r>
          </a:p>
        </p:txBody>
      </p:sp>
    </p:spTree>
    <p:extLst>
      <p:ext uri="{BB962C8B-B14F-4D97-AF65-F5344CB8AC3E}">
        <p14:creationId xmlns:p14="http://schemas.microsoft.com/office/powerpoint/2010/main" val="4190521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42B92B-1664-2228-2630-D8FC5AE87D11}"/>
              </a:ext>
            </a:extLst>
          </p:cNvPr>
          <p:cNvPicPr>
            <a:picLocks noChangeAspect="1"/>
          </p:cNvPicPr>
          <p:nvPr/>
        </p:nvPicPr>
        <p:blipFill>
          <a:blip r:embed="rId2"/>
          <a:stretch>
            <a:fillRect/>
          </a:stretch>
        </p:blipFill>
        <p:spPr>
          <a:xfrm>
            <a:off x="1935126" y="607384"/>
            <a:ext cx="9335386" cy="5251155"/>
          </a:xfrm>
          <a:prstGeom prst="rect">
            <a:avLst/>
          </a:prstGeom>
        </p:spPr>
      </p:pic>
    </p:spTree>
    <p:extLst>
      <p:ext uri="{BB962C8B-B14F-4D97-AF65-F5344CB8AC3E}">
        <p14:creationId xmlns:p14="http://schemas.microsoft.com/office/powerpoint/2010/main" val="279457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B9EE5F-87E7-F35C-556B-0901CC738126}"/>
              </a:ext>
            </a:extLst>
          </p:cNvPr>
          <p:cNvSpPr txBox="1"/>
          <p:nvPr/>
        </p:nvSpPr>
        <p:spPr>
          <a:xfrm>
            <a:off x="2339163" y="744279"/>
            <a:ext cx="8778916" cy="6488956"/>
          </a:xfrm>
          <a:prstGeom prst="rect">
            <a:avLst/>
          </a:prstGeom>
          <a:noFill/>
        </p:spPr>
        <p:txBody>
          <a:bodyPr wrap="square" rtlCol="0">
            <a:spAutoFit/>
          </a:bodyPr>
          <a:lstStyle/>
          <a:p>
            <a:pPr algn="ctr"/>
            <a:r>
              <a:rPr lang="en-US" sz="3200" b="1" dirty="0"/>
              <a:t>Conclusion</a:t>
            </a:r>
          </a:p>
          <a:p>
            <a:pPr algn="ctr"/>
            <a:endParaRPr lang="en-US" sz="3200" b="1" dirty="0"/>
          </a:p>
          <a:p>
            <a:pPr algn="just">
              <a:lnSpc>
                <a:spcPct val="115000"/>
              </a:lnSpc>
              <a:spcAft>
                <a:spcPts val="1000"/>
              </a:spcAft>
            </a:pPr>
            <a:r>
              <a:rPr lang="en-US" sz="1800" kern="100" dirty="0">
                <a:effectLst/>
                <a:latin typeface="Cambria" panose="02040503050406030204" pitchFamily="18" charset="0"/>
                <a:ea typeface="Cambria" panose="02040503050406030204" pitchFamily="18" charset="0"/>
                <a:cs typeface="Mangal" panose="02040503050203030202" pitchFamily="18" charset="0"/>
              </a:rPr>
              <a:t>In conclusion, the implementation of face recognition and object detection using Python has proven to be a promising venture in the field of computer vision. Through this project, we have successfully developed algorithms capable of accurately identifying faces and detecting objects within images and videos. Leveraging the power of machine learning and deep learning techniques, we have achieved robust performance in recognizing faces and detecting various objects in diverse environments.</a:t>
            </a:r>
            <a:endParaRPr lang="en-IN" sz="1800" kern="100" dirty="0">
              <a:effectLst/>
              <a:latin typeface="Cambria" panose="02040503050406030204" pitchFamily="18" charset="0"/>
              <a:ea typeface="Cambria" panose="02040503050406030204" pitchFamily="18" charset="0"/>
              <a:cs typeface="Mangal" panose="02040503050203030202" pitchFamily="18" charset="0"/>
            </a:endParaRPr>
          </a:p>
          <a:p>
            <a:pPr algn="just">
              <a:lnSpc>
                <a:spcPct val="115000"/>
              </a:lnSpc>
              <a:spcAft>
                <a:spcPts val="1000"/>
              </a:spcAft>
            </a:pPr>
            <a:r>
              <a:rPr lang="en-US" sz="1800" kern="100" dirty="0">
                <a:effectLst/>
                <a:latin typeface="Cambria" panose="02040503050406030204" pitchFamily="18" charset="0"/>
                <a:ea typeface="Cambria" panose="02040503050406030204" pitchFamily="18" charset="0"/>
                <a:cs typeface="Mangal" panose="02040503050203030202" pitchFamily="18" charset="0"/>
              </a:rPr>
              <a:t>This project has numerous practical applications across various domains including surveillance, security systems, human-computer interaction, and augmented reality. The accuracy and efficiency of the developed algorithms make them suitable for real-world deployment, offering solutions to numerous challenges faced in these domains.</a:t>
            </a:r>
            <a:endParaRPr lang="en-IN" sz="1800" kern="100" dirty="0">
              <a:effectLst/>
              <a:latin typeface="Cambria" panose="02040503050406030204" pitchFamily="18" charset="0"/>
              <a:ea typeface="Cambria" panose="02040503050406030204" pitchFamily="18" charset="0"/>
              <a:cs typeface="Mangal" panose="02040503050203030202" pitchFamily="18" charset="0"/>
            </a:endParaRPr>
          </a:p>
          <a:p>
            <a:endParaRPr lang="en-US" sz="3200" b="1" dirty="0"/>
          </a:p>
          <a:p>
            <a:pPr algn="ctr"/>
            <a:endParaRPr lang="en-US" sz="3200" b="1" dirty="0"/>
          </a:p>
          <a:p>
            <a:pPr algn="ctr"/>
            <a:endParaRPr lang="en-US" sz="3200" b="1" dirty="0"/>
          </a:p>
          <a:p>
            <a:pPr algn="ctr"/>
            <a:endParaRPr lang="en-IN" sz="3200" b="1" dirty="0"/>
          </a:p>
        </p:txBody>
      </p:sp>
    </p:spTree>
    <p:extLst>
      <p:ext uri="{BB962C8B-B14F-4D97-AF65-F5344CB8AC3E}">
        <p14:creationId xmlns:p14="http://schemas.microsoft.com/office/powerpoint/2010/main" val="1919759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8EAC7-AE82-A88B-595C-63F61AE291B3}"/>
              </a:ext>
            </a:extLst>
          </p:cNvPr>
          <p:cNvSpPr txBox="1"/>
          <p:nvPr/>
        </p:nvSpPr>
        <p:spPr>
          <a:xfrm>
            <a:off x="2477386" y="606056"/>
            <a:ext cx="8931349" cy="4739759"/>
          </a:xfrm>
          <a:prstGeom prst="rect">
            <a:avLst/>
          </a:prstGeom>
          <a:noFill/>
        </p:spPr>
        <p:txBody>
          <a:bodyPr wrap="square" rtlCol="0">
            <a:spAutoFit/>
          </a:bodyPr>
          <a:lstStyle/>
          <a:p>
            <a:pPr algn="ctr"/>
            <a:endParaRPr lang="en-US" sz="4400" b="1" dirty="0">
              <a:latin typeface="Arial Black" panose="020B0A04020102020204" pitchFamily="34" charset="0"/>
            </a:endParaRPr>
          </a:p>
          <a:p>
            <a:pPr algn="ctr"/>
            <a:r>
              <a:rPr lang="en-US" sz="4400" b="1" dirty="0">
                <a:latin typeface="Arial Black" panose="020B0A04020102020204" pitchFamily="34" charset="0"/>
              </a:rPr>
              <a:t>Thank You</a:t>
            </a:r>
          </a:p>
          <a:p>
            <a:pPr algn="ctr"/>
            <a:endParaRPr lang="en-US" sz="4400" b="1" dirty="0">
              <a:latin typeface="Arial Black" panose="020B0A04020102020204" pitchFamily="34" charset="0"/>
            </a:endParaRPr>
          </a:p>
          <a:p>
            <a:pPr algn="ctr"/>
            <a:endParaRPr lang="en-US" sz="4400" b="1" dirty="0">
              <a:latin typeface="Arial Black" panose="020B0A04020102020204" pitchFamily="34" charset="0"/>
            </a:endParaRPr>
          </a:p>
          <a:p>
            <a:pPr algn="ctr"/>
            <a:endParaRPr lang="en-US" dirty="0"/>
          </a:p>
          <a:p>
            <a:pPr algn="ctr"/>
            <a:r>
              <a:rPr lang="en-US" dirty="0">
                <a:latin typeface="Arial Rounded MT Bold" panose="020F0704030504030204" pitchFamily="34" charset="0"/>
              </a:rPr>
              <a:t>If found interesting, may visits our Github repositories:</a:t>
            </a:r>
          </a:p>
          <a:p>
            <a:pPr algn="ctr"/>
            <a:endParaRPr lang="en-US" dirty="0">
              <a:latin typeface="Arial Rounded MT Bold" panose="020F0704030504030204" pitchFamily="34" charset="0"/>
            </a:endParaRPr>
          </a:p>
          <a:p>
            <a:pPr algn="ctr"/>
            <a:r>
              <a:rPr lang="en-US" dirty="0">
                <a:latin typeface="Arial Rounded MT Bold" panose="020F0704030504030204" pitchFamily="34" charset="0"/>
              </a:rPr>
              <a:t>Biswamit: </a:t>
            </a:r>
            <a:r>
              <a:rPr lang="en-US" b="1" dirty="0">
                <a:solidFill>
                  <a:schemeClr val="accent4">
                    <a:lumMod val="75000"/>
                  </a:schemeClr>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https://github.com/Biswal-Dev</a:t>
            </a:r>
            <a:r>
              <a:rPr lang="en-US" b="1" dirty="0">
                <a:solidFill>
                  <a:schemeClr val="accent4">
                    <a:lumMod val="75000"/>
                  </a:schemeClr>
                </a:solidFill>
                <a:latin typeface="Arial Rounded MT Bold" panose="020F0704030504030204" pitchFamily="34" charset="0"/>
              </a:rPr>
              <a:t> </a:t>
            </a:r>
          </a:p>
          <a:p>
            <a:pPr algn="ctr"/>
            <a:endParaRPr lang="en-US" b="1" dirty="0">
              <a:solidFill>
                <a:schemeClr val="accent4">
                  <a:lumMod val="75000"/>
                </a:schemeClr>
              </a:solidFill>
              <a:latin typeface="Arial Rounded MT Bold" panose="020F0704030504030204" pitchFamily="34" charset="0"/>
            </a:endParaRPr>
          </a:p>
          <a:p>
            <a:pPr algn="ctr"/>
            <a:r>
              <a:rPr lang="en-US" dirty="0">
                <a:latin typeface="Arial Rounded MT Bold" panose="020F0704030504030204" pitchFamily="34" charset="0"/>
              </a:rPr>
              <a:t>Rajeev: </a:t>
            </a:r>
            <a:r>
              <a:rPr lang="en-US" b="1" dirty="0">
                <a:solidFill>
                  <a:schemeClr val="accent4">
                    <a:lumMod val="75000"/>
                  </a:schemeClr>
                </a:solidFill>
                <a:latin typeface="Arial Rounded MT Bold" panose="020F0704030504030204" pitchFamily="34" charset="0"/>
                <a:hlinkClick r:id="rId3">
                  <a:extLst>
                    <a:ext uri="{A12FA001-AC4F-418D-AE19-62706E023703}">
                      <ahyp:hlinkClr xmlns:ahyp="http://schemas.microsoft.com/office/drawing/2018/hyperlinkcolor" val="tx"/>
                    </a:ext>
                  </a:extLst>
                </a:hlinkClick>
              </a:rPr>
              <a:t>https://github.com/Rajeev0214</a:t>
            </a:r>
            <a:endParaRPr lang="en-US" b="1" dirty="0">
              <a:solidFill>
                <a:schemeClr val="accent4">
                  <a:lumMod val="75000"/>
                </a:schemeClr>
              </a:solidFill>
              <a:latin typeface="Arial Rounded MT Bold" panose="020F0704030504030204" pitchFamily="34" charset="0"/>
            </a:endParaRPr>
          </a:p>
          <a:p>
            <a:pPr algn="ctr"/>
            <a:endParaRPr lang="en-IN" b="1" dirty="0">
              <a:solidFill>
                <a:schemeClr val="accent4">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212493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830444-7506-33E8-3949-69D4DB4463A8}"/>
              </a:ext>
            </a:extLst>
          </p:cNvPr>
          <p:cNvSpPr/>
          <p:nvPr/>
        </p:nvSpPr>
        <p:spPr>
          <a:xfrm>
            <a:off x="4538749" y="382385"/>
            <a:ext cx="4721629" cy="57357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extBox 1">
            <a:extLst>
              <a:ext uri="{FF2B5EF4-FFF2-40B4-BE49-F238E27FC236}">
                <a16:creationId xmlns:a16="http://schemas.microsoft.com/office/drawing/2014/main" id="{1EEB759B-F604-AF47-2E84-5609F914F4EC}"/>
              </a:ext>
            </a:extLst>
          </p:cNvPr>
          <p:cNvSpPr txBox="1"/>
          <p:nvPr/>
        </p:nvSpPr>
        <p:spPr>
          <a:xfrm>
            <a:off x="5033845" y="440230"/>
            <a:ext cx="3537527" cy="461665"/>
          </a:xfrm>
          <a:prstGeom prst="rect">
            <a:avLst/>
          </a:prstGeom>
          <a:noFill/>
        </p:spPr>
        <p:txBody>
          <a:bodyPr wrap="square" rtlCol="0">
            <a:spAutoFit/>
          </a:bodyPr>
          <a:lstStyle/>
          <a:p>
            <a:pPr algn="ctr"/>
            <a:r>
              <a:rPr lang="en-US" sz="2400" b="1" dirty="0">
                <a:latin typeface="Arial Black" panose="020B0A04020102020204" pitchFamily="34" charset="0"/>
              </a:rPr>
              <a:t>Abstract</a:t>
            </a:r>
          </a:p>
        </p:txBody>
      </p:sp>
      <p:sp>
        <p:nvSpPr>
          <p:cNvPr id="4" name="TextBox 3">
            <a:extLst>
              <a:ext uri="{FF2B5EF4-FFF2-40B4-BE49-F238E27FC236}">
                <a16:creationId xmlns:a16="http://schemas.microsoft.com/office/drawing/2014/main" id="{D1C4AD28-3D38-874B-BC87-359951875C3A}"/>
              </a:ext>
            </a:extLst>
          </p:cNvPr>
          <p:cNvSpPr txBox="1"/>
          <p:nvPr/>
        </p:nvSpPr>
        <p:spPr>
          <a:xfrm>
            <a:off x="2170377" y="1049018"/>
            <a:ext cx="9605818" cy="5693866"/>
          </a:xfrm>
          <a:prstGeom prst="rect">
            <a:avLst/>
          </a:prstGeom>
          <a:noFill/>
        </p:spPr>
        <p:txBody>
          <a:bodyPr wrap="square" rtlCol="0">
            <a:spAutoFit/>
          </a:bodyPr>
          <a:lstStyle/>
          <a:p>
            <a:pPr algn="l"/>
            <a:r>
              <a:rPr lang="en-US" sz="1400" i="0" dirty="0">
                <a:solidFill>
                  <a:srgbClr val="0D0D0D"/>
                </a:solidFill>
                <a:effectLst/>
                <a:latin typeface="Cambria" panose="02040503050406030204" pitchFamily="18" charset="0"/>
                <a:ea typeface="Cambria" panose="02040503050406030204" pitchFamily="18" charset="0"/>
              </a:rPr>
              <a:t>In an era dominated by visual information, the ability to effectively analyze and interpret images is of paramount importance. This project focuses on leveraging the power of computer vision techniques, specifically face and object detection, to address real-world challenges in various domains such as security, surveillance, and human-computer interaction.</a:t>
            </a:r>
          </a:p>
          <a:p>
            <a:pPr algn="l"/>
            <a:r>
              <a:rPr lang="en-US" sz="1400" i="0" dirty="0">
                <a:solidFill>
                  <a:srgbClr val="0D0D0D"/>
                </a:solidFill>
                <a:effectLst/>
                <a:latin typeface="Cambria" panose="02040503050406030204" pitchFamily="18" charset="0"/>
                <a:ea typeface="Cambria" panose="02040503050406030204" pitchFamily="18" charset="0"/>
              </a:rPr>
              <a:t>Using the OpenCV library in Python, our project implements advanced algorithms for detecting and recognizing faces and objects in images and video streams. We employ state-of-the-art techniques including </a:t>
            </a:r>
            <a:r>
              <a:rPr lang="en-US" sz="1400" i="0" dirty="0" err="1">
                <a:solidFill>
                  <a:srgbClr val="0D0D0D"/>
                </a:solidFill>
                <a:effectLst/>
                <a:latin typeface="Cambria" panose="02040503050406030204" pitchFamily="18" charset="0"/>
                <a:ea typeface="Cambria" panose="02040503050406030204" pitchFamily="18" charset="0"/>
              </a:rPr>
              <a:t>Haar</a:t>
            </a:r>
            <a:r>
              <a:rPr lang="en-US" sz="1400" i="0" dirty="0">
                <a:solidFill>
                  <a:srgbClr val="0D0D0D"/>
                </a:solidFill>
                <a:effectLst/>
                <a:latin typeface="Cambria" panose="02040503050406030204" pitchFamily="18" charset="0"/>
                <a:ea typeface="Cambria" panose="02040503050406030204" pitchFamily="18" charset="0"/>
              </a:rPr>
              <a:t> cascades, deep learning-based approaches such as convolutional neural networks (CNNs), and feature-based matching methods to achieve robust and accurate detection results.</a:t>
            </a:r>
          </a:p>
          <a:p>
            <a:pPr algn="l"/>
            <a:r>
              <a:rPr lang="en-US" sz="1400" i="0" dirty="0">
                <a:solidFill>
                  <a:srgbClr val="0D0D0D"/>
                </a:solidFill>
                <a:effectLst/>
                <a:latin typeface="Cambria" panose="02040503050406030204" pitchFamily="18" charset="0"/>
                <a:ea typeface="Cambria" panose="02040503050406030204" pitchFamily="18" charset="0"/>
              </a:rPr>
              <a:t>The project provides a user-friendly interface that allows users to input images or video streams and seamlessly perform face and object detection tasks in real-time. Additionally, we integrate features for visualizing detection results, such as bounding boxes and labels, enhancing the interpretability of the detected objects.</a:t>
            </a:r>
          </a:p>
          <a:p>
            <a:pPr algn="l"/>
            <a:r>
              <a:rPr lang="en-US" sz="1400" i="0" dirty="0">
                <a:solidFill>
                  <a:srgbClr val="0D0D0D"/>
                </a:solidFill>
                <a:effectLst/>
                <a:latin typeface="Cambria" panose="02040503050406030204" pitchFamily="18" charset="0"/>
                <a:ea typeface="Cambria" panose="02040503050406030204" pitchFamily="18" charset="0"/>
              </a:rPr>
              <a:t>Key features of our project include:</a:t>
            </a:r>
          </a:p>
          <a:p>
            <a:pPr marL="171450" indent="-171450" algn="l">
              <a:buFont typeface="Wingdings" panose="05000000000000000000" pitchFamily="2" charset="2"/>
              <a:buChar char="Ø"/>
            </a:pPr>
            <a:r>
              <a:rPr lang="en-US" sz="1400" i="0" dirty="0">
                <a:solidFill>
                  <a:srgbClr val="0D0D0D"/>
                </a:solidFill>
                <a:effectLst/>
                <a:latin typeface="Cambria" panose="02040503050406030204" pitchFamily="18" charset="0"/>
                <a:ea typeface="Cambria" panose="02040503050406030204" pitchFamily="18" charset="0"/>
              </a:rPr>
              <a:t>Implementation of face detection algorithms capable of accurately identifying faces in images and video streams under various lighting conditions, orientations, and occlusions.</a:t>
            </a:r>
          </a:p>
          <a:p>
            <a:pPr marL="171450" indent="-171450" algn="l">
              <a:buFont typeface="Wingdings" panose="05000000000000000000" pitchFamily="2" charset="2"/>
              <a:buChar char="Ø"/>
            </a:pPr>
            <a:r>
              <a:rPr lang="en-US" sz="1400" i="0" dirty="0">
                <a:solidFill>
                  <a:srgbClr val="0D0D0D"/>
                </a:solidFill>
                <a:effectLst/>
                <a:latin typeface="Cambria" panose="02040503050406030204" pitchFamily="18" charset="0"/>
                <a:ea typeface="Cambria" panose="02040503050406030204" pitchFamily="18" charset="0"/>
              </a:rPr>
              <a:t>Object detection capabilities enabling the detection and localization of a wide range of objects, including but not limited to vehicles, animals, and everyday items.</a:t>
            </a:r>
          </a:p>
          <a:p>
            <a:pPr marL="171450" indent="-171450" algn="l">
              <a:buFont typeface="Wingdings" panose="05000000000000000000" pitchFamily="2" charset="2"/>
              <a:buChar char="Ø"/>
            </a:pPr>
            <a:r>
              <a:rPr lang="en-US" sz="1400" i="0" dirty="0">
                <a:solidFill>
                  <a:srgbClr val="0D0D0D"/>
                </a:solidFill>
                <a:effectLst/>
                <a:latin typeface="Cambria" panose="02040503050406030204" pitchFamily="18" charset="0"/>
                <a:ea typeface="Cambria" panose="02040503050406030204" pitchFamily="18" charset="0"/>
              </a:rPr>
              <a:t>Integration of real-time processing capabilities, allowing for efficient and responsive detection performance even on resource-constrained devices.</a:t>
            </a:r>
          </a:p>
          <a:p>
            <a:pPr marL="171450" indent="-171450" algn="l">
              <a:buFont typeface="Wingdings" panose="05000000000000000000" pitchFamily="2" charset="2"/>
              <a:buChar char="Ø"/>
            </a:pPr>
            <a:r>
              <a:rPr lang="en-US" sz="1400" i="0" dirty="0">
                <a:solidFill>
                  <a:srgbClr val="0D0D0D"/>
                </a:solidFill>
                <a:effectLst/>
                <a:latin typeface="Cambria" panose="02040503050406030204" pitchFamily="18" charset="0"/>
                <a:ea typeface="Cambria" panose="02040503050406030204" pitchFamily="18" charset="0"/>
              </a:rPr>
              <a:t>Customizable parameters and options for fine-tuning detection performance based on specific application requirements.</a:t>
            </a:r>
          </a:p>
          <a:p>
            <a:pPr marL="171450" indent="-171450" algn="l">
              <a:buFont typeface="Wingdings" panose="05000000000000000000" pitchFamily="2" charset="2"/>
              <a:buChar char="Ø"/>
            </a:pPr>
            <a:r>
              <a:rPr lang="en-US" sz="1400" i="0" dirty="0">
                <a:solidFill>
                  <a:srgbClr val="0D0D0D"/>
                </a:solidFill>
                <a:effectLst/>
                <a:latin typeface="Cambria" panose="02040503050406030204" pitchFamily="18" charset="0"/>
                <a:ea typeface="Cambria" panose="02040503050406030204" pitchFamily="18" charset="0"/>
              </a:rPr>
              <a:t>Cross-platform compatibility, enabling the deployment of the project on diverse computing environments.</a:t>
            </a:r>
          </a:p>
          <a:p>
            <a:pPr algn="l"/>
            <a:r>
              <a:rPr lang="en-US" sz="1400" i="0" dirty="0">
                <a:solidFill>
                  <a:srgbClr val="0D0D0D"/>
                </a:solidFill>
                <a:effectLst/>
                <a:latin typeface="Cambria" panose="02040503050406030204" pitchFamily="18" charset="0"/>
                <a:ea typeface="Cambria" panose="02040503050406030204" pitchFamily="18" charset="0"/>
              </a:rPr>
              <a:t>Through extensive experimentation and evaluation, we demonstrate the effectiveness and versatility of our face and object detection system across diverse datasets and real-world scenarios. The project not only serves as a valuable tool for researchers and practitioners in the field of computer vision but also opens up avenues for innovative applications in areas such as autonomous systems, augmented reality, and smart surveillance.</a:t>
            </a:r>
          </a:p>
          <a:p>
            <a:pPr algn="l"/>
            <a:r>
              <a:rPr lang="en-US" sz="1400" i="0" dirty="0">
                <a:solidFill>
                  <a:srgbClr val="0D0D0D"/>
                </a:solidFill>
                <a:effectLst/>
                <a:latin typeface="Cambria" panose="02040503050406030204" pitchFamily="18" charset="0"/>
                <a:ea typeface="Cambria" panose="02040503050406030204" pitchFamily="18" charset="0"/>
              </a:rPr>
              <a:t>Overall, our project represents a significant step towards democratizing access to advanced computer vision technologies, empowering users to harness the potential of visual data for a wide range of applications.</a:t>
            </a:r>
          </a:p>
        </p:txBody>
      </p:sp>
    </p:spTree>
    <p:extLst>
      <p:ext uri="{BB962C8B-B14F-4D97-AF65-F5344CB8AC3E}">
        <p14:creationId xmlns:p14="http://schemas.microsoft.com/office/powerpoint/2010/main" val="267507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36B8B4-9028-2E52-160B-72BA3FC48127}"/>
              </a:ext>
            </a:extLst>
          </p:cNvPr>
          <p:cNvSpPr/>
          <p:nvPr/>
        </p:nvSpPr>
        <p:spPr>
          <a:xfrm>
            <a:off x="5358213" y="519698"/>
            <a:ext cx="2350094" cy="48016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D283489-6104-7340-A15C-37DEBF7497AE}"/>
              </a:ext>
            </a:extLst>
          </p:cNvPr>
          <p:cNvSpPr txBox="1"/>
          <p:nvPr/>
        </p:nvSpPr>
        <p:spPr>
          <a:xfrm>
            <a:off x="4161802" y="1350236"/>
            <a:ext cx="5289847" cy="4154984"/>
          </a:xfrm>
          <a:prstGeom prst="rect">
            <a:avLst/>
          </a:prstGeom>
          <a:noFill/>
        </p:spPr>
        <p:txBody>
          <a:bodyPr wrap="square" rtlCol="0">
            <a:spAutoFit/>
          </a:bodyPr>
          <a:lstStyle/>
          <a:p>
            <a:pPr marL="342900" indent="-342900">
              <a:lnSpc>
                <a:spcPct val="200000"/>
              </a:lnSpc>
              <a:buAutoNum type="arabicPeriod"/>
            </a:pPr>
            <a:r>
              <a:rPr lang="en-US" sz="1600" dirty="0">
                <a:latin typeface="Arial Black" panose="020B0A04020102020204" pitchFamily="34" charset="0"/>
              </a:rPr>
              <a:t>Introduction</a:t>
            </a:r>
          </a:p>
          <a:p>
            <a:pPr marL="342900" indent="-342900">
              <a:lnSpc>
                <a:spcPct val="200000"/>
              </a:lnSpc>
              <a:buAutoNum type="arabicPeriod"/>
            </a:pPr>
            <a:r>
              <a:rPr lang="en-US" sz="1600" dirty="0">
                <a:latin typeface="Arial Black" panose="020B0A04020102020204" pitchFamily="34" charset="0"/>
              </a:rPr>
              <a:t>Objectives</a:t>
            </a:r>
          </a:p>
          <a:p>
            <a:pPr marL="342900" indent="-342900">
              <a:lnSpc>
                <a:spcPct val="200000"/>
              </a:lnSpc>
              <a:buAutoNum type="arabicPeriod"/>
            </a:pPr>
            <a:r>
              <a:rPr lang="en-US" sz="1600" dirty="0">
                <a:latin typeface="Arial Black" panose="020B0A04020102020204" pitchFamily="34" charset="0"/>
              </a:rPr>
              <a:t>Applications</a:t>
            </a:r>
          </a:p>
          <a:p>
            <a:pPr marL="342900" indent="-342900">
              <a:lnSpc>
                <a:spcPct val="200000"/>
              </a:lnSpc>
              <a:buAutoNum type="arabicPeriod"/>
            </a:pPr>
            <a:r>
              <a:rPr lang="en-US" sz="1600" dirty="0">
                <a:latin typeface="Arial Black" panose="020B0A04020102020204" pitchFamily="34" charset="0"/>
              </a:rPr>
              <a:t>Implementation</a:t>
            </a:r>
          </a:p>
          <a:p>
            <a:pPr marL="342900" indent="-342900">
              <a:lnSpc>
                <a:spcPct val="200000"/>
              </a:lnSpc>
              <a:buAutoNum type="arabicPeriod"/>
            </a:pPr>
            <a:r>
              <a:rPr lang="en-US" sz="1600" dirty="0">
                <a:latin typeface="Arial Black" panose="020B0A04020102020204" pitchFamily="34" charset="0"/>
              </a:rPr>
              <a:t>Limitations</a:t>
            </a:r>
          </a:p>
          <a:p>
            <a:pPr marL="342900" indent="-342900">
              <a:lnSpc>
                <a:spcPct val="200000"/>
              </a:lnSpc>
              <a:buAutoNum type="arabicPeriod"/>
            </a:pPr>
            <a:r>
              <a:rPr lang="en-US" sz="1600" dirty="0">
                <a:latin typeface="Arial Black" panose="020B0A04020102020204" pitchFamily="34" charset="0"/>
              </a:rPr>
              <a:t>Images</a:t>
            </a:r>
          </a:p>
          <a:p>
            <a:pPr marL="342900" indent="-342900">
              <a:lnSpc>
                <a:spcPct val="200000"/>
              </a:lnSpc>
              <a:buAutoNum type="arabicPeriod"/>
            </a:pPr>
            <a:r>
              <a:rPr lang="en-US" sz="1600" dirty="0">
                <a:latin typeface="Arial Black" panose="020B0A04020102020204" pitchFamily="34" charset="0"/>
              </a:rPr>
              <a:t>Conclusion</a:t>
            </a:r>
          </a:p>
          <a:p>
            <a:endParaRPr lang="en-US" dirty="0"/>
          </a:p>
          <a:p>
            <a:pPr marL="342900" indent="-342900">
              <a:buAutoNum type="arabicPeriod"/>
            </a:pPr>
            <a:endParaRPr lang="en-US" dirty="0"/>
          </a:p>
        </p:txBody>
      </p:sp>
      <p:sp>
        <p:nvSpPr>
          <p:cNvPr id="4" name="Rectangle 3">
            <a:extLst>
              <a:ext uri="{FF2B5EF4-FFF2-40B4-BE49-F238E27FC236}">
                <a16:creationId xmlns:a16="http://schemas.microsoft.com/office/drawing/2014/main" id="{EB79C925-E901-FA00-DCD8-78E189CB1C5C}"/>
              </a:ext>
            </a:extLst>
          </p:cNvPr>
          <p:cNvSpPr/>
          <p:nvPr/>
        </p:nvSpPr>
        <p:spPr>
          <a:xfrm>
            <a:off x="5793747" y="519698"/>
            <a:ext cx="1454244" cy="40011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cap="none" spc="0" dirty="0">
                <a:ln/>
                <a:effectLst/>
                <a:latin typeface="Arial Black" panose="020B0A04020102020204" pitchFamily="34" charset="0"/>
              </a:rPr>
              <a:t>Contents</a:t>
            </a:r>
          </a:p>
        </p:txBody>
      </p:sp>
    </p:spTree>
    <p:extLst>
      <p:ext uri="{BB962C8B-B14F-4D97-AF65-F5344CB8AC3E}">
        <p14:creationId xmlns:p14="http://schemas.microsoft.com/office/powerpoint/2010/main" val="2334027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98C3A4-2D16-456A-4530-8DFB011D3329}"/>
              </a:ext>
            </a:extLst>
          </p:cNvPr>
          <p:cNvSpPr/>
          <p:nvPr/>
        </p:nvSpPr>
        <p:spPr>
          <a:xfrm>
            <a:off x="4589091" y="316194"/>
            <a:ext cx="3358497" cy="6751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8B84E238-648E-D658-7E75-537F14A65262}"/>
              </a:ext>
            </a:extLst>
          </p:cNvPr>
          <p:cNvSpPr/>
          <p:nvPr/>
        </p:nvSpPr>
        <p:spPr>
          <a:xfrm>
            <a:off x="4738255" y="455044"/>
            <a:ext cx="3009207" cy="40011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cap="none" spc="0" dirty="0">
                <a:ln/>
                <a:effectLst/>
                <a:latin typeface="Arial Black" panose="020B0A04020102020204" pitchFamily="34" charset="0"/>
              </a:rPr>
              <a:t>INTRODUCTION</a:t>
            </a:r>
          </a:p>
        </p:txBody>
      </p:sp>
      <p:sp>
        <p:nvSpPr>
          <p:cNvPr id="2" name="TextBox 1">
            <a:extLst>
              <a:ext uri="{FF2B5EF4-FFF2-40B4-BE49-F238E27FC236}">
                <a16:creationId xmlns:a16="http://schemas.microsoft.com/office/drawing/2014/main" id="{7915B337-CFDB-515C-05AC-68C3776C13D6}"/>
              </a:ext>
            </a:extLst>
          </p:cNvPr>
          <p:cNvSpPr txBox="1"/>
          <p:nvPr/>
        </p:nvSpPr>
        <p:spPr>
          <a:xfrm>
            <a:off x="2418460" y="1316052"/>
            <a:ext cx="8861989" cy="5233227"/>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Cambria" panose="02040503050406030204" pitchFamily="18" charset="0"/>
                <a:ea typeface="Cambria" panose="02040503050406030204" pitchFamily="18" charset="0"/>
              </a:rPr>
              <a:t>Computer Vision is a sub-field of artificial intelligence, that analyzes the image and video-stream and derive some useful information from it. </a:t>
            </a:r>
          </a:p>
          <a:p>
            <a:r>
              <a:rPr lang="en-US" sz="2000" b="1" dirty="0">
                <a:latin typeface="Cambria" panose="02040503050406030204" pitchFamily="18" charset="0"/>
                <a:ea typeface="Cambria" panose="02040503050406030204" pitchFamily="18" charset="0"/>
              </a:rPr>
              <a:t>Purpose:</a:t>
            </a:r>
          </a:p>
          <a:p>
            <a:r>
              <a:rPr lang="en-US" sz="2000" dirty="0">
                <a:latin typeface="Cambria" panose="02040503050406030204" pitchFamily="18" charset="0"/>
                <a:ea typeface="Cambria" panose="02040503050406030204" pitchFamily="18" charset="0"/>
              </a:rPr>
              <a:t>The purpose of this project to is make a simple user interface that can detect faces and objects.</a:t>
            </a:r>
            <a:endParaRPr lang="en-US" sz="16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Python: </a:t>
            </a:r>
          </a:p>
          <a:p>
            <a:r>
              <a:rPr lang="en-US" sz="2000" dirty="0">
                <a:latin typeface="Cambria" panose="02040503050406030204" pitchFamily="18" charset="0"/>
                <a:ea typeface="Cambria" panose="02040503050406030204" pitchFamily="18" charset="0"/>
              </a:rPr>
              <a:t>Python is a robust and flexible programming language, that has many useful libraries that aid in image processing. </a:t>
            </a:r>
          </a:p>
          <a:p>
            <a:r>
              <a:rPr lang="en-US" sz="2000" b="1" dirty="0" err="1">
                <a:latin typeface="Cambria" panose="02040503050406030204" pitchFamily="18" charset="0"/>
                <a:ea typeface="Cambria" panose="02040503050406030204" pitchFamily="18" charset="0"/>
              </a:rPr>
              <a:t>OpenCv</a:t>
            </a:r>
            <a:r>
              <a:rPr lang="en-US" sz="2000" b="1" dirty="0">
                <a:latin typeface="Cambria" panose="02040503050406030204" pitchFamily="18" charset="0"/>
                <a:ea typeface="Cambria" panose="02040503050406030204" pitchFamily="18" charset="0"/>
              </a:rPr>
              <a:t> ( Open Source Computer Vision Library):</a:t>
            </a:r>
          </a:p>
          <a:p>
            <a:r>
              <a:rPr lang="en-US" sz="2000" dirty="0">
                <a:latin typeface="Cambria" panose="02040503050406030204" pitchFamily="18" charset="0"/>
                <a:ea typeface="Cambria" panose="02040503050406030204" pitchFamily="18" charset="0"/>
              </a:rPr>
              <a:t>It is a powerful open source library for computer vision and image processing. It provides a wide range of functionalities for tasks such as image manipulation, object detection, face recognition and more.</a:t>
            </a:r>
          </a:p>
          <a:p>
            <a:pPr marL="342900" marR="0" indent="-342900">
              <a:lnSpc>
                <a:spcPct val="115000"/>
              </a:lnSpc>
              <a:spcBef>
                <a:spcPts val="0"/>
              </a:spcBef>
              <a:spcAft>
                <a:spcPts val="1000"/>
              </a:spcAft>
              <a:buFont typeface="+mj-lt"/>
              <a:buAutoNum type="arabicPeriod"/>
            </a:pPr>
            <a:endParaRPr lang="en-US" kern="100" dirty="0">
              <a:ea typeface="Calibri" panose="020F0502020204030204" pitchFamily="34" charset="0"/>
              <a:cs typeface="Mangal" panose="02040503050203030202" pitchFamily="18" charset="0"/>
            </a:endParaRPr>
          </a:p>
          <a:p>
            <a:pPr marL="342900" marR="0" indent="-342900">
              <a:lnSpc>
                <a:spcPct val="115000"/>
              </a:lnSpc>
              <a:spcBef>
                <a:spcPts val="0"/>
              </a:spcBef>
              <a:spcAft>
                <a:spcPts val="1000"/>
              </a:spcAft>
              <a:buFont typeface="+mj-lt"/>
              <a:buAutoNum type="arabicPeriod"/>
            </a:pPr>
            <a:endParaRPr lang="en-US" sz="1800" kern="100" dirty="0">
              <a:effectLst/>
              <a:ea typeface="Calibri" panose="020F0502020204030204" pitchFamily="34" charset="0"/>
              <a:cs typeface="Mangal" panose="02040503050203030202" pitchFamily="18" charset="0"/>
            </a:endParaRPr>
          </a:p>
          <a:p>
            <a:endParaRPr lang="en-US" dirty="0"/>
          </a:p>
          <a:p>
            <a:endParaRPr lang="en-US" dirty="0"/>
          </a:p>
        </p:txBody>
      </p:sp>
    </p:spTree>
    <p:extLst>
      <p:ext uri="{BB962C8B-B14F-4D97-AF65-F5344CB8AC3E}">
        <p14:creationId xmlns:p14="http://schemas.microsoft.com/office/powerpoint/2010/main" val="976164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B89051-F96F-FDE8-9005-32AE08B72AB7}"/>
              </a:ext>
            </a:extLst>
          </p:cNvPr>
          <p:cNvSpPr/>
          <p:nvPr/>
        </p:nvSpPr>
        <p:spPr>
          <a:xfrm>
            <a:off x="1999716" y="427290"/>
            <a:ext cx="3050848" cy="4956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00DF813-FCE5-9AC0-4B04-E078AD0FC84B}"/>
              </a:ext>
            </a:extLst>
          </p:cNvPr>
          <p:cNvSpPr txBox="1"/>
          <p:nvPr/>
        </p:nvSpPr>
        <p:spPr>
          <a:xfrm>
            <a:off x="2196269" y="504202"/>
            <a:ext cx="8759439" cy="4247317"/>
          </a:xfrm>
          <a:prstGeom prst="rect">
            <a:avLst/>
          </a:prstGeom>
          <a:noFill/>
        </p:spPr>
        <p:txBody>
          <a:bodyPr wrap="square" rtlCol="0">
            <a:spAutoFit/>
          </a:bodyPr>
          <a:lstStyle/>
          <a:p>
            <a:pPr algn="l"/>
            <a:r>
              <a:rPr lang="en-US" b="1" dirty="0"/>
              <a:t>What is Face Detection?</a:t>
            </a:r>
            <a:r>
              <a:rPr lang="en-US" b="0" i="0" dirty="0">
                <a:solidFill>
                  <a:srgbClr val="0D0D0D"/>
                </a:solidFill>
                <a:effectLst/>
                <a:latin typeface="Söhne"/>
              </a:rPr>
              <a:t> </a:t>
            </a:r>
          </a:p>
          <a:p>
            <a:pPr algn="l"/>
            <a:endParaRPr lang="en-US" b="0" i="0" dirty="0">
              <a:solidFill>
                <a:srgbClr val="0D0D0D"/>
              </a:solidFill>
              <a:effectLst/>
              <a:latin typeface="Söhne"/>
            </a:endParaRPr>
          </a:p>
          <a:p>
            <a:pPr algn="l"/>
            <a:r>
              <a:rPr lang="en-US" b="0" i="0" dirty="0">
                <a:solidFill>
                  <a:srgbClr val="0D0D0D"/>
                </a:solidFill>
                <a:effectLst/>
                <a:latin typeface="Cambria" panose="02040503050406030204" pitchFamily="18" charset="0"/>
                <a:ea typeface="Cambria" panose="02040503050406030204" pitchFamily="18" charset="0"/>
              </a:rPr>
              <a:t>Face detection is a computer technology that identifies and locates human faces within digital images or video frames. It's a fundamental component of various applications, including facial recognition, security systems, photography, and social media.</a:t>
            </a:r>
          </a:p>
          <a:p>
            <a:pPr algn="l"/>
            <a:r>
              <a:rPr lang="en-US" b="0" i="0" dirty="0">
                <a:solidFill>
                  <a:srgbClr val="0D0D0D"/>
                </a:solidFill>
                <a:effectLst/>
                <a:latin typeface="Cambria" panose="02040503050406030204" pitchFamily="18" charset="0"/>
                <a:ea typeface="Cambria" panose="02040503050406030204" pitchFamily="18" charset="0"/>
              </a:rPr>
              <a:t>Face detection algorithms analyze an input image to determine whether or not there are any human faces present. These algorithms typically work by examining the pixel values in the image and searching for patterns that resemble human faces based on factors like color, texture, and shape.</a:t>
            </a:r>
          </a:p>
          <a:p>
            <a:pPr algn="l"/>
            <a:r>
              <a:rPr lang="en-US" b="0" i="0" dirty="0">
                <a:solidFill>
                  <a:srgbClr val="0D0D0D"/>
                </a:solidFill>
                <a:effectLst/>
                <a:latin typeface="Cambria" panose="02040503050406030204" pitchFamily="18" charset="0"/>
                <a:ea typeface="Cambria" panose="02040503050406030204" pitchFamily="18" charset="0"/>
              </a:rPr>
              <a:t>Once a face is detected, the algorithm can often provide additional information, such as the position of the face within the image, the size of the face, and sometimes even attributes like gender, age, or facial expressions.</a:t>
            </a:r>
          </a:p>
          <a:p>
            <a:pPr algn="l"/>
            <a:r>
              <a:rPr lang="en-US" b="0" i="0" dirty="0">
                <a:solidFill>
                  <a:srgbClr val="0D0D0D"/>
                </a:solidFill>
                <a:effectLst/>
                <a:latin typeface="Cambria" panose="02040503050406030204" pitchFamily="18" charset="0"/>
                <a:ea typeface="Cambria" panose="02040503050406030204" pitchFamily="18" charset="0"/>
              </a:rPr>
              <a:t>Face detection has numerous practical applications, ranging from automatically tagging people in photos to enhancing security systems by identifying individuals in real-time.</a:t>
            </a:r>
          </a:p>
          <a:p>
            <a:endParaRPr lang="en-US" b="1" dirty="0"/>
          </a:p>
        </p:txBody>
      </p:sp>
    </p:spTree>
    <p:extLst>
      <p:ext uri="{BB962C8B-B14F-4D97-AF65-F5344CB8AC3E}">
        <p14:creationId xmlns:p14="http://schemas.microsoft.com/office/powerpoint/2010/main" val="374060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B187211-8D78-02DF-8E64-A5E6E5B142FE}"/>
              </a:ext>
            </a:extLst>
          </p:cNvPr>
          <p:cNvSpPr/>
          <p:nvPr/>
        </p:nvSpPr>
        <p:spPr>
          <a:xfrm>
            <a:off x="2050991" y="863125"/>
            <a:ext cx="3196127" cy="3161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E3985381-8EBA-177D-99A9-750848E08580}"/>
              </a:ext>
            </a:extLst>
          </p:cNvPr>
          <p:cNvSpPr txBox="1"/>
          <p:nvPr/>
        </p:nvSpPr>
        <p:spPr>
          <a:xfrm>
            <a:off x="2127904" y="863125"/>
            <a:ext cx="9067088" cy="5355312"/>
          </a:xfrm>
          <a:prstGeom prst="rect">
            <a:avLst/>
          </a:prstGeom>
          <a:noFill/>
        </p:spPr>
        <p:txBody>
          <a:bodyPr wrap="square" rtlCol="0">
            <a:spAutoFit/>
          </a:bodyPr>
          <a:lstStyle/>
          <a:p>
            <a:r>
              <a:rPr lang="en-US" b="1" dirty="0"/>
              <a:t>What is Object Detection?</a:t>
            </a:r>
          </a:p>
          <a:p>
            <a:endParaRPr lang="en-US" b="1" dirty="0"/>
          </a:p>
          <a:p>
            <a:pPr algn="just"/>
            <a:r>
              <a:rPr lang="en-US" b="0" i="0" dirty="0">
                <a:solidFill>
                  <a:srgbClr val="0D0D0D"/>
                </a:solidFill>
                <a:effectLst/>
                <a:latin typeface="Söhne"/>
              </a:rPr>
              <a:t>Object detection is a computer vision technology that involves identifying and locating multiple objects within digital images or video frames. Unlike face detection, which specifically focuses on identifying human faces, object detection aims to detect various types of objects, such as cars, animals, furniture, or any other predefined classes of objects.</a:t>
            </a:r>
          </a:p>
          <a:p>
            <a:pPr algn="just"/>
            <a:r>
              <a:rPr lang="en-US" b="0" i="0" dirty="0">
                <a:solidFill>
                  <a:srgbClr val="0D0D0D"/>
                </a:solidFill>
                <a:effectLst/>
                <a:latin typeface="Söhne"/>
              </a:rPr>
              <a:t>Object detection algorithms analyze an input image or video frame and identify the presence of multiple objects within it. These algorithms typically work by dividing the image into a grid of smaller regions and then examining each region to determine whether it contains an object and, if so, what type of object it is.</a:t>
            </a:r>
          </a:p>
          <a:p>
            <a:pPr algn="just"/>
            <a:r>
              <a:rPr lang="en-US" b="0" i="0" dirty="0">
                <a:solidFill>
                  <a:srgbClr val="0D0D0D"/>
                </a:solidFill>
                <a:effectLst/>
                <a:latin typeface="Söhne"/>
              </a:rPr>
              <a:t>Modern object detection algorithms often use deep learning techniques, such as convolutional neural networks (CNNs), which are trained on large datasets containing labeled images of various objects. During training, these algorithms learn to recognize patterns and features that are characteristic of different object classes.</a:t>
            </a:r>
          </a:p>
          <a:p>
            <a:pPr algn="just"/>
            <a:r>
              <a:rPr lang="en-US" b="0" i="0" dirty="0">
                <a:solidFill>
                  <a:srgbClr val="0D0D0D"/>
                </a:solidFill>
                <a:effectLst/>
                <a:latin typeface="Söhne"/>
              </a:rPr>
              <a:t>Once an object is detected, the algorithm can provide additional information, such as the location of the object within the image, its size, and its position relative to other objects.</a:t>
            </a:r>
          </a:p>
          <a:p>
            <a:pPr algn="just"/>
            <a:r>
              <a:rPr lang="en-US" b="0" i="0" dirty="0">
                <a:solidFill>
                  <a:srgbClr val="0D0D0D"/>
                </a:solidFill>
                <a:effectLst/>
                <a:latin typeface="Söhne"/>
              </a:rPr>
              <a:t>Object detection has numerous applications across various fields, including autonomous vehicles, surveillance systems, retail analytics, and augmented reality.</a:t>
            </a:r>
          </a:p>
          <a:p>
            <a:endParaRPr lang="en-US" dirty="0"/>
          </a:p>
        </p:txBody>
      </p:sp>
    </p:spTree>
    <p:extLst>
      <p:ext uri="{BB962C8B-B14F-4D97-AF65-F5344CB8AC3E}">
        <p14:creationId xmlns:p14="http://schemas.microsoft.com/office/powerpoint/2010/main" val="4243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F9D49D-DB4E-F338-46F4-25CFB322D9E2}"/>
              </a:ext>
            </a:extLst>
          </p:cNvPr>
          <p:cNvSpPr/>
          <p:nvPr/>
        </p:nvSpPr>
        <p:spPr>
          <a:xfrm>
            <a:off x="2144995" y="247828"/>
            <a:ext cx="3951006" cy="42729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0353567-2F55-A22E-742F-8AB76E454B32}"/>
              </a:ext>
            </a:extLst>
          </p:cNvPr>
          <p:cNvSpPr txBox="1"/>
          <p:nvPr/>
        </p:nvSpPr>
        <p:spPr>
          <a:xfrm>
            <a:off x="2273181" y="247828"/>
            <a:ext cx="9152546" cy="6524863"/>
          </a:xfrm>
          <a:prstGeom prst="rect">
            <a:avLst/>
          </a:prstGeom>
          <a:noFill/>
        </p:spPr>
        <p:txBody>
          <a:bodyPr wrap="square" rtlCol="0">
            <a:spAutoFit/>
          </a:bodyPr>
          <a:lstStyle/>
          <a:p>
            <a:r>
              <a:rPr lang="en-US" b="1" i="0" dirty="0">
                <a:solidFill>
                  <a:srgbClr val="0D0D0D"/>
                </a:solidFill>
                <a:effectLst/>
                <a:latin typeface="Söhne"/>
              </a:rPr>
              <a:t>Brief Overview of OpenCV and Python</a:t>
            </a:r>
          </a:p>
          <a:p>
            <a:endParaRPr lang="en-US" b="0" i="0" dirty="0">
              <a:solidFill>
                <a:srgbClr val="0D0D0D"/>
              </a:solidFill>
              <a:effectLst/>
              <a:latin typeface="Söhne"/>
            </a:endParaRPr>
          </a:p>
          <a:p>
            <a:pPr algn="l"/>
            <a:r>
              <a:rPr lang="en-US" sz="1400" b="0" i="0" dirty="0">
                <a:solidFill>
                  <a:srgbClr val="0D0D0D"/>
                </a:solidFill>
                <a:effectLst/>
                <a:latin typeface="Cambria" panose="02040503050406030204" pitchFamily="18" charset="0"/>
                <a:ea typeface="Cambria" panose="02040503050406030204" pitchFamily="18" charset="0"/>
              </a:rPr>
              <a:t>OpenCV (Open Source Computer Vision Library) is an open-source computer vision and machine learning software library. It provides a wide range of functionalities for processing images and videos. Python is one of the primary programming languages used with OpenCV due to its simplicity and ease of use. Here's a brief overview of OpenCV and Python:</a:t>
            </a:r>
          </a:p>
          <a:p>
            <a:pPr algn="l">
              <a:buFont typeface="+mj-lt"/>
              <a:buAutoNum type="arabicPeriod"/>
            </a:pPr>
            <a:r>
              <a:rPr lang="en-US" sz="1400" b="1" i="0" dirty="0">
                <a:solidFill>
                  <a:srgbClr val="0D0D0D"/>
                </a:solidFill>
                <a:effectLst/>
                <a:latin typeface="Cambria" panose="02040503050406030204" pitchFamily="18" charset="0"/>
                <a:ea typeface="Cambria" panose="02040503050406030204" pitchFamily="18" charset="0"/>
              </a:rPr>
              <a:t>Image Processing</a:t>
            </a:r>
            <a:r>
              <a:rPr lang="en-US" sz="1400" b="0" i="0" dirty="0">
                <a:solidFill>
                  <a:srgbClr val="0D0D0D"/>
                </a:solidFill>
                <a:effectLst/>
                <a:latin typeface="Cambria" panose="02040503050406030204" pitchFamily="18" charset="0"/>
                <a:ea typeface="Cambria" panose="02040503050406030204" pitchFamily="18" charset="0"/>
              </a:rPr>
              <a:t>: OpenCV allows you to read, write, and manipulate images. You can perform various operations like resizing, cropping, rotating, filtering, and transforming images.</a:t>
            </a:r>
          </a:p>
          <a:p>
            <a:pPr algn="l">
              <a:buFont typeface="+mj-lt"/>
              <a:buAutoNum type="arabicPeriod"/>
            </a:pPr>
            <a:r>
              <a:rPr lang="en-US" sz="1400" b="1" i="0" dirty="0">
                <a:solidFill>
                  <a:srgbClr val="0D0D0D"/>
                </a:solidFill>
                <a:effectLst/>
                <a:latin typeface="Cambria" panose="02040503050406030204" pitchFamily="18" charset="0"/>
                <a:ea typeface="Cambria" panose="02040503050406030204" pitchFamily="18" charset="0"/>
              </a:rPr>
              <a:t>Video Processing</a:t>
            </a:r>
            <a:r>
              <a:rPr lang="en-US" sz="1400" b="0" i="0" dirty="0">
                <a:solidFill>
                  <a:srgbClr val="0D0D0D"/>
                </a:solidFill>
                <a:effectLst/>
                <a:latin typeface="Cambria" panose="02040503050406030204" pitchFamily="18" charset="0"/>
                <a:ea typeface="Cambria" panose="02040503050406030204" pitchFamily="18" charset="0"/>
              </a:rPr>
              <a:t>: OpenCV supports reading and writing video files. It provides functionalities for capturing video streams from cameras and processing video frames in real-time.</a:t>
            </a:r>
          </a:p>
          <a:p>
            <a:pPr algn="l">
              <a:buFont typeface="+mj-lt"/>
              <a:buAutoNum type="arabicPeriod"/>
            </a:pPr>
            <a:r>
              <a:rPr lang="en-US" sz="1400" b="1" i="0" dirty="0">
                <a:solidFill>
                  <a:srgbClr val="0D0D0D"/>
                </a:solidFill>
                <a:effectLst/>
                <a:latin typeface="Cambria" panose="02040503050406030204" pitchFamily="18" charset="0"/>
                <a:ea typeface="Cambria" panose="02040503050406030204" pitchFamily="18" charset="0"/>
              </a:rPr>
              <a:t>Feature Detection and Description</a:t>
            </a:r>
            <a:r>
              <a:rPr lang="en-US" sz="1400" b="0" i="0" dirty="0">
                <a:solidFill>
                  <a:srgbClr val="0D0D0D"/>
                </a:solidFill>
                <a:effectLst/>
                <a:latin typeface="Cambria" panose="02040503050406030204" pitchFamily="18" charset="0"/>
                <a:ea typeface="Cambria" panose="02040503050406030204" pitchFamily="18" charset="0"/>
              </a:rPr>
              <a:t>: OpenCV offers algorithms for detecting and describing features in images, such as corners, edges, and key points. These features are essential for tasks like image matching and object recognition.</a:t>
            </a:r>
          </a:p>
          <a:p>
            <a:pPr algn="l">
              <a:buFont typeface="+mj-lt"/>
              <a:buAutoNum type="arabicPeriod"/>
            </a:pPr>
            <a:r>
              <a:rPr lang="en-US" sz="1400" b="1" i="0" dirty="0">
                <a:solidFill>
                  <a:srgbClr val="0D0D0D"/>
                </a:solidFill>
                <a:effectLst/>
                <a:latin typeface="Cambria" panose="02040503050406030204" pitchFamily="18" charset="0"/>
                <a:ea typeface="Cambria" panose="02040503050406030204" pitchFamily="18" charset="0"/>
              </a:rPr>
              <a:t>Object Detection and Tracking</a:t>
            </a:r>
            <a:r>
              <a:rPr lang="en-US" sz="1400" b="0" i="0" dirty="0">
                <a:solidFill>
                  <a:srgbClr val="0D0D0D"/>
                </a:solidFill>
                <a:effectLst/>
                <a:latin typeface="Cambria" panose="02040503050406030204" pitchFamily="18" charset="0"/>
                <a:ea typeface="Cambria" panose="02040503050406030204" pitchFamily="18" charset="0"/>
              </a:rPr>
              <a:t>: OpenCV includes pre-trained models and algorithms for detecting objects in images and videos. It also provides methods for tracking the movement of objects over time.</a:t>
            </a:r>
          </a:p>
          <a:p>
            <a:pPr algn="l">
              <a:buFont typeface="+mj-lt"/>
              <a:buAutoNum type="arabicPeriod"/>
            </a:pPr>
            <a:r>
              <a:rPr lang="en-US" sz="1400" b="1" i="0" dirty="0">
                <a:solidFill>
                  <a:srgbClr val="0D0D0D"/>
                </a:solidFill>
                <a:effectLst/>
                <a:latin typeface="Cambria" panose="02040503050406030204" pitchFamily="18" charset="0"/>
                <a:ea typeface="Cambria" panose="02040503050406030204" pitchFamily="18" charset="0"/>
              </a:rPr>
              <a:t>Machine Learning</a:t>
            </a:r>
            <a:r>
              <a:rPr lang="en-US" sz="1400" b="0" i="0" dirty="0">
                <a:solidFill>
                  <a:srgbClr val="0D0D0D"/>
                </a:solidFill>
                <a:effectLst/>
                <a:latin typeface="Cambria" panose="02040503050406030204" pitchFamily="18" charset="0"/>
                <a:ea typeface="Cambria" panose="02040503050406030204" pitchFamily="18" charset="0"/>
              </a:rPr>
              <a:t>: OpenCV integrates with machine learning libraries like scikit-learn and TensorFlow. You can use it for training and deploying machine learning models for tasks like classification, regression, and clustering.</a:t>
            </a:r>
          </a:p>
          <a:p>
            <a:pPr algn="l">
              <a:buFont typeface="+mj-lt"/>
              <a:buAutoNum type="arabicPeriod"/>
            </a:pPr>
            <a:r>
              <a:rPr lang="en-US" sz="1400" b="1" i="0" dirty="0">
                <a:solidFill>
                  <a:srgbClr val="0D0D0D"/>
                </a:solidFill>
                <a:effectLst/>
                <a:latin typeface="Cambria" panose="02040503050406030204" pitchFamily="18" charset="0"/>
                <a:ea typeface="Cambria" panose="02040503050406030204" pitchFamily="18" charset="0"/>
              </a:rPr>
              <a:t>GUI Development</a:t>
            </a:r>
            <a:r>
              <a:rPr lang="en-US" sz="1400" b="0" i="0" dirty="0">
                <a:solidFill>
                  <a:srgbClr val="0D0D0D"/>
                </a:solidFill>
                <a:effectLst/>
                <a:latin typeface="Cambria" panose="02040503050406030204" pitchFamily="18" charset="0"/>
                <a:ea typeface="Cambria" panose="02040503050406030204" pitchFamily="18" charset="0"/>
              </a:rPr>
              <a:t>: OpenCV provides GUI functionalities for creating graphical user interfaces. You can build interactive applications for image processing and computer vision tasks using OpenCV's GUI modules.</a:t>
            </a:r>
          </a:p>
          <a:p>
            <a:pPr algn="l"/>
            <a:r>
              <a:rPr lang="en-US" sz="1400" b="0" i="0" dirty="0">
                <a:solidFill>
                  <a:srgbClr val="0D0D0D"/>
                </a:solidFill>
                <a:effectLst/>
                <a:latin typeface="Cambria" panose="02040503050406030204" pitchFamily="18" charset="0"/>
                <a:ea typeface="Cambria" panose="02040503050406030204" pitchFamily="18" charset="0"/>
              </a:rPr>
              <a:t>Using OpenCV with Python offers several advantages, including:</a:t>
            </a:r>
          </a:p>
          <a:p>
            <a:pPr algn="l">
              <a:buFont typeface="Arial" panose="020B0604020202020204" pitchFamily="34" charset="0"/>
              <a:buChar char="•"/>
            </a:pPr>
            <a:r>
              <a:rPr lang="en-US" sz="1400" b="1" i="0" dirty="0">
                <a:solidFill>
                  <a:srgbClr val="0D0D0D"/>
                </a:solidFill>
                <a:effectLst/>
                <a:latin typeface="Cambria" panose="02040503050406030204" pitchFamily="18" charset="0"/>
                <a:ea typeface="Cambria" panose="02040503050406030204" pitchFamily="18" charset="0"/>
              </a:rPr>
              <a:t>Simplicity</a:t>
            </a:r>
            <a:r>
              <a:rPr lang="en-US" sz="1400" b="0" i="0" dirty="0">
                <a:solidFill>
                  <a:srgbClr val="0D0D0D"/>
                </a:solidFill>
                <a:effectLst/>
                <a:latin typeface="Cambria" panose="02040503050406030204" pitchFamily="18" charset="0"/>
                <a:ea typeface="Cambria" panose="02040503050406030204" pitchFamily="18" charset="0"/>
              </a:rPr>
              <a:t>: Python's clean syntax and high-level constructs make it easy to write and understand code for image processing and computer vision tasks.</a:t>
            </a:r>
          </a:p>
          <a:p>
            <a:pPr algn="l">
              <a:buFont typeface="Arial" panose="020B0604020202020204" pitchFamily="34" charset="0"/>
              <a:buChar char="•"/>
            </a:pPr>
            <a:r>
              <a:rPr lang="en-US" sz="1400" b="1" i="0" dirty="0">
                <a:solidFill>
                  <a:srgbClr val="0D0D0D"/>
                </a:solidFill>
                <a:effectLst/>
                <a:latin typeface="Cambria" panose="02040503050406030204" pitchFamily="18" charset="0"/>
                <a:ea typeface="Cambria" panose="02040503050406030204" pitchFamily="18" charset="0"/>
              </a:rPr>
              <a:t>Large Community</a:t>
            </a:r>
            <a:r>
              <a:rPr lang="en-US" sz="1400" b="0" i="0" dirty="0">
                <a:solidFill>
                  <a:srgbClr val="0D0D0D"/>
                </a:solidFill>
                <a:effectLst/>
                <a:latin typeface="Cambria" panose="02040503050406030204" pitchFamily="18" charset="0"/>
                <a:ea typeface="Cambria" panose="02040503050406030204" pitchFamily="18" charset="0"/>
              </a:rPr>
              <a:t>: Python has a vast community of developers and libraries, making it easier to find resources and support for OpenCV projects.</a:t>
            </a:r>
          </a:p>
          <a:p>
            <a:pPr algn="l">
              <a:buFont typeface="Arial" panose="020B0604020202020204" pitchFamily="34" charset="0"/>
              <a:buChar char="•"/>
            </a:pPr>
            <a:r>
              <a:rPr lang="en-US" sz="1400" b="1" i="0" dirty="0">
                <a:solidFill>
                  <a:srgbClr val="0D0D0D"/>
                </a:solidFill>
                <a:effectLst/>
                <a:latin typeface="Cambria" panose="02040503050406030204" pitchFamily="18" charset="0"/>
                <a:ea typeface="Cambria" panose="02040503050406030204" pitchFamily="18" charset="0"/>
              </a:rPr>
              <a:t>Integration</a:t>
            </a:r>
            <a:r>
              <a:rPr lang="en-US" sz="1400" b="0" i="0" dirty="0">
                <a:solidFill>
                  <a:srgbClr val="0D0D0D"/>
                </a:solidFill>
                <a:effectLst/>
                <a:latin typeface="Cambria" panose="02040503050406030204" pitchFamily="18" charset="0"/>
                <a:ea typeface="Cambria" panose="02040503050406030204" pitchFamily="18" charset="0"/>
              </a:rPr>
              <a:t>: Python seamlessly integrates with OpenCV, allowing you to leverage the power of both Python's ecosystem and OpenCV's capabilities.</a:t>
            </a:r>
          </a:p>
          <a:p>
            <a:pPr algn="l"/>
            <a:r>
              <a:rPr lang="en-US" sz="1400" b="0" i="0" dirty="0">
                <a:solidFill>
                  <a:srgbClr val="0D0D0D"/>
                </a:solidFill>
                <a:effectLst/>
                <a:latin typeface="Cambria" panose="02040503050406030204" pitchFamily="18" charset="0"/>
                <a:ea typeface="Cambria" panose="02040503050406030204" pitchFamily="18" charset="0"/>
              </a:rPr>
              <a:t>Overall, OpenCV and Python form a powerful combination for developing computer vision applications, from simple image processing tasks to complex machine learning-based systems.</a:t>
            </a:r>
          </a:p>
          <a:p>
            <a:endParaRPr lang="en-US" dirty="0"/>
          </a:p>
        </p:txBody>
      </p:sp>
    </p:spTree>
    <p:extLst>
      <p:ext uri="{BB962C8B-B14F-4D97-AF65-F5344CB8AC3E}">
        <p14:creationId xmlns:p14="http://schemas.microsoft.com/office/powerpoint/2010/main" val="57080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3BE9BF-60F3-0EA8-3ABC-E7F8D8291804}"/>
              </a:ext>
            </a:extLst>
          </p:cNvPr>
          <p:cNvSpPr/>
          <p:nvPr/>
        </p:nvSpPr>
        <p:spPr>
          <a:xfrm>
            <a:off x="5631679" y="1166842"/>
            <a:ext cx="2392822" cy="46540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4CC86B-EAFC-5148-49CC-910B2193F3C7}"/>
              </a:ext>
            </a:extLst>
          </p:cNvPr>
          <p:cNvSpPr txBox="1"/>
          <p:nvPr/>
        </p:nvSpPr>
        <p:spPr>
          <a:xfrm>
            <a:off x="2585258" y="1166842"/>
            <a:ext cx="8503920" cy="4616648"/>
          </a:xfrm>
          <a:prstGeom prst="rect">
            <a:avLst/>
          </a:prstGeom>
          <a:noFill/>
        </p:spPr>
        <p:txBody>
          <a:bodyPr wrap="square" rtlCol="0">
            <a:spAutoFit/>
          </a:bodyPr>
          <a:lstStyle/>
          <a:p>
            <a:pPr algn="ctr"/>
            <a:r>
              <a:rPr lang="en-US" sz="2400" b="1" dirty="0">
                <a:latin typeface="Arial Black" panose="020B0A04020102020204" pitchFamily="34" charset="0"/>
              </a:rPr>
              <a:t>Objectives</a:t>
            </a:r>
          </a:p>
          <a:p>
            <a:pPr algn="ctr"/>
            <a:endParaRPr lang="en-US" b="1" dirty="0">
              <a:latin typeface="Arial Black" panose="020B0A04020102020204" pitchFamily="34" charset="0"/>
            </a:endParaRPr>
          </a:p>
          <a:p>
            <a:r>
              <a:rPr lang="en-US" dirty="0"/>
              <a:t>The primary objective of this project is to develop a comprehensive system for face and object detection using python programming language.</a:t>
            </a:r>
          </a:p>
          <a:p>
            <a:endParaRPr lang="en-US" dirty="0"/>
          </a:p>
          <a:p>
            <a:r>
              <a:rPr lang="en-US" dirty="0"/>
              <a:t>The project aims to achieve the following specific objectives:</a:t>
            </a:r>
          </a:p>
          <a:p>
            <a:pPr marL="285750" indent="-285750">
              <a:buFont typeface="Wingdings" panose="05000000000000000000" pitchFamily="2" charset="2"/>
              <a:buChar char="Ø"/>
            </a:pPr>
            <a:r>
              <a:rPr lang="en-US" dirty="0"/>
              <a:t>To evaluate a way to interact with images and detect useful information from it.</a:t>
            </a:r>
          </a:p>
          <a:p>
            <a:pPr marL="285750" indent="-285750">
              <a:buFont typeface="Wingdings" panose="05000000000000000000" pitchFamily="2" charset="2"/>
              <a:buChar char="Ø"/>
            </a:pPr>
            <a:r>
              <a:rPr lang="en-US" dirty="0"/>
              <a:t>Develop a user friendly interface/ To develop a GUI based user interface to implement the above idea.</a:t>
            </a:r>
          </a:p>
          <a:p>
            <a:pPr marL="285750" indent="-285750">
              <a:buFont typeface="Wingdings" panose="05000000000000000000" pitchFamily="2" charset="2"/>
              <a:buChar char="Ø"/>
            </a:pPr>
            <a:r>
              <a:rPr lang="en-US" dirty="0"/>
              <a:t>To develop a further automatic system that can do that on itself.</a:t>
            </a:r>
          </a:p>
          <a:p>
            <a:pPr marL="285750" indent="-285750">
              <a:buFont typeface="Wingdings" panose="05000000000000000000" pitchFamily="2" charset="2"/>
              <a:buChar char="Ø"/>
            </a:pPr>
            <a:r>
              <a:rPr lang="en-US" dirty="0"/>
              <a:t>Implement advanced computer vision algorithms and machine learning techniques to achieve high accuracy in face and object detection tasks.</a:t>
            </a:r>
          </a:p>
          <a:p>
            <a:pPr marL="285750" indent="-285750">
              <a:buFont typeface="Wingdings" panose="05000000000000000000" pitchFamily="2" charset="2"/>
              <a:buChar char="Ø"/>
            </a:pPr>
            <a:r>
              <a:rPr lang="en-US" dirty="0"/>
              <a:t>Real time processing of the input data and work efficiently.</a:t>
            </a:r>
          </a:p>
          <a:p>
            <a:endParaRPr lang="en-US" dirty="0"/>
          </a:p>
          <a:p>
            <a:endParaRPr lang="en-US"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406135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837</TotalTime>
  <Words>2437</Words>
  <Application>Microsoft Office PowerPoint</Application>
  <PresentationFormat>Widescreen</PresentationFormat>
  <Paragraphs>155</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Black</vt:lpstr>
      <vt:lpstr>Arial Rounded MT Bold</vt:lpstr>
      <vt:lpstr>Calibri</vt:lpstr>
      <vt:lpstr>Cambria</vt:lpstr>
      <vt:lpstr>Consolas</vt:lpstr>
      <vt:lpstr>Corbel</vt:lpstr>
      <vt:lpstr>Montserrat</vt:lpstr>
      <vt:lpstr>Söhne</vt:lpstr>
      <vt:lpstr>Times New Roman</vt:lpstr>
      <vt:lpstr>Wingdings</vt:lpstr>
      <vt:lpstr>Parallax</vt:lpstr>
      <vt:lpstr>Face and Object Detection Using Python OpenCV (Drishti)</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and Object Detection Using Python</dc:title>
  <dc:creator>Biswamit Biswal</dc:creator>
  <cp:lastModifiedBy>rajeev tirkey</cp:lastModifiedBy>
  <cp:revision>17</cp:revision>
  <cp:lastPrinted>2024-04-18T15:38:34Z</cp:lastPrinted>
  <dcterms:created xsi:type="dcterms:W3CDTF">2024-02-26T14:09:58Z</dcterms:created>
  <dcterms:modified xsi:type="dcterms:W3CDTF">2024-04-19T04:56:09Z</dcterms:modified>
</cp:coreProperties>
</file>