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20"/>
  </p:notesMasterIdLst>
  <p:sldIdLst>
    <p:sldId id="256" r:id="rId5"/>
    <p:sldId id="387" r:id="rId6"/>
    <p:sldId id="398" r:id="rId7"/>
    <p:sldId id="399" r:id="rId8"/>
    <p:sldId id="396" r:id="rId9"/>
    <p:sldId id="397" r:id="rId10"/>
    <p:sldId id="400" r:id="rId11"/>
    <p:sldId id="395" r:id="rId12"/>
    <p:sldId id="401" r:id="rId13"/>
    <p:sldId id="402" r:id="rId14"/>
    <p:sldId id="407" r:id="rId15"/>
    <p:sldId id="403" r:id="rId16"/>
    <p:sldId id="406" r:id="rId17"/>
    <p:sldId id="404" r:id="rId18"/>
    <p:sldId id="405" r:id="rId1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8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MSIPCMContentMarking" descr="{&quot;HashCode&quot;:166838815,&quot;Placement&quot;:&quot;Footer&quot;,&quot;Top&quot;:519.343,&quot;Left&quot;:674.242065,&quot;SlideWidth&quot;:720,&quot;SlideHeight&quot;:540}">
            <a:extLst>
              <a:ext uri="{FF2B5EF4-FFF2-40B4-BE49-F238E27FC236}">
                <a16:creationId xmlns:a16="http://schemas.microsoft.com/office/drawing/2014/main" id="{F7D71147-173C-4343-8C60-38FCAECB309F}"/>
              </a:ext>
            </a:extLst>
          </p:cNvPr>
          <p:cNvSpPr txBox="1"/>
          <p:nvPr userDrawn="1"/>
        </p:nvSpPr>
        <p:spPr>
          <a:xfrm>
            <a:off x="8562874" y="6595656"/>
            <a:ext cx="58112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FF0000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3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 </a:t>
            </a:r>
            <a:r>
              <a:rPr lang="en-IN" sz="4400" b="1" dirty="0"/>
              <a:t>Assignment-1 Discussion</a:t>
            </a:r>
            <a:br>
              <a:rPr lang="en-IN" sz="4400" b="1" dirty="0"/>
            </a:br>
            <a:r>
              <a:rPr lang="en-IN" sz="4400" b="1" dirty="0"/>
              <a:t>(skip gram, animal-bird clustering)</a:t>
            </a:r>
            <a:endParaRPr sz="4400" dirty="0"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266700" y="3346947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dirty="0">
                <a:solidFill>
                  <a:schemeClr val="tx1"/>
                </a:solidFill>
              </a:rPr>
              <a:t>Team Members 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dirty="0">
                <a:solidFill>
                  <a:schemeClr val="tx1"/>
                </a:solidFill>
              </a:rPr>
              <a:t>Tejas Gunaghe - 213194002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r>
              <a:rPr lang="en-IN" dirty="0" err="1">
                <a:solidFill>
                  <a:schemeClr val="tx1"/>
                </a:solidFill>
              </a:rPr>
              <a:t>Tanishq</a:t>
            </a:r>
            <a:r>
              <a:rPr lang="en-IN" dirty="0">
                <a:solidFill>
                  <a:schemeClr val="tx1"/>
                </a:solidFill>
              </a:rPr>
              <a:t> Awasthi - 213190003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r>
              <a:rPr lang="en-IN" dirty="0">
                <a:solidFill>
                  <a:schemeClr val="tx1"/>
                </a:solidFill>
              </a:rPr>
              <a:t>Vaibhav Singh Panwar - 213190004</a:t>
            </a: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endParaRPr lang="en-IN" dirty="0"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dirty="0"/>
              <a:t>February 3, 2022</a:t>
            </a: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endParaRPr lang="en-I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PoC (proof of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/>
              <a:t>On this slide, give cosine similarity values of </a:t>
            </a:r>
          </a:p>
          <a:p>
            <a:pPr lvl="1"/>
            <a:endParaRPr lang="en-IN" sz="1600" dirty="0"/>
          </a:p>
          <a:p>
            <a:pPr lvl="1"/>
            <a:r>
              <a:rPr lang="en-IN" sz="1600" dirty="0"/>
              <a:t>A few pairs of animal words</a:t>
            </a:r>
          </a:p>
          <a:p>
            <a:pPr marL="533400" lvl="1" indent="0">
              <a:buNone/>
            </a:pPr>
            <a:r>
              <a:rPr lang="en-IN" sz="1600" dirty="0">
                <a:solidFill>
                  <a:srgbClr val="FFC000"/>
                </a:solidFill>
              </a:rPr>
              <a:t>dog -cat = 0.237964</a:t>
            </a:r>
          </a:p>
          <a:p>
            <a:pPr marL="533400" lvl="1" indent="0">
              <a:buNone/>
            </a:pPr>
            <a:r>
              <a:rPr lang="en-IN" sz="1600" dirty="0">
                <a:solidFill>
                  <a:srgbClr val="FFC000"/>
                </a:solidFill>
              </a:rPr>
              <a:t>Elephant-horse = 0.045087</a:t>
            </a:r>
          </a:p>
          <a:p>
            <a:pPr marL="533400" lvl="1" indent="0">
              <a:buNone/>
            </a:pPr>
            <a:r>
              <a:rPr lang="en-IN" sz="1600" dirty="0">
                <a:solidFill>
                  <a:srgbClr val="FFC000"/>
                </a:solidFill>
              </a:rPr>
              <a:t>Deer-lion = 0.096581</a:t>
            </a:r>
          </a:p>
          <a:p>
            <a:pPr lvl="1"/>
            <a:r>
              <a:rPr lang="en-IN" sz="1600" dirty="0"/>
              <a:t>A few pairs of bird words</a:t>
            </a:r>
          </a:p>
          <a:p>
            <a:pPr marL="533400" lvl="1" indent="0">
              <a:buNone/>
            </a:pPr>
            <a:r>
              <a:rPr lang="en-IN" sz="1600" dirty="0"/>
              <a:t> </a:t>
            </a:r>
            <a:r>
              <a:rPr lang="en-IN" sz="1600" dirty="0">
                <a:solidFill>
                  <a:srgbClr val="FFC000"/>
                </a:solidFill>
              </a:rPr>
              <a:t>dove-eagle = 0.181378</a:t>
            </a:r>
          </a:p>
          <a:p>
            <a:pPr marL="533400" lvl="1" indent="0">
              <a:buNone/>
            </a:pPr>
            <a:r>
              <a:rPr lang="en-IN" sz="1600" dirty="0">
                <a:solidFill>
                  <a:srgbClr val="FFC000"/>
                </a:solidFill>
              </a:rPr>
              <a:t> sparrow-parrot = 0.155735</a:t>
            </a:r>
          </a:p>
          <a:p>
            <a:pPr marL="533400" lvl="1" indent="0">
              <a:buNone/>
            </a:pPr>
            <a:r>
              <a:rPr lang="en-IN" sz="1600" dirty="0">
                <a:solidFill>
                  <a:srgbClr val="FFC000"/>
                </a:solidFill>
              </a:rPr>
              <a:t> owl-crane = 0.016791</a:t>
            </a:r>
          </a:p>
          <a:p>
            <a:pPr lvl="1"/>
            <a:r>
              <a:rPr lang="en-IN" sz="1600" dirty="0"/>
              <a:t>A few pairs of animal-bird words (e.g., cow-crow) </a:t>
            </a:r>
          </a:p>
          <a:p>
            <a:pPr marL="533400" lvl="1" indent="0">
              <a:buNone/>
            </a:pPr>
            <a:r>
              <a:rPr lang="en-IN" sz="1600" dirty="0">
                <a:solidFill>
                  <a:srgbClr val="FFC000"/>
                </a:solidFill>
              </a:rPr>
              <a:t> dog-sparrow = -0.056614</a:t>
            </a:r>
          </a:p>
          <a:p>
            <a:pPr marL="76200" indent="0">
              <a:buNone/>
            </a:pPr>
            <a:r>
              <a:rPr lang="en-IN" sz="1600" dirty="0">
                <a:solidFill>
                  <a:srgbClr val="FFC000"/>
                </a:solidFill>
              </a:rPr>
              <a:t>         monkey-parrot = -0.147835</a:t>
            </a:r>
          </a:p>
          <a:p>
            <a:pPr marL="76200" indent="0">
              <a:buNone/>
            </a:pPr>
            <a:r>
              <a:rPr lang="en-IN" sz="1600" dirty="0">
                <a:solidFill>
                  <a:srgbClr val="FFC000"/>
                </a:solidFill>
              </a:rPr>
              <a:t>         bear-eagle = 0.058264</a:t>
            </a:r>
          </a:p>
        </p:txBody>
      </p:sp>
    </p:spTree>
    <p:extLst>
      <p:ext uri="{BB962C8B-B14F-4D97-AF65-F5344CB8AC3E}">
        <p14:creationId xmlns:p14="http://schemas.microsoft.com/office/powerpoint/2010/main" val="169162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C2E2-5A1D-E94A-AAF4-FF6A64E0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graph of Cosine similarity between different words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263DBD-07FB-4976-B945-E6CC7AAF7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516" y="1493396"/>
            <a:ext cx="7575755" cy="50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0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Various performance parameters (basic)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INTRA-cluster distance for </a:t>
            </a:r>
          </a:p>
          <a:p>
            <a:pPr lvl="1"/>
            <a:r>
              <a:rPr lang="en-IN" dirty="0"/>
              <a:t>Animal Cluster  - </a:t>
            </a:r>
            <a:r>
              <a:rPr lang="en-IN" dirty="0">
                <a:solidFill>
                  <a:srgbClr val="FFC000"/>
                </a:solidFill>
              </a:rPr>
              <a:t>30.64 units</a:t>
            </a:r>
          </a:p>
          <a:p>
            <a:pPr lvl="1"/>
            <a:r>
              <a:rPr lang="en-IN" dirty="0"/>
              <a:t>Bird Cluster  - </a:t>
            </a:r>
            <a:r>
              <a:rPr lang="en-IN" dirty="0">
                <a:solidFill>
                  <a:srgbClr val="FFC000"/>
                </a:solidFill>
              </a:rPr>
              <a:t>24.65 units</a:t>
            </a:r>
          </a:p>
          <a:p>
            <a:pPr lvl="1"/>
            <a:endParaRPr lang="en-IN" dirty="0">
              <a:solidFill>
                <a:srgbClr val="FFC000"/>
              </a:solidFill>
            </a:endParaRPr>
          </a:p>
          <a:p>
            <a:r>
              <a:rPr lang="en-IN" dirty="0"/>
              <a:t>INTER-cluster distance = </a:t>
            </a:r>
            <a:r>
              <a:rPr lang="en-IN" dirty="0">
                <a:solidFill>
                  <a:srgbClr val="FFC000"/>
                </a:solidFill>
              </a:rPr>
              <a:t>31.25 units</a:t>
            </a:r>
          </a:p>
        </p:txBody>
      </p:sp>
    </p:spTree>
    <p:extLst>
      <p:ext uri="{BB962C8B-B14F-4D97-AF65-F5344CB8AC3E}">
        <p14:creationId xmlns:p14="http://schemas.microsoft.com/office/powerpoint/2010/main" val="67119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5F53-3A7C-3141-81F8-0A3AA093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of animal and bird words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E64B1A-E33E-437C-93F7-620C975E5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468" y="1250242"/>
            <a:ext cx="7415064" cy="56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Various performance parameters (advanced)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Parameters as specified in the pdf file sir sent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dirty="0"/>
              <a:t>     DB Index – </a:t>
            </a:r>
            <a:r>
              <a:rPr lang="en-IN" dirty="0">
                <a:solidFill>
                  <a:srgbClr val="FFC000"/>
                </a:solidFill>
              </a:rPr>
              <a:t>1.769</a:t>
            </a:r>
          </a:p>
        </p:txBody>
      </p:sp>
    </p:spTree>
    <p:extLst>
      <p:ext uri="{BB962C8B-B14F-4D97-AF65-F5344CB8AC3E}">
        <p14:creationId xmlns:p14="http://schemas.microsoft.com/office/powerpoint/2010/main" val="360763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Comment slide (evaluation guideline- students to note)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are being evaluated on:</a:t>
            </a:r>
          </a:p>
          <a:p>
            <a:endParaRPr lang="en-IN" dirty="0"/>
          </a:p>
          <a:p>
            <a:r>
              <a:rPr lang="en-IN" dirty="0"/>
              <a:t>Data gathering and preparation (10 marks)</a:t>
            </a:r>
          </a:p>
          <a:p>
            <a:r>
              <a:rPr lang="en-IN" dirty="0"/>
              <a:t>Skill with </a:t>
            </a:r>
            <a:r>
              <a:rPr lang="en-IN" dirty="0" err="1"/>
              <a:t>concordancer</a:t>
            </a:r>
            <a:r>
              <a:rPr lang="en-IN" dirty="0"/>
              <a:t> (10)</a:t>
            </a:r>
          </a:p>
          <a:p>
            <a:r>
              <a:rPr lang="en-IN" dirty="0"/>
              <a:t>Implementation skill (skip gram); ML skill (training to low error value; hyperparameter fixing) (20)</a:t>
            </a:r>
          </a:p>
          <a:p>
            <a:r>
              <a:rPr lang="en-IN" dirty="0"/>
              <a:t>Performance demonstration (basic: 10, Advanced: 10)</a:t>
            </a:r>
          </a:p>
          <a:p>
            <a:r>
              <a:rPr lang="en-IN" dirty="0"/>
              <a:t>Analysis acumen (10)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96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4819"/>
          </a:xfrm>
        </p:spPr>
        <p:txBody>
          <a:bodyPr/>
          <a:lstStyle/>
          <a:p>
            <a:r>
              <a:rPr lang="en-IN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3" y="1291187"/>
            <a:ext cx="9056914" cy="5910942"/>
          </a:xfrm>
        </p:spPr>
        <p:txBody>
          <a:bodyPr/>
          <a:lstStyle/>
          <a:p>
            <a:r>
              <a:rPr lang="en-US" sz="2000" dirty="0"/>
              <a:t>Create a cluster of “animal words”: </a:t>
            </a:r>
            <a:r>
              <a:rPr lang="en-IN" sz="2000" dirty="0">
                <a:solidFill>
                  <a:srgbClr val="FFC000"/>
                </a:solidFill>
              </a:rPr>
              <a:t>dog","tiger","cat","elephant","horse","bear","cow","monkey","deer","snake","lion"</a:t>
            </a:r>
          </a:p>
          <a:p>
            <a:r>
              <a:rPr lang="en-US" sz="2000" dirty="0"/>
              <a:t>Create a cluster of “bird words”: </a:t>
            </a:r>
            <a:r>
              <a:rPr lang="en-IN" sz="2000" dirty="0">
                <a:solidFill>
                  <a:srgbClr val="FFC000"/>
                </a:solidFill>
              </a:rPr>
              <a:t>sparrow","parrot","dove","eagle","woodpecker","crane","owl","duck","cuckoo","penguin"</a:t>
            </a:r>
          </a:p>
          <a:p>
            <a:r>
              <a:rPr lang="en-US" sz="2000" dirty="0"/>
              <a:t>Run a </a:t>
            </a:r>
            <a:r>
              <a:rPr lang="en-US" sz="2000" dirty="0" err="1"/>
              <a:t>concordancer</a:t>
            </a:r>
            <a:r>
              <a:rPr lang="en-US" sz="2000" dirty="0"/>
              <a:t> for obtaining the neighboring words of these words</a:t>
            </a:r>
          </a:p>
          <a:p>
            <a:r>
              <a:rPr lang="en-US" sz="2000" dirty="0"/>
              <a:t>Train a</a:t>
            </a:r>
            <a:r>
              <a:rPr lang="en-US" sz="2000" b="1" dirty="0"/>
              <a:t> skip-gram model </a:t>
            </a:r>
            <a:r>
              <a:rPr lang="en-US" sz="2000" dirty="0"/>
              <a:t>with these words.</a:t>
            </a:r>
          </a:p>
          <a:p>
            <a:r>
              <a:rPr lang="en-US" sz="2000" dirty="0"/>
              <a:t>Collect the word representations.</a:t>
            </a:r>
          </a:p>
          <a:p>
            <a:r>
              <a:rPr lang="en-US" sz="2000" dirty="0"/>
              <a:t>Ensure that “animal” words are close to other “animal” words and so are “bird” words; Inter-cluster distance should be large compared to intra-cluster distance; use cosine similarity and other cluster-quality measures.</a:t>
            </a:r>
          </a:p>
        </p:txBody>
      </p:sp>
    </p:spTree>
    <p:extLst>
      <p:ext uri="{BB962C8B-B14F-4D97-AF65-F5344CB8AC3E}">
        <p14:creationId xmlns:p14="http://schemas.microsoft.com/office/powerpoint/2010/main" val="186784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295"/>
            <a:ext cx="7772400" cy="1470025"/>
          </a:xfrm>
        </p:spPr>
        <p:txBody>
          <a:bodyPr/>
          <a:lstStyle/>
          <a:p>
            <a:r>
              <a:rPr lang="en-IN" dirty="0"/>
              <a:t>Dataset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026" y="1383044"/>
            <a:ext cx="8091948" cy="5056022"/>
          </a:xfrm>
        </p:spPr>
        <p:txBody>
          <a:bodyPr/>
          <a:lstStyle/>
          <a:p>
            <a:pPr marL="117475" indent="-41275" algn="l"/>
            <a:r>
              <a:rPr lang="en-IN" sz="2000" dirty="0"/>
              <a:t>We obtained our data set from online </a:t>
            </a:r>
            <a:r>
              <a:rPr lang="en-IN" sz="2000" dirty="0" err="1"/>
              <a:t>concordancer</a:t>
            </a:r>
            <a:r>
              <a:rPr lang="en-IN" sz="2000" dirty="0"/>
              <a:t> website called ‘</a:t>
            </a:r>
            <a:r>
              <a:rPr lang="en-IN" sz="2000" dirty="0" err="1"/>
              <a:t>Lextutorusing</a:t>
            </a:r>
            <a:r>
              <a:rPr lang="en-IN" sz="2000" dirty="0"/>
              <a:t>’ the Wikipedia corpus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Collected 25-30 sentences for each of the animal and bird words from the </a:t>
            </a:r>
            <a:r>
              <a:rPr lang="en-IN" sz="2000" dirty="0" err="1"/>
              <a:t>concordancer</a:t>
            </a:r>
            <a:r>
              <a:rPr lang="en-IN" sz="20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Corpus contains 1724 sentences with 2988 vocabs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/>
              <a:t>Pre-processing on corpus :</a:t>
            </a:r>
          </a:p>
          <a:p>
            <a:pPr marL="876300" lvl="1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removing the stop words,</a:t>
            </a:r>
          </a:p>
          <a:p>
            <a:pPr marL="876300" lvl="1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removing punctuations,</a:t>
            </a:r>
          </a:p>
          <a:p>
            <a:pPr marL="876300" lvl="1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removing spaces.</a:t>
            </a:r>
          </a:p>
          <a:p>
            <a:pPr marL="76200" indent="0" algn="l"/>
            <a:r>
              <a:rPr lang="en-IN" sz="2000" dirty="0"/>
              <a:t> </a:t>
            </a:r>
          </a:p>
          <a:p>
            <a:pPr marL="4191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After the pre-processing, we obtained our final sentences containing unique words from the data set and now, our corpus is ready to be trained on </a:t>
            </a:r>
            <a:r>
              <a:rPr lang="en-IN" sz="2000" dirty="0" err="1"/>
              <a:t>Skipgram</a:t>
            </a:r>
            <a:r>
              <a:rPr lang="en-IN" sz="2000" dirty="0"/>
              <a:t>.</a:t>
            </a:r>
          </a:p>
          <a:p>
            <a:endParaRPr lang="en-IN" sz="1800" dirty="0">
              <a:solidFill>
                <a:srgbClr val="009999"/>
              </a:solidFill>
            </a:endParaRPr>
          </a:p>
          <a:p>
            <a:r>
              <a:rPr lang="en-IN" sz="1800" dirty="0">
                <a:solidFill>
                  <a:srgbClr val="009999"/>
                </a:solidFill>
              </a:rPr>
              <a:t> </a:t>
            </a:r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723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Details of Input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IN" dirty="0"/>
              <a:t>Show your Animal words</a:t>
            </a:r>
          </a:p>
          <a:p>
            <a:r>
              <a:rPr lang="en-IN" dirty="0">
                <a:solidFill>
                  <a:srgbClr val="FFC000"/>
                </a:solidFill>
              </a:rPr>
              <a:t>dog, tiger, cat, elephant, horse, bear, cow, monkey, deer,  snake, lion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dirty="0"/>
              <a:t>Show your Bird words</a:t>
            </a:r>
          </a:p>
          <a:p>
            <a:r>
              <a:rPr lang="en-IN" dirty="0">
                <a:solidFill>
                  <a:srgbClr val="FFC000"/>
                </a:solidFill>
              </a:rPr>
              <a:t>sparrow, parrot, dove, eagle, woodpecker, crane, owl, duck, cuckoo, penguin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94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2419"/>
          </a:xfrm>
        </p:spPr>
        <p:txBody>
          <a:bodyPr/>
          <a:lstStyle/>
          <a:p>
            <a:r>
              <a:rPr lang="en-IN"/>
              <a:t>Details of context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6"/>
            <a:ext cx="8229600" cy="4819877"/>
          </a:xfrm>
        </p:spPr>
        <p:txBody>
          <a:bodyPr/>
          <a:lstStyle/>
          <a:p>
            <a:r>
              <a:rPr lang="en-IN" dirty="0"/>
              <a:t>Size of context window =  </a:t>
            </a:r>
            <a:r>
              <a:rPr lang="en-IN" dirty="0">
                <a:solidFill>
                  <a:srgbClr val="FFC000"/>
                </a:solidFill>
              </a:rPr>
              <a:t>2 words to the left, 2 words to the right</a:t>
            </a:r>
          </a:p>
          <a:p>
            <a:pPr marL="76200" indent="0">
              <a:buNone/>
            </a:pPr>
            <a:endParaRPr lang="en-IN" dirty="0"/>
          </a:p>
          <a:p>
            <a:r>
              <a:rPr lang="en-IN" dirty="0"/>
              <a:t>Give a SAMPLE of context words for a SAMPLE of Animal words</a:t>
            </a:r>
          </a:p>
          <a:p>
            <a:pPr marL="76200" indent="0">
              <a:buNone/>
            </a:pPr>
            <a:r>
              <a:rPr lang="en-IN" dirty="0"/>
              <a:t> 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IN" dirty="0"/>
          </a:p>
          <a:p>
            <a:r>
              <a:rPr lang="en-IN" dirty="0"/>
              <a:t>Give a SAMPLE of context words for a SAMPLE of Bird words </a:t>
            </a:r>
          </a:p>
          <a:p>
            <a:pPr marL="762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28939-DA6E-467B-9EF2-375AAD4E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6" y="5728623"/>
            <a:ext cx="2709564" cy="492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2E28B-EDA8-4D19-9F32-D8A0F3247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515"/>
          <a:stretch/>
        </p:blipFill>
        <p:spPr>
          <a:xfrm>
            <a:off x="235966" y="3708557"/>
            <a:ext cx="2644897" cy="575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D96C5-EA9A-47EE-8E0C-81D69D184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61" b="32103"/>
          <a:stretch/>
        </p:blipFill>
        <p:spPr>
          <a:xfrm>
            <a:off x="3274137" y="3708557"/>
            <a:ext cx="2595725" cy="578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485993-2A82-44D6-90A5-5B681FD283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92"/>
          <a:stretch/>
        </p:blipFill>
        <p:spPr>
          <a:xfrm>
            <a:off x="6312310" y="3711339"/>
            <a:ext cx="2595724" cy="5728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845901-E123-41D7-8927-0BE9A5C7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496" y="5728623"/>
            <a:ext cx="2729365" cy="5728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9FA1CE-8725-4A16-99DE-8F31E1E46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166" y="5728623"/>
            <a:ext cx="2633601" cy="57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 the complete list of your vocabulary (separate list)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8F368-609D-5B4A-A3B2-CAF36FAEC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96" r="55338" b="35027"/>
          <a:stretch/>
        </p:blipFill>
        <p:spPr>
          <a:xfrm>
            <a:off x="737420" y="2123245"/>
            <a:ext cx="3957145" cy="43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0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Skip Gram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5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on the Skip Gram N/W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000" dirty="0"/>
              <a:t>#Input neurons (equal to vocab) =</a:t>
            </a:r>
            <a:r>
              <a:rPr lang="en-IN" sz="2000" dirty="0">
                <a:solidFill>
                  <a:srgbClr val="FFC000"/>
                </a:solidFill>
              </a:rPr>
              <a:t> 2988 </a:t>
            </a:r>
          </a:p>
          <a:p>
            <a:endParaRPr lang="en-IN" sz="2000" dirty="0"/>
          </a:p>
          <a:p>
            <a:r>
              <a:rPr lang="en-IN" sz="2000" dirty="0"/>
              <a:t>#Hidden neurons  (design decision) = </a:t>
            </a:r>
            <a:r>
              <a:rPr lang="en-IN" sz="2000" dirty="0">
                <a:solidFill>
                  <a:srgbClr val="FFC000"/>
                </a:solidFill>
              </a:rPr>
              <a:t>50</a:t>
            </a:r>
          </a:p>
          <a:p>
            <a:endParaRPr lang="en-IN" sz="2000" dirty="0"/>
          </a:p>
          <a:p>
            <a:r>
              <a:rPr lang="en-IN" sz="2000" dirty="0"/>
              <a:t>#Output neurons </a:t>
            </a:r>
          </a:p>
          <a:p>
            <a:pPr lvl="1"/>
            <a:r>
              <a:rPr lang="en-IN" sz="2000" dirty="0"/>
              <a:t>#compartments (equal to context words) = </a:t>
            </a:r>
            <a:r>
              <a:rPr lang="en-IN" sz="2000" dirty="0">
                <a:solidFill>
                  <a:srgbClr val="FFC000"/>
                </a:solidFill>
              </a:rPr>
              <a:t>4</a:t>
            </a:r>
          </a:p>
          <a:p>
            <a:pPr lvl="1"/>
            <a:r>
              <a:rPr lang="en-IN" sz="2000" dirty="0"/>
              <a:t>Each compartment of has #neurons=vocab size </a:t>
            </a:r>
            <a:r>
              <a:rPr lang="en-IN" sz="2000" dirty="0">
                <a:solidFill>
                  <a:srgbClr val="FFC000"/>
                </a:solidFill>
              </a:rPr>
              <a:t>= 2988</a:t>
            </a:r>
          </a:p>
        </p:txBody>
      </p:sp>
    </p:spTree>
    <p:extLst>
      <p:ext uri="{BB962C8B-B14F-4D97-AF65-F5344CB8AC3E}">
        <p14:creationId xmlns:p14="http://schemas.microsoft.com/office/powerpoint/2010/main" val="372119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Training details (hyper-parameters)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many epochs? </a:t>
            </a:r>
            <a:r>
              <a:rPr lang="en-IN" dirty="0">
                <a:solidFill>
                  <a:srgbClr val="FFC000"/>
                </a:solidFill>
              </a:rPr>
              <a:t>47</a:t>
            </a:r>
          </a:p>
          <a:p>
            <a:endParaRPr lang="en-IN" dirty="0"/>
          </a:p>
          <a:p>
            <a:r>
              <a:rPr lang="en-IN" dirty="0"/>
              <a:t>What is the learning rate? </a:t>
            </a:r>
            <a:r>
              <a:rPr lang="en-IN" dirty="0">
                <a:solidFill>
                  <a:srgbClr val="FFC000"/>
                </a:solidFill>
              </a:rPr>
              <a:t>0.005</a:t>
            </a:r>
          </a:p>
          <a:p>
            <a:endParaRPr lang="en-IN" dirty="0"/>
          </a:p>
          <a:p>
            <a:r>
              <a:rPr lang="en-IN" dirty="0"/>
              <a:t>Convergence criterion (at what error level do you stop)</a:t>
            </a:r>
          </a:p>
          <a:p>
            <a:pPr marL="76200" indent="0">
              <a:buNone/>
            </a:pPr>
            <a:r>
              <a:rPr lang="en-IN" dirty="0"/>
              <a:t>   	</a:t>
            </a:r>
            <a:r>
              <a:rPr lang="en-IN" dirty="0">
                <a:solidFill>
                  <a:srgbClr val="FFC000"/>
                </a:solidFill>
              </a:rPr>
              <a:t>94496 at epoch 47</a:t>
            </a:r>
          </a:p>
        </p:txBody>
      </p:sp>
    </p:spTree>
    <p:extLst>
      <p:ext uri="{BB962C8B-B14F-4D97-AF65-F5344CB8AC3E}">
        <p14:creationId xmlns:p14="http://schemas.microsoft.com/office/powerpoint/2010/main" val="39714709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894de71-cc64-4fe6-a299-3b27350ef29b">
      <UserInfo>
        <DisplayName>CS772-2022 (DL4NLP) Members</DisplayName>
        <AccountId>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29EE05F520A49BC1D06A98F5DED53" ma:contentTypeVersion="7" ma:contentTypeDescription="Create a new document." ma:contentTypeScope="" ma:versionID="60b354e8abf4616ad9205fe0eab2b2f1">
  <xsd:schema xmlns:xsd="http://www.w3.org/2001/XMLSchema" xmlns:xs="http://www.w3.org/2001/XMLSchema" xmlns:p="http://schemas.microsoft.com/office/2006/metadata/properties" xmlns:ns2="29e0ff12-0b34-46dd-b4b4-a7eb21e2297a" xmlns:ns3="5894de71-cc64-4fe6-a299-3b27350ef29b" targetNamespace="http://schemas.microsoft.com/office/2006/metadata/properties" ma:root="true" ma:fieldsID="c6812e67035e3da4a538bcd4a2c1b7b0" ns2:_="" ns3:_="">
    <xsd:import namespace="29e0ff12-0b34-46dd-b4b4-a7eb21e2297a"/>
    <xsd:import namespace="5894de71-cc64-4fe6-a299-3b27350ef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0ff12-0b34-46dd-b4b4-a7eb21e229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4de71-cc64-4fe6-a299-3b27350ef29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D1632B-FCE1-4E0A-950D-A0322E8FF9D4}">
  <ds:schemaRefs>
    <ds:schemaRef ds:uri="http://schemas.microsoft.com/office/2006/metadata/properties"/>
    <ds:schemaRef ds:uri="http://schemas.microsoft.com/office/infopath/2007/PartnerControls"/>
    <ds:schemaRef ds:uri="5894de71-cc64-4fe6-a299-3b27350ef29b"/>
  </ds:schemaRefs>
</ds:datastoreItem>
</file>

<file path=customXml/itemProps2.xml><?xml version="1.0" encoding="utf-8"?>
<ds:datastoreItem xmlns:ds="http://schemas.openxmlformats.org/officeDocument/2006/customXml" ds:itemID="{43B81E68-B78E-46FA-AE49-136A6D31DD7F}">
  <ds:schemaRefs>
    <ds:schemaRef ds:uri="29e0ff12-0b34-46dd-b4b4-a7eb21e2297a"/>
    <ds:schemaRef ds:uri="5894de71-cc64-4fe6-a299-3b27350ef2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022570-B73F-44F7-8A2A-32C438FA6B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640</Words>
  <Application>Microsoft Office PowerPoint</Application>
  <PresentationFormat>On-screen Show (4:3)</PresentationFormat>
  <Paragraphs>96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Default Design</vt:lpstr>
      <vt:lpstr> Assignment-1 Discussion (skip gram, animal-bird clustering)</vt:lpstr>
      <vt:lpstr>Problem Statement</vt:lpstr>
      <vt:lpstr>Dataset Discussion</vt:lpstr>
      <vt:lpstr>Details of Input words</vt:lpstr>
      <vt:lpstr>Details of context words</vt:lpstr>
      <vt:lpstr>Vocabulary</vt:lpstr>
      <vt:lpstr>Skip Gram implementation</vt:lpstr>
      <vt:lpstr>Details on the Skip Gram N/W</vt:lpstr>
      <vt:lpstr>Training details (hyper-parameters)</vt:lpstr>
      <vt:lpstr>PoC (proof of concept)</vt:lpstr>
      <vt:lpstr>Heat graph of Cosine similarity between different words</vt:lpstr>
      <vt:lpstr>Various performance parameters (basic)</vt:lpstr>
      <vt:lpstr>Clusters of animal and bird words</vt:lpstr>
      <vt:lpstr>Various performance parameters (advanced)</vt:lpstr>
      <vt:lpstr>Comment slide (evaluation guideline- students to note)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Pushpak</dc:creator>
  <cp:lastModifiedBy>Gunaghe Tejas S</cp:lastModifiedBy>
  <cp:revision>17</cp:revision>
  <dcterms:modified xsi:type="dcterms:W3CDTF">2022-02-06T18:17:14Z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0x01010044029EE05F520A49BC1D06A98F5DED53</vt:lpwstr>
  </property>
  <property fmtid="{D5CDD505-2E9C-101B-9397-08002B2CF9AE}" pid="3" name="MSIP_Label_029374dd-2437-4816-8d63-bf9cc1b578e5_Enabled">
    <vt:lpwstr>true</vt:lpwstr>
  </property>
  <property fmtid="{D5CDD505-2E9C-101B-9397-08002B2CF9AE}" pid="4" name="MSIP_Label_029374dd-2437-4816-8d63-bf9cc1b578e5_SetDate">
    <vt:lpwstr>2022-02-06T18:17:14Z</vt:lpwstr>
  </property>
  <property fmtid="{D5CDD505-2E9C-101B-9397-08002B2CF9AE}" pid="5" name="MSIP_Label_029374dd-2437-4816-8d63-bf9cc1b578e5_Method">
    <vt:lpwstr>Privileged</vt:lpwstr>
  </property>
  <property fmtid="{D5CDD505-2E9C-101B-9397-08002B2CF9AE}" pid="6" name="MSIP_Label_029374dd-2437-4816-8d63-bf9cc1b578e5_Name">
    <vt:lpwstr>Public</vt:lpwstr>
  </property>
  <property fmtid="{D5CDD505-2E9C-101B-9397-08002B2CF9AE}" pid="7" name="MSIP_Label_029374dd-2437-4816-8d63-bf9cc1b578e5_SiteId">
    <vt:lpwstr>39b03722-b836-496a-85ec-850f0957ca6b</vt:lpwstr>
  </property>
  <property fmtid="{D5CDD505-2E9C-101B-9397-08002B2CF9AE}" pid="8" name="MSIP_Label_029374dd-2437-4816-8d63-bf9cc1b578e5_ActionId">
    <vt:lpwstr>dc5803b6-f782-4de5-8ffc-691da50ce2cb</vt:lpwstr>
  </property>
  <property fmtid="{D5CDD505-2E9C-101B-9397-08002B2CF9AE}" pid="9" name="MSIP_Label_029374dd-2437-4816-8d63-bf9cc1b578e5_ContentBits">
    <vt:lpwstr>2</vt:lpwstr>
  </property>
</Properties>
</file>