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E893-BE09-538C-5902-693AF78F7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33225-3351-EDD8-4999-7A4405616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5A80-7672-F097-BA59-1AE49A28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FF16E-F389-B6DF-4039-9EF235E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B44D-17B8-6F48-6A89-6070006F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9F25-4EB7-1D65-60C6-34BA5FC5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FB63D-EBA8-33F8-E3F6-946C5DEA1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88BB-E926-C84D-63ED-5859635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B06DD-F229-86E1-4F6B-103C7D7E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605E-C3A2-AE64-92F7-CACB00A9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6F20B-89BB-EC1B-AF4B-9C4431B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4EA0D-130C-07CE-2AF0-9A54C1010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169-33B0-B8F1-CA1F-41039028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55021-CFDF-2233-479A-E82389A0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0BDD8-AA57-7FD0-AA0F-E18B87D8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2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43A0-B277-FBF7-56F7-BF58DD8C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5743-4694-2268-06B6-074E0E4A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3D2A-D936-2DC3-5BF8-B4A3DAD1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9A03-6998-B743-F3B4-EBD64CD3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33E6-D933-2FD6-CDCA-8E6F00CD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3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DD8-E4FB-B27A-FE6D-3CCB9594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DA6-FD4A-074B-F9AB-2A168562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5CCD-584E-9D2F-4D01-79CBD2B1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90BC-F24B-72FD-E7E6-EB595A58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3C4F-EDF6-8C46-A07B-BA75301D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0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29357-47C7-4963-33B1-3F6C14C2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921B-AFC4-27E4-2AED-ABB7923DB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6DA56-94EB-CC9E-D3F0-48E40CF0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42F35-C09D-40B9-3840-108872CD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BF79-88D9-44FA-4986-F4D1901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A9CD7-4F3C-128F-BFD7-4A1512F7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CA0A-F3FB-5DBA-380D-8D002BB8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FDD6-F9FB-ADDF-064C-A24F101A5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3EA6-7BAA-AF58-9831-844825186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A2B0D-6773-F03B-60CA-3770DF889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AA025-F15B-3D68-4C94-F772C7C04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3C486-08B8-DD80-A318-7017E573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FFFD9-1F95-2F9B-06D0-DF3E30B9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8E015-B5D5-6535-26EB-513CAFE0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66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A2E-8DC3-BBC8-3676-F1F812DB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93516-1BC5-7D92-FCBA-A0679885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F5EC6-BCEA-6456-1B3C-B93F50A2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57386-0910-FBAD-51C7-58F475E8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27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78FAF-C6ED-9127-38CA-57ABC4F3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10D7A-1FBE-D0E0-11E4-62324E77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89144-5E81-4400-2A34-CC5B21A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20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9ADB-0CE3-6D85-AAFC-932C3808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2813-FD8F-1000-9089-AC8315F8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8F6EF-C886-FC83-1802-7E46857CB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2B142-B1EE-6CDE-EEC3-E430FD48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E6A62-46FC-E0AF-9B6F-CBC33F4B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5C4F-61A5-EA16-F870-DA8AD46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CCAA-9B71-F68E-547A-8820861A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CB8A3-34E8-E3D0-C05D-99C1B1B34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5E6F1-1A2B-F371-E3FA-C1AE1090C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34BEF-DB20-49AA-FF78-7964852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7CDA-6AF8-D770-5A34-137E0B84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6DE8-C93D-5C9C-F24C-5B7DFC53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7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1F538-3017-F9DD-6679-D6E2B4A2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74F62-A821-D4A8-D1A2-7A757115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1EE85-4EE2-AAAB-B231-73F9C102C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51271-A9F3-492A-BCCA-6BF6880E6B10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9785-6417-A780-BC97-7A0891710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DA34-1BBE-4F27-61C6-901DFA7E3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5B7B2-35D5-404C-A224-FA77C02FA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9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969F-4FFB-C0B6-0D9B-D07523B44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289"/>
            <a:ext cx="9144000" cy="1592673"/>
          </a:xfrm>
        </p:spPr>
        <p:txBody>
          <a:bodyPr/>
          <a:lstStyle/>
          <a:p>
            <a:r>
              <a:rPr lang="en-IN" dirty="0"/>
              <a:t>TEAM TADO</a:t>
            </a:r>
          </a:p>
        </p:txBody>
      </p:sp>
    </p:spTree>
    <p:extLst>
      <p:ext uri="{BB962C8B-B14F-4D97-AF65-F5344CB8AC3E}">
        <p14:creationId xmlns:p14="http://schemas.microsoft.com/office/powerpoint/2010/main" val="292534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866FED-9016-0417-C10C-088A20D34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🔍 Comparative Analysis: Tosca vs Selenium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4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03642D-D580-6CBF-D3B9-39FD2607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3598"/>
              </p:ext>
            </p:extLst>
          </p:nvPr>
        </p:nvGraphicFramePr>
        <p:xfrm>
          <a:off x="3928905" y="693336"/>
          <a:ext cx="7297896" cy="5027434"/>
        </p:xfrm>
        <a:graphic>
          <a:graphicData uri="http://schemas.openxmlformats.org/drawingml/2006/table">
            <a:tbl>
              <a:tblPr/>
              <a:tblGrid>
                <a:gridCol w="1015681">
                  <a:extLst>
                    <a:ext uri="{9D8B030D-6E8A-4147-A177-3AD203B41FA5}">
                      <a16:colId xmlns:a16="http://schemas.microsoft.com/office/drawing/2014/main" val="3699092446"/>
                    </a:ext>
                  </a:extLst>
                </a:gridCol>
                <a:gridCol w="3235931">
                  <a:extLst>
                    <a:ext uri="{9D8B030D-6E8A-4147-A177-3AD203B41FA5}">
                      <a16:colId xmlns:a16="http://schemas.microsoft.com/office/drawing/2014/main" val="2262057675"/>
                    </a:ext>
                  </a:extLst>
                </a:gridCol>
                <a:gridCol w="3046284">
                  <a:extLst>
                    <a:ext uri="{9D8B030D-6E8A-4147-A177-3AD203B41FA5}">
                      <a16:colId xmlns:a16="http://schemas.microsoft.com/office/drawing/2014/main" val="4251177595"/>
                    </a:ext>
                  </a:extLst>
                </a:gridCol>
              </a:tblGrid>
              <a:tr h="233550">
                <a:tc>
                  <a:txBody>
                    <a:bodyPr/>
                    <a:lstStyle/>
                    <a:p>
                      <a:r>
                        <a:rPr lang="en-IN" sz="1000"/>
                        <a:t>Feature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Selenium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Tosca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459599"/>
                  </a:ext>
                </a:extLst>
              </a:tr>
              <a:tr h="233550">
                <a:tc>
                  <a:txBody>
                    <a:bodyPr/>
                    <a:lstStyle/>
                    <a:p>
                      <a:r>
                        <a:rPr lang="en-IN" sz="1000" b="1"/>
                        <a:t>Type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Open-source automation framework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Commercial test automation tool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783084"/>
                  </a:ext>
                </a:extLst>
              </a:tr>
              <a:tr h="233550">
                <a:tc>
                  <a:txBody>
                    <a:bodyPr/>
                    <a:lstStyle/>
                    <a:p>
                      <a:r>
                        <a:rPr lang="en-IN" sz="1000" b="1"/>
                        <a:t>Cost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Free (Open Source)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❌ Expensive (License cost involved)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16828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Flexibility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Highly flexible, supports multiple programming languages (Java, Python, C#, etc.)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❌ Limited customization, scripting not preferred by all teams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61887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Community Support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Very large, active community with strong documentation and forums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⚠️ Limited community, mostly vendor-reliant support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0771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Technology Support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Supports web, mobile, desktop (via integrations like Appium), APIs, and more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Broad technology support but needs licenses for various modules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823616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CI/CD Integration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Strong integration with Jenkins, Azure DevOps, GitHub Actions, etc.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⚠️ Integration possible, but not as seamless or scriptable as Selenium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268086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Parallel Execution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Supported natively with TestNG, JUnit, Grid, Docker, etc.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⚠️ Limited, often requires additional setup with TestCases in Tosca Commander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004614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Test Script Reusability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✅ High if framework is well-designed (Page Object Model, Data-driven, BDD, etc.)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Strong business layer reusability but rigid structures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438328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Learning Curve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⚠️ Needs programming knowledge (but better for technical teams)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Easier for non-programmers with drag-drop model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445935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Version Control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✅ Works smoothly with Git, Bitbucket, SVN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⚠️ Integration possible but not as transparent or efficient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239128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Speed of Execution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Fast with headless mode, parallel test runs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⚠️ Slower in execution especially for UI-heavy tests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704171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Customization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Full control over every layer (UI, backend, logs, recovery, reports)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❌ Limited customization as per enterprise license models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181409"/>
                  </a:ext>
                </a:extLst>
              </a:tr>
              <a:tr h="393344">
                <a:tc>
                  <a:txBody>
                    <a:bodyPr/>
                    <a:lstStyle/>
                    <a:p>
                      <a:r>
                        <a:rPr lang="en-IN" sz="1000" b="1"/>
                        <a:t>Reporting</a:t>
                      </a:r>
                      <a:endParaRPr lang="en-IN" sz="1000"/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✅ Can be integrated with Allure, ExtentReports, custom dashboards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✅ Good in-built reporting, but not very customizable</a:t>
                      </a:r>
                    </a:p>
                  </a:txBody>
                  <a:tcPr marL="32306" marR="32306" marT="16152" marB="161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52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TEAM TADO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Biswaranjan Nayak</dc:creator>
  <cp:lastModifiedBy>Biswaranjan Nayak</cp:lastModifiedBy>
  <cp:revision>1</cp:revision>
  <dcterms:created xsi:type="dcterms:W3CDTF">2025-06-18T06:40:05Z</dcterms:created>
  <dcterms:modified xsi:type="dcterms:W3CDTF">2025-06-18T06:55:51Z</dcterms:modified>
</cp:coreProperties>
</file>