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6"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7EA5-B20E-4710-8B79-9CD694CB8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B32FAA-8466-4807-95D3-ACBBAECFA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F796BF-36B7-46A6-83EC-3C89E1D122B7}"/>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EDC284DD-4D16-403C-8AB5-FA84B7B78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CB68F-64CB-4B8C-BBF9-B30B22C25061}"/>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7818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6747-EB00-4AA1-AFBE-6896981E53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55251B-96C0-4D52-A2EE-BEFD33788E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C84B5-2283-4C13-B5A7-B6CA71485251}"/>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B75BF458-92E9-4D68-ABE2-1A8C10B90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33B73-D4F3-4F75-BF3E-670FC1CD0A2A}"/>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75194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7407D-8D49-4B88-B540-C30D406D6B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826898-055A-4C61-BAC4-4157751A0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DF285-A0A6-4C11-86DA-920BF7508328}"/>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CD535FFB-EF4E-4225-BF50-ED61139BC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5A3F5-E129-41B8-A9F2-2946CF7C3F1C}"/>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967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7BE6-38FA-4155-8EE3-6736A5797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51B8F-31B4-43D0-8B58-90F3B0219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C0A2B-0EDA-47D3-A16B-31131B2100A4}"/>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261201D8-5628-40C1-8807-B31E8C124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AE469-A983-41F0-8C45-75EA760BFC9D}"/>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0039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1C23-CC55-4210-88A7-DFE4059E6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CB4D48-652D-415C-850F-71DED7B1C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1481B-741F-4B86-A09A-7B41A7DBAF59}"/>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7AC700F8-F78E-485D-A961-AFC789FB9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6E863-1246-4FC7-B418-300FCAC9CFCB}"/>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12586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23A0-81A3-427A-9439-056DED8A6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B7410-0036-429D-BB83-CB1ECB29D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0F01EA-4909-4E4B-BA23-EAD1AA7E7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53F01-9E72-4392-93EB-E1956BF8B41F}"/>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6" name="Footer Placeholder 5">
            <a:extLst>
              <a:ext uri="{FF2B5EF4-FFF2-40B4-BE49-F238E27FC236}">
                <a16:creationId xmlns:a16="http://schemas.microsoft.com/office/drawing/2014/main" id="{23FED683-41BE-4772-9BF1-435F93F1C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E6DC2-755C-4EF6-847C-45F71A9CEE1C}"/>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223972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536E-2B12-45A4-9B17-BEC0DA68BC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CFAC97-192B-4BC0-8D7E-DBB29D188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58223F-6D5F-4D94-B7DB-C1610CCAE9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62CA8-4E0C-47A8-B91F-155F27D1C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F3D40-5EE3-4744-861B-4D16F6823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2B89A-F84B-4EBA-BF13-7267A34E9E4B}"/>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8" name="Footer Placeholder 7">
            <a:extLst>
              <a:ext uri="{FF2B5EF4-FFF2-40B4-BE49-F238E27FC236}">
                <a16:creationId xmlns:a16="http://schemas.microsoft.com/office/drawing/2014/main" id="{5945ECE4-E9B6-4DE0-8A40-5D14BD0C1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66F988-BBC4-4C16-A2DE-87AF7523C996}"/>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41522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285E-CD23-44A3-B11D-B4DCA2A595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080874-B8C0-4F16-85C1-C6F84679D6F8}"/>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4" name="Footer Placeholder 3">
            <a:extLst>
              <a:ext uri="{FF2B5EF4-FFF2-40B4-BE49-F238E27FC236}">
                <a16:creationId xmlns:a16="http://schemas.microsoft.com/office/drawing/2014/main" id="{A6A7A06E-F4F6-4825-8421-8E3DE5AF85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8559E1-4471-4A91-80F3-4252D0BDED73}"/>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398269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470B8-F85A-431C-81D3-8E153AA97D17}"/>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3" name="Footer Placeholder 2">
            <a:extLst>
              <a:ext uri="{FF2B5EF4-FFF2-40B4-BE49-F238E27FC236}">
                <a16:creationId xmlns:a16="http://schemas.microsoft.com/office/drawing/2014/main" id="{66C2FEB6-BAFD-4B1E-A9E6-C8663EB6A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014A45-8445-4EFD-BBD9-10A24757854D}"/>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94385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0896-63A3-4641-A6C8-8F9C0EA0A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A13EFB-084E-41D7-9EB8-0C04177E7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220ABE-B4E6-43E8-BEA8-11FF2CCDB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78BD9-DEDB-4596-AC1A-55AAA49B8B07}"/>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6" name="Footer Placeholder 5">
            <a:extLst>
              <a:ext uri="{FF2B5EF4-FFF2-40B4-BE49-F238E27FC236}">
                <a16:creationId xmlns:a16="http://schemas.microsoft.com/office/drawing/2014/main" id="{A8E32FFF-D8D2-46FD-8BDA-AB8D44B75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C6F561-E53B-4ADC-985F-4433B77BD544}"/>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175912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B23-0BF0-40AE-B1D5-189B7C76A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E4370-FBD8-4CBC-A4AA-BF10E29B0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E5C79B-5EA6-40BD-AAC2-FC8746C74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A0433-B7F6-43CA-8D5B-0834BCA5AD55}"/>
              </a:ext>
            </a:extLst>
          </p:cNvPr>
          <p:cNvSpPr>
            <a:spLocks noGrp="1"/>
          </p:cNvSpPr>
          <p:nvPr>
            <p:ph type="dt" sz="half" idx="10"/>
          </p:nvPr>
        </p:nvSpPr>
        <p:spPr/>
        <p:txBody>
          <a:bodyPr/>
          <a:lstStyle/>
          <a:p>
            <a:fld id="{01CB396A-3DF9-4D23-AF6C-F779482091A0}" type="datetimeFigureOut">
              <a:rPr lang="en-IN" smtClean="0"/>
              <a:t>14-11-2021</a:t>
            </a:fld>
            <a:endParaRPr lang="en-IN"/>
          </a:p>
        </p:txBody>
      </p:sp>
      <p:sp>
        <p:nvSpPr>
          <p:cNvPr id="6" name="Footer Placeholder 5">
            <a:extLst>
              <a:ext uri="{FF2B5EF4-FFF2-40B4-BE49-F238E27FC236}">
                <a16:creationId xmlns:a16="http://schemas.microsoft.com/office/drawing/2014/main" id="{13D5FCDE-FE74-4B06-826D-48B2891FF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14812-BC06-462E-B523-89486F580F31}"/>
              </a:ext>
            </a:extLst>
          </p:cNvPr>
          <p:cNvSpPr>
            <a:spLocks noGrp="1"/>
          </p:cNvSpPr>
          <p:nvPr>
            <p:ph type="sldNum" sz="quarter" idx="12"/>
          </p:nvPr>
        </p:nvSpPr>
        <p:spPr/>
        <p:txBody>
          <a:bodyPr/>
          <a:lstStyle/>
          <a:p>
            <a:fld id="{219B752F-460C-4532-B79E-4B992D39DF8A}" type="slidenum">
              <a:rPr lang="en-IN" smtClean="0"/>
              <a:t>‹#›</a:t>
            </a:fld>
            <a:endParaRPr lang="en-IN"/>
          </a:p>
        </p:txBody>
      </p:sp>
    </p:spTree>
    <p:extLst>
      <p:ext uri="{BB962C8B-B14F-4D97-AF65-F5344CB8AC3E}">
        <p14:creationId xmlns:p14="http://schemas.microsoft.com/office/powerpoint/2010/main" val="387519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D2FD8-AF05-42B3-ABF6-B110D297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76DF1-3DA0-43D9-802F-46A80D3A6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EB9A8-6701-4945-AEAB-BA2628451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B396A-3DF9-4D23-AF6C-F779482091A0}" type="datetimeFigureOut">
              <a:rPr lang="en-IN" smtClean="0"/>
              <a:t>14-11-2021</a:t>
            </a:fld>
            <a:endParaRPr lang="en-IN"/>
          </a:p>
        </p:txBody>
      </p:sp>
      <p:sp>
        <p:nvSpPr>
          <p:cNvPr id="5" name="Footer Placeholder 4">
            <a:extLst>
              <a:ext uri="{FF2B5EF4-FFF2-40B4-BE49-F238E27FC236}">
                <a16:creationId xmlns:a16="http://schemas.microsoft.com/office/drawing/2014/main" id="{E74290C0-5693-4240-AA2E-52FFF0EAB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224CE0-522B-4B65-8C61-5B1B87764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B752F-460C-4532-B79E-4B992D39DF8A}" type="slidenum">
              <a:rPr lang="en-IN" smtClean="0"/>
              <a:t>‹#›</a:t>
            </a:fld>
            <a:endParaRPr lang="en-IN"/>
          </a:p>
        </p:txBody>
      </p:sp>
    </p:spTree>
    <p:extLst>
      <p:ext uri="{BB962C8B-B14F-4D97-AF65-F5344CB8AC3E}">
        <p14:creationId xmlns:p14="http://schemas.microsoft.com/office/powerpoint/2010/main" val="76435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D883-477A-4756-A243-ACBA3771FEE7}"/>
              </a:ext>
            </a:extLst>
          </p:cNvPr>
          <p:cNvSpPr>
            <a:spLocks noGrp="1"/>
          </p:cNvSpPr>
          <p:nvPr>
            <p:ph type="ctrTitle"/>
          </p:nvPr>
        </p:nvSpPr>
        <p:spPr/>
        <p:txBody>
          <a:bodyPr/>
          <a:lstStyle/>
          <a:p>
            <a:r>
              <a:rPr lang="en-US" dirty="0"/>
              <a:t>Warehouse Stock Management System</a:t>
            </a:r>
            <a:endParaRPr lang="en-IN" dirty="0"/>
          </a:p>
        </p:txBody>
      </p:sp>
      <p:sp>
        <p:nvSpPr>
          <p:cNvPr id="3" name="Subtitle 2">
            <a:extLst>
              <a:ext uri="{FF2B5EF4-FFF2-40B4-BE49-F238E27FC236}">
                <a16:creationId xmlns:a16="http://schemas.microsoft.com/office/drawing/2014/main" id="{1B98B5AB-CDEA-4BE3-9BF6-8B4233D9E93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2469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1FC0-0574-4A60-9C50-838D4F1EF5A6}"/>
              </a:ext>
            </a:extLst>
          </p:cNvPr>
          <p:cNvSpPr>
            <a:spLocks noGrp="1"/>
          </p:cNvSpPr>
          <p:nvPr>
            <p:ph type="title"/>
          </p:nvPr>
        </p:nvSpPr>
        <p:spPr/>
        <p:txBody>
          <a:bodyPr/>
          <a:lstStyle/>
          <a:p>
            <a:r>
              <a:rPr lang="en-IN" dirty="0"/>
              <a:t>Further Development possibilities</a:t>
            </a:r>
          </a:p>
        </p:txBody>
      </p:sp>
      <p:sp>
        <p:nvSpPr>
          <p:cNvPr id="3" name="Content Placeholder 2">
            <a:extLst>
              <a:ext uri="{FF2B5EF4-FFF2-40B4-BE49-F238E27FC236}">
                <a16:creationId xmlns:a16="http://schemas.microsoft.com/office/drawing/2014/main" id="{BA049238-DCA9-4546-AD5E-03E08295FC86}"/>
              </a:ext>
            </a:extLst>
          </p:cNvPr>
          <p:cNvSpPr>
            <a:spLocks noGrp="1"/>
          </p:cNvSpPr>
          <p:nvPr>
            <p:ph idx="1"/>
          </p:nvPr>
        </p:nvSpPr>
        <p:spPr/>
        <p:txBody>
          <a:bodyPr/>
          <a:lstStyle/>
          <a:p>
            <a:r>
              <a:rPr lang="en-US" dirty="0"/>
              <a:t>Using Data analytics predictive ordering can be done</a:t>
            </a:r>
          </a:p>
          <a:p>
            <a:r>
              <a:rPr lang="en-US" dirty="0"/>
              <a:t>Digital Payment merchants too can be added for easier payment processing</a:t>
            </a:r>
          </a:p>
          <a:p>
            <a:r>
              <a:rPr lang="en-US" dirty="0"/>
              <a:t>More secure and restrictive access system can be added to it</a:t>
            </a:r>
          </a:p>
          <a:p>
            <a:endParaRPr lang="en-IN" dirty="0"/>
          </a:p>
        </p:txBody>
      </p:sp>
    </p:spTree>
    <p:extLst>
      <p:ext uri="{BB962C8B-B14F-4D97-AF65-F5344CB8AC3E}">
        <p14:creationId xmlns:p14="http://schemas.microsoft.com/office/powerpoint/2010/main" val="142511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DAA0-53A3-49D5-A8F8-25367A24939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D857297-137E-47C9-8BC0-7D43729ADF5A}"/>
              </a:ext>
            </a:extLst>
          </p:cNvPr>
          <p:cNvSpPr>
            <a:spLocks noGrp="1"/>
          </p:cNvSpPr>
          <p:nvPr>
            <p:ph idx="1"/>
          </p:nvPr>
        </p:nvSpPr>
        <p:spPr/>
        <p:txBody>
          <a:bodyPr/>
          <a:lstStyle/>
          <a:p>
            <a:r>
              <a:rPr lang="en-US" dirty="0"/>
              <a:t>Problem Statement</a:t>
            </a:r>
          </a:p>
          <a:p>
            <a:r>
              <a:rPr lang="en-US" dirty="0"/>
              <a:t>Introduction</a:t>
            </a:r>
          </a:p>
          <a:p>
            <a:r>
              <a:rPr lang="en-US" dirty="0"/>
              <a:t>Software Packages and Libraries used</a:t>
            </a:r>
          </a:p>
          <a:p>
            <a:r>
              <a:rPr lang="en-US" dirty="0"/>
              <a:t>Working</a:t>
            </a:r>
          </a:p>
          <a:p>
            <a:r>
              <a:rPr lang="en-IN" dirty="0"/>
              <a:t>Features</a:t>
            </a:r>
          </a:p>
          <a:p>
            <a:r>
              <a:rPr lang="en-IN" dirty="0"/>
              <a:t>Further Development possibilities</a:t>
            </a:r>
          </a:p>
          <a:p>
            <a:endParaRPr lang="en-IN" dirty="0"/>
          </a:p>
          <a:p>
            <a:endParaRPr lang="en-IN" dirty="0"/>
          </a:p>
        </p:txBody>
      </p:sp>
    </p:spTree>
    <p:extLst>
      <p:ext uri="{BB962C8B-B14F-4D97-AF65-F5344CB8AC3E}">
        <p14:creationId xmlns:p14="http://schemas.microsoft.com/office/powerpoint/2010/main" val="415872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CC8C-E9B4-4D3B-8D12-1664045AEF8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2A8CD4F-BA66-49A8-AB9B-43C2B4AD90FF}"/>
              </a:ext>
            </a:extLst>
          </p:cNvPr>
          <p:cNvSpPr>
            <a:spLocks noGrp="1"/>
          </p:cNvSpPr>
          <p:nvPr>
            <p:ph idx="1"/>
          </p:nvPr>
        </p:nvSpPr>
        <p:spPr/>
        <p:txBody>
          <a:bodyPr>
            <a:normAutofit fontScale="77500" lnSpcReduction="20000"/>
          </a:bodyPr>
          <a:lstStyle/>
          <a:p>
            <a:pPr algn="l" fontAlgn="base"/>
            <a:r>
              <a:rPr lang="en-US" b="0" i="0" dirty="0">
                <a:solidFill>
                  <a:srgbClr val="333333"/>
                </a:solidFill>
                <a:effectLst/>
                <a:latin typeface="Droid Serif"/>
              </a:rPr>
              <a:t>Warehouse management involves organizing, managing, and maintaining all the processes that occur in a warehouse, so that they run as smoothly and efficiently as possible. Even though some of these processes are automated and seem error-free, every warehouse operation is prone to mistakes and challenges. According to a </a:t>
            </a:r>
            <a:r>
              <a:rPr lang="en-US" dirty="0">
                <a:solidFill>
                  <a:srgbClr val="333333"/>
                </a:solidFill>
                <a:latin typeface="Droid Serif"/>
              </a:rPr>
              <a:t>report </a:t>
            </a:r>
            <a:r>
              <a:rPr lang="en-US" b="0" i="0" dirty="0">
                <a:solidFill>
                  <a:srgbClr val="333333"/>
                </a:solidFill>
                <a:effectLst/>
                <a:latin typeface="Droid Serif"/>
              </a:rPr>
              <a:t>by McKinsey &amp; Company in 2019, about £300 billion (approximately $385 billion) is spent each year, worldwide, on overall warehousing costs. And that amount doesn’t include the additional costs of correcting errors and mistakes.</a:t>
            </a:r>
          </a:p>
          <a:p>
            <a:pPr algn="l" fontAlgn="base"/>
            <a:r>
              <a:rPr lang="en-US" b="0" i="0" dirty="0">
                <a:solidFill>
                  <a:srgbClr val="333333"/>
                </a:solidFill>
                <a:effectLst/>
                <a:latin typeface="Droid Serif"/>
              </a:rPr>
              <a:t>Warehouse problems can affect the speed, efficiency, and productivity of either one particular warehouse operation or the entire chain of processes that are linked with it. In most cases, these errors are only identified after the process has begun or even after it has been completed. And by then, it’s usually too late to prevent the error—it may even be too late to reduce the amount of damage done. But with prior knowledge about the potential challenges that could occur in your warehouse operation, you can predict them beforehand and stop the damage before it starts.</a:t>
            </a:r>
            <a:br>
              <a:rPr lang="en-US" b="0" i="0" dirty="0">
                <a:solidFill>
                  <a:srgbClr val="333333"/>
                </a:solidFill>
                <a:effectLst/>
                <a:latin typeface="Droid Serif"/>
              </a:rPr>
            </a:br>
            <a:br>
              <a:rPr lang="en-US" b="0" i="0" dirty="0">
                <a:solidFill>
                  <a:srgbClr val="333333"/>
                </a:solidFill>
                <a:effectLst/>
                <a:latin typeface="Droid Serif"/>
              </a:rPr>
            </a:br>
            <a:endParaRPr lang="en-US" b="0" i="0" dirty="0">
              <a:solidFill>
                <a:srgbClr val="333333"/>
              </a:solidFill>
              <a:effectLst/>
              <a:latin typeface="Droid Serif"/>
            </a:endParaRPr>
          </a:p>
          <a:p>
            <a:endParaRPr lang="en-IN" dirty="0"/>
          </a:p>
        </p:txBody>
      </p:sp>
    </p:spTree>
    <p:extLst>
      <p:ext uri="{BB962C8B-B14F-4D97-AF65-F5344CB8AC3E}">
        <p14:creationId xmlns:p14="http://schemas.microsoft.com/office/powerpoint/2010/main" val="148817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090-11A7-4ED4-80C5-322CD3383D97}"/>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75CE47D3-D0EB-48CA-A436-2FB7F5AB6311}"/>
              </a:ext>
            </a:extLst>
          </p:cNvPr>
          <p:cNvSpPr>
            <a:spLocks noGrp="1"/>
          </p:cNvSpPr>
          <p:nvPr>
            <p:ph idx="1"/>
          </p:nvPr>
        </p:nvSpPr>
        <p:spPr/>
        <p:txBody>
          <a:bodyPr/>
          <a:lstStyle/>
          <a:p>
            <a:pPr marL="0" indent="0">
              <a:buNone/>
            </a:pPr>
            <a:r>
              <a:rPr lang="en-US" dirty="0"/>
              <a:t>In this Mini project we have developed a solution to provide easy and an efficient management Technique which will help industry as well as warehouse  managers to manage the inventory in an efficient methodology.</a:t>
            </a:r>
          </a:p>
          <a:p>
            <a:pPr marL="0" indent="0">
              <a:buNone/>
            </a:pPr>
            <a:r>
              <a:rPr lang="en-US" dirty="0"/>
              <a:t>This software is generalized so that it can easily be implemented in any type of warehouse</a:t>
            </a:r>
          </a:p>
          <a:p>
            <a:pPr marL="0" indent="0">
              <a:buNone/>
            </a:pPr>
            <a:r>
              <a:rPr lang="en-US" dirty="0"/>
              <a:t>For example this software can be used in a grocery warehouse as well as in a cement warehouse easily</a:t>
            </a:r>
          </a:p>
          <a:p>
            <a:pPr marL="0" indent="0">
              <a:buNone/>
            </a:pPr>
            <a:r>
              <a:rPr lang="en-US" dirty="0"/>
              <a:t>This software too doesn’t need high end servers or computing system</a:t>
            </a:r>
            <a:endParaRPr lang="en-IN" dirty="0"/>
          </a:p>
        </p:txBody>
      </p:sp>
    </p:spTree>
    <p:extLst>
      <p:ext uri="{BB962C8B-B14F-4D97-AF65-F5344CB8AC3E}">
        <p14:creationId xmlns:p14="http://schemas.microsoft.com/office/powerpoint/2010/main" val="180815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0E01-3A58-4B2E-897A-3D9B1A31C8EF}"/>
              </a:ext>
            </a:extLst>
          </p:cNvPr>
          <p:cNvSpPr>
            <a:spLocks noGrp="1"/>
          </p:cNvSpPr>
          <p:nvPr>
            <p:ph type="title"/>
          </p:nvPr>
        </p:nvSpPr>
        <p:spPr/>
        <p:txBody>
          <a:bodyPr/>
          <a:lstStyle/>
          <a:p>
            <a:r>
              <a:rPr lang="en-US" dirty="0"/>
              <a:t>Software Packages and Libraries used</a:t>
            </a:r>
            <a:endParaRPr lang="en-IN" dirty="0"/>
          </a:p>
        </p:txBody>
      </p:sp>
      <p:graphicFrame>
        <p:nvGraphicFramePr>
          <p:cNvPr id="4" name="Table 4">
            <a:extLst>
              <a:ext uri="{FF2B5EF4-FFF2-40B4-BE49-F238E27FC236}">
                <a16:creationId xmlns:a16="http://schemas.microsoft.com/office/drawing/2014/main" id="{35DA8903-52AD-4879-942E-D129FBA7CC20}"/>
              </a:ext>
            </a:extLst>
          </p:cNvPr>
          <p:cNvGraphicFramePr>
            <a:graphicFrameLocks noGrp="1"/>
          </p:cNvGraphicFramePr>
          <p:nvPr>
            <p:ph idx="1"/>
            <p:extLst>
              <p:ext uri="{D42A27DB-BD31-4B8C-83A1-F6EECF244321}">
                <p14:modId xmlns:p14="http://schemas.microsoft.com/office/powerpoint/2010/main" val="4045100872"/>
              </p:ext>
            </p:extLst>
          </p:nvPr>
        </p:nvGraphicFramePr>
        <p:xfrm>
          <a:off x="838200" y="1825625"/>
          <a:ext cx="9433264" cy="4166802"/>
        </p:xfrm>
        <a:graphic>
          <a:graphicData uri="http://schemas.openxmlformats.org/drawingml/2006/table">
            <a:tbl>
              <a:tblPr firstRow="1" bandRow="1">
                <a:tableStyleId>{5C22544A-7EE6-4342-B048-85BDC9FD1C3A}</a:tableStyleId>
              </a:tblPr>
              <a:tblGrid>
                <a:gridCol w="2957071">
                  <a:extLst>
                    <a:ext uri="{9D8B030D-6E8A-4147-A177-3AD203B41FA5}">
                      <a16:colId xmlns:a16="http://schemas.microsoft.com/office/drawing/2014/main" val="3049096075"/>
                    </a:ext>
                  </a:extLst>
                </a:gridCol>
                <a:gridCol w="6476193">
                  <a:extLst>
                    <a:ext uri="{9D8B030D-6E8A-4147-A177-3AD203B41FA5}">
                      <a16:colId xmlns:a16="http://schemas.microsoft.com/office/drawing/2014/main" val="2216847891"/>
                    </a:ext>
                  </a:extLst>
                </a:gridCol>
              </a:tblGrid>
              <a:tr h="694467">
                <a:tc>
                  <a:txBody>
                    <a:bodyPr/>
                    <a:lstStyle/>
                    <a:p>
                      <a:pPr algn="ctr"/>
                      <a:r>
                        <a:rPr lang="en-US" dirty="0"/>
                        <a:t>Package/Library Name</a:t>
                      </a:r>
                      <a:endParaRPr lang="en-IN" dirty="0"/>
                    </a:p>
                  </a:txBody>
                  <a:tcPr/>
                </a:tc>
                <a:tc>
                  <a:txBody>
                    <a:bodyPr/>
                    <a:lstStyle/>
                    <a:p>
                      <a:pPr algn="ctr"/>
                      <a:r>
                        <a:rPr lang="en-US" dirty="0"/>
                        <a:t>Use</a:t>
                      </a:r>
                      <a:endParaRPr lang="en-IN" dirty="0"/>
                    </a:p>
                  </a:txBody>
                  <a:tcPr/>
                </a:tc>
                <a:extLst>
                  <a:ext uri="{0D108BD9-81ED-4DB2-BD59-A6C34878D82A}">
                    <a16:rowId xmlns:a16="http://schemas.microsoft.com/office/drawing/2014/main" val="1263463544"/>
                  </a:ext>
                </a:extLst>
              </a:tr>
              <a:tr h="694467">
                <a:tc>
                  <a:txBody>
                    <a:bodyPr/>
                    <a:lstStyle/>
                    <a:p>
                      <a:pPr algn="ctr"/>
                      <a:r>
                        <a:rPr lang="en-US" dirty="0"/>
                        <a:t>ODBC-</a:t>
                      </a:r>
                      <a:r>
                        <a:rPr lang="en-US" dirty="0" err="1"/>
                        <a:t>Mysql.connector</a:t>
                      </a:r>
                      <a:endParaRPr lang="en-IN" dirty="0"/>
                    </a:p>
                  </a:txBody>
                  <a:tcPr/>
                </a:tc>
                <a:tc>
                  <a:txBody>
                    <a:bodyPr/>
                    <a:lstStyle/>
                    <a:p>
                      <a:pPr algn="ctr"/>
                      <a:r>
                        <a:rPr lang="en-US" dirty="0"/>
                        <a:t>Used to interface SQL with python Compiler</a:t>
                      </a:r>
                      <a:endParaRPr lang="en-IN" dirty="0"/>
                    </a:p>
                  </a:txBody>
                  <a:tcPr/>
                </a:tc>
                <a:extLst>
                  <a:ext uri="{0D108BD9-81ED-4DB2-BD59-A6C34878D82A}">
                    <a16:rowId xmlns:a16="http://schemas.microsoft.com/office/drawing/2014/main" val="2667571664"/>
                  </a:ext>
                </a:extLst>
              </a:tr>
              <a:tr h="694467">
                <a:tc>
                  <a:txBody>
                    <a:bodyPr/>
                    <a:lstStyle/>
                    <a:p>
                      <a:pPr algn="ctr"/>
                      <a:r>
                        <a:rPr lang="en-US" dirty="0"/>
                        <a:t>Date type library</a:t>
                      </a:r>
                      <a:endParaRPr lang="en-IN" dirty="0"/>
                    </a:p>
                  </a:txBody>
                  <a:tcPr/>
                </a:tc>
                <a:tc>
                  <a:txBody>
                    <a:bodyPr/>
                    <a:lstStyle/>
                    <a:p>
                      <a:pPr algn="ctr"/>
                      <a:r>
                        <a:rPr lang="en-US" dirty="0"/>
                        <a:t> Perform Data and Time Manipulations Easily</a:t>
                      </a:r>
                      <a:endParaRPr lang="en-IN" dirty="0"/>
                    </a:p>
                  </a:txBody>
                  <a:tcPr/>
                </a:tc>
                <a:extLst>
                  <a:ext uri="{0D108BD9-81ED-4DB2-BD59-A6C34878D82A}">
                    <a16:rowId xmlns:a16="http://schemas.microsoft.com/office/drawing/2014/main" val="2637036766"/>
                  </a:ext>
                </a:extLst>
              </a:tr>
              <a:tr h="694467">
                <a:tc>
                  <a:txBody>
                    <a:bodyPr/>
                    <a:lstStyle/>
                    <a:p>
                      <a:pPr algn="ctr"/>
                      <a:r>
                        <a:rPr lang="en-US" dirty="0"/>
                        <a:t>Pretty Tables</a:t>
                      </a:r>
                      <a:endParaRPr lang="en-IN" dirty="0"/>
                    </a:p>
                  </a:txBody>
                  <a:tcPr/>
                </a:tc>
                <a:tc>
                  <a:txBody>
                    <a:bodyPr/>
                    <a:lstStyle/>
                    <a:p>
                      <a:pPr algn="ctr"/>
                      <a:r>
                        <a:rPr lang="en-US" dirty="0"/>
                        <a:t>Display output in a User friendly manner</a:t>
                      </a:r>
                      <a:endParaRPr lang="en-IN" dirty="0"/>
                    </a:p>
                  </a:txBody>
                  <a:tcPr/>
                </a:tc>
                <a:extLst>
                  <a:ext uri="{0D108BD9-81ED-4DB2-BD59-A6C34878D82A}">
                    <a16:rowId xmlns:a16="http://schemas.microsoft.com/office/drawing/2014/main" val="2696324624"/>
                  </a:ext>
                </a:extLst>
              </a:tr>
              <a:tr h="694467">
                <a:tc>
                  <a:txBody>
                    <a:bodyPr/>
                    <a:lstStyle/>
                    <a:p>
                      <a:pPr algn="ctr"/>
                      <a:r>
                        <a:rPr lang="en-US" dirty="0"/>
                        <a:t>Anaconda Notebook</a:t>
                      </a:r>
                      <a:endParaRPr lang="en-IN" dirty="0"/>
                    </a:p>
                  </a:txBody>
                  <a:tcPr/>
                </a:tc>
                <a:tc>
                  <a:txBody>
                    <a:bodyPr/>
                    <a:lstStyle/>
                    <a:p>
                      <a:pPr algn="ctr"/>
                      <a:r>
                        <a:rPr lang="en-US" dirty="0"/>
                        <a:t>Compiler and IDE</a:t>
                      </a:r>
                      <a:endParaRPr lang="en-IN" dirty="0"/>
                    </a:p>
                  </a:txBody>
                  <a:tcPr/>
                </a:tc>
                <a:extLst>
                  <a:ext uri="{0D108BD9-81ED-4DB2-BD59-A6C34878D82A}">
                    <a16:rowId xmlns:a16="http://schemas.microsoft.com/office/drawing/2014/main" val="587447540"/>
                  </a:ext>
                </a:extLst>
              </a:tr>
              <a:tr h="694467">
                <a:tc>
                  <a:txBody>
                    <a:bodyPr/>
                    <a:lstStyle/>
                    <a:p>
                      <a:pPr algn="ctr"/>
                      <a:r>
                        <a:rPr lang="en-US" dirty="0" err="1"/>
                        <a:t>Mysql</a:t>
                      </a:r>
                      <a:endParaRPr lang="en-IN" dirty="0"/>
                    </a:p>
                  </a:txBody>
                  <a:tcPr/>
                </a:tc>
                <a:tc>
                  <a:txBody>
                    <a:bodyPr/>
                    <a:lstStyle/>
                    <a:p>
                      <a:pPr algn="ctr"/>
                      <a:r>
                        <a:rPr lang="en-US" dirty="0"/>
                        <a:t>Preform Data manipulation</a:t>
                      </a:r>
                      <a:endParaRPr lang="en-IN" dirty="0"/>
                    </a:p>
                  </a:txBody>
                  <a:tcPr/>
                </a:tc>
                <a:extLst>
                  <a:ext uri="{0D108BD9-81ED-4DB2-BD59-A6C34878D82A}">
                    <a16:rowId xmlns:a16="http://schemas.microsoft.com/office/drawing/2014/main" val="2666295216"/>
                  </a:ext>
                </a:extLst>
              </a:tr>
            </a:tbl>
          </a:graphicData>
        </a:graphic>
      </p:graphicFrame>
    </p:spTree>
    <p:extLst>
      <p:ext uri="{BB962C8B-B14F-4D97-AF65-F5344CB8AC3E}">
        <p14:creationId xmlns:p14="http://schemas.microsoft.com/office/powerpoint/2010/main" val="26301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07BD-52AD-4685-B916-F4E6E6648E30}"/>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9B44CD19-E017-4E16-9097-CC78D29D4D8E}"/>
              </a:ext>
            </a:extLst>
          </p:cNvPr>
          <p:cNvSpPr>
            <a:spLocks noGrp="1"/>
          </p:cNvSpPr>
          <p:nvPr>
            <p:ph idx="1"/>
          </p:nvPr>
        </p:nvSpPr>
        <p:spPr/>
        <p:txBody>
          <a:bodyPr/>
          <a:lstStyle/>
          <a:p>
            <a:r>
              <a:rPr lang="en-US" dirty="0"/>
              <a:t>At the system front end Python is used for its development</a:t>
            </a:r>
          </a:p>
          <a:p>
            <a:r>
              <a:rPr lang="en-US" dirty="0"/>
              <a:t>SQL is used for data manipulation</a:t>
            </a:r>
          </a:p>
          <a:p>
            <a:r>
              <a:rPr lang="en-US" dirty="0"/>
              <a:t>It accepts the amount of stock received in warehouse</a:t>
            </a:r>
          </a:p>
          <a:p>
            <a:r>
              <a:rPr lang="en-US" dirty="0"/>
              <a:t>It also tells which products which needs to be replenished by the user</a:t>
            </a:r>
          </a:p>
          <a:p>
            <a:pPr marL="0" indent="0">
              <a:buNone/>
            </a:pPr>
            <a:endParaRPr lang="en-IN" dirty="0"/>
          </a:p>
        </p:txBody>
      </p:sp>
    </p:spTree>
    <p:extLst>
      <p:ext uri="{BB962C8B-B14F-4D97-AF65-F5344CB8AC3E}">
        <p14:creationId xmlns:p14="http://schemas.microsoft.com/office/powerpoint/2010/main" val="222887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A730793-D7D1-43E4-85FA-6FB3F6256F18}"/>
              </a:ext>
            </a:extLst>
          </p:cNvPr>
          <p:cNvPicPr>
            <a:picLocks noGrp="1" noChangeAspect="1"/>
          </p:cNvPicPr>
          <p:nvPr>
            <p:ph sz="half" idx="1"/>
          </p:nvPr>
        </p:nvPicPr>
        <p:blipFill rotWithShape="1">
          <a:blip r:embed="rId2"/>
          <a:srcRect l="-1904" t="484" r="73815" b="54216"/>
          <a:stretch/>
        </p:blipFill>
        <p:spPr>
          <a:xfrm>
            <a:off x="676368" y="1127465"/>
            <a:ext cx="4135329" cy="3751330"/>
          </a:xfrm>
        </p:spPr>
      </p:pic>
      <p:sp>
        <p:nvSpPr>
          <p:cNvPr id="7" name="TextBox 6">
            <a:extLst>
              <a:ext uri="{FF2B5EF4-FFF2-40B4-BE49-F238E27FC236}">
                <a16:creationId xmlns:a16="http://schemas.microsoft.com/office/drawing/2014/main" id="{5C2FE853-CD67-4410-9977-B01C4AFB80B3}"/>
              </a:ext>
            </a:extLst>
          </p:cNvPr>
          <p:cNvSpPr txBox="1"/>
          <p:nvPr/>
        </p:nvSpPr>
        <p:spPr>
          <a:xfrm>
            <a:off x="1661603" y="5157926"/>
            <a:ext cx="1429305" cy="369332"/>
          </a:xfrm>
          <a:prstGeom prst="rect">
            <a:avLst/>
          </a:prstGeom>
          <a:noFill/>
        </p:spPr>
        <p:txBody>
          <a:bodyPr wrap="square" rtlCol="0">
            <a:spAutoFit/>
          </a:bodyPr>
          <a:lstStyle/>
          <a:p>
            <a:r>
              <a:rPr lang="en-US" dirty="0"/>
              <a:t>MAIN MENU</a:t>
            </a:r>
          </a:p>
        </p:txBody>
      </p:sp>
      <p:pic>
        <p:nvPicPr>
          <p:cNvPr id="8" name="Picture 7">
            <a:extLst>
              <a:ext uri="{FF2B5EF4-FFF2-40B4-BE49-F238E27FC236}">
                <a16:creationId xmlns:a16="http://schemas.microsoft.com/office/drawing/2014/main" id="{3884AD7D-1D68-4D68-ABCD-825ECA276D55}"/>
              </a:ext>
            </a:extLst>
          </p:cNvPr>
          <p:cNvPicPr>
            <a:picLocks noChangeAspect="1"/>
          </p:cNvPicPr>
          <p:nvPr/>
        </p:nvPicPr>
        <p:blipFill>
          <a:blip r:embed="rId3"/>
          <a:stretch>
            <a:fillRect/>
          </a:stretch>
        </p:blipFill>
        <p:spPr>
          <a:xfrm>
            <a:off x="6427433" y="280981"/>
            <a:ext cx="3701988" cy="5858365"/>
          </a:xfrm>
          <a:prstGeom prst="rect">
            <a:avLst/>
          </a:prstGeom>
        </p:spPr>
      </p:pic>
      <p:sp>
        <p:nvSpPr>
          <p:cNvPr id="9" name="TextBox 8">
            <a:extLst>
              <a:ext uri="{FF2B5EF4-FFF2-40B4-BE49-F238E27FC236}">
                <a16:creationId xmlns:a16="http://schemas.microsoft.com/office/drawing/2014/main" id="{F2A8925E-CA91-4828-A6FD-9BD1C66C44F6}"/>
              </a:ext>
            </a:extLst>
          </p:cNvPr>
          <p:cNvSpPr txBox="1"/>
          <p:nvPr/>
        </p:nvSpPr>
        <p:spPr>
          <a:xfrm>
            <a:off x="7403976" y="6207687"/>
            <a:ext cx="2237173" cy="369332"/>
          </a:xfrm>
          <a:prstGeom prst="rect">
            <a:avLst/>
          </a:prstGeom>
          <a:noFill/>
        </p:spPr>
        <p:txBody>
          <a:bodyPr wrap="square" rtlCol="0">
            <a:spAutoFit/>
          </a:bodyPr>
          <a:lstStyle/>
          <a:p>
            <a:r>
              <a:rPr lang="en-US" dirty="0"/>
              <a:t>ITEM LIST VIEW</a:t>
            </a:r>
            <a:endParaRPr lang="en-IN" dirty="0"/>
          </a:p>
        </p:txBody>
      </p:sp>
    </p:spTree>
    <p:extLst>
      <p:ext uri="{BB962C8B-B14F-4D97-AF65-F5344CB8AC3E}">
        <p14:creationId xmlns:p14="http://schemas.microsoft.com/office/powerpoint/2010/main" val="381067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0B0B-FE43-4E3F-BFDA-3362EFDC5725}"/>
              </a:ext>
            </a:extLst>
          </p:cNvPr>
          <p:cNvSpPr>
            <a:spLocks noGrp="1"/>
          </p:cNvSpPr>
          <p:nvPr>
            <p:ph type="title"/>
          </p:nvPr>
        </p:nvSpPr>
        <p:spPr>
          <a:xfrm>
            <a:off x="839788" y="457200"/>
            <a:ext cx="3932237" cy="531812"/>
          </a:xfrm>
        </p:spPr>
        <p:txBody>
          <a:bodyPr/>
          <a:lstStyle/>
          <a:p>
            <a:r>
              <a:rPr lang="en-US" dirty="0"/>
              <a:t>STRUCTURE</a:t>
            </a:r>
            <a:endParaRPr lang="en-IN" dirty="0"/>
          </a:p>
        </p:txBody>
      </p:sp>
      <p:sp>
        <p:nvSpPr>
          <p:cNvPr id="4" name="Text Placeholder 3">
            <a:extLst>
              <a:ext uri="{FF2B5EF4-FFF2-40B4-BE49-F238E27FC236}">
                <a16:creationId xmlns:a16="http://schemas.microsoft.com/office/drawing/2014/main" id="{0B5C5C75-469D-492B-9C56-2B8A1DC376E7}"/>
              </a:ext>
            </a:extLst>
          </p:cNvPr>
          <p:cNvSpPr>
            <a:spLocks noGrp="1"/>
          </p:cNvSpPr>
          <p:nvPr>
            <p:ph type="body" sz="half" idx="2"/>
          </p:nvPr>
        </p:nvSpPr>
        <p:spPr>
          <a:xfrm>
            <a:off x="839788" y="1118586"/>
            <a:ext cx="3932237" cy="4750402"/>
          </a:xfrm>
        </p:spPr>
        <p:txBody>
          <a:bodyPr/>
          <a:lstStyle/>
          <a:p>
            <a:r>
              <a:rPr lang="en-US" dirty="0"/>
              <a:t>1. When a new product is laughed user can press 1 to add that item in the list</a:t>
            </a:r>
          </a:p>
          <a:p>
            <a:r>
              <a:rPr lang="en-US" dirty="0"/>
              <a:t>2. If a product is to be sold 2 is pressed it will reduce the quantity and show the price to be paid</a:t>
            </a:r>
          </a:p>
          <a:p>
            <a:r>
              <a:rPr lang="en-US" dirty="0"/>
              <a:t>3. If ordered products arrive then stock can be updated </a:t>
            </a:r>
          </a:p>
          <a:p>
            <a:r>
              <a:rPr lang="en-US" dirty="0"/>
              <a:t>4. To get the product id we can simply search the product with its name </a:t>
            </a:r>
          </a:p>
          <a:p>
            <a:r>
              <a:rPr lang="en-US" dirty="0"/>
              <a:t>5. We can generate report of products in stocks, products which need to be reordered and products which are in abundance also can be checked</a:t>
            </a:r>
            <a:endParaRPr lang="en-IN" dirty="0"/>
          </a:p>
        </p:txBody>
      </p:sp>
      <p:pic>
        <p:nvPicPr>
          <p:cNvPr id="7" name="Picture 6">
            <a:extLst>
              <a:ext uri="{FF2B5EF4-FFF2-40B4-BE49-F238E27FC236}">
                <a16:creationId xmlns:a16="http://schemas.microsoft.com/office/drawing/2014/main" id="{92729F46-6A18-4E93-B2D3-3D0F10FF9621}"/>
              </a:ext>
            </a:extLst>
          </p:cNvPr>
          <p:cNvPicPr>
            <a:picLocks noChangeAspect="1"/>
          </p:cNvPicPr>
          <p:nvPr/>
        </p:nvPicPr>
        <p:blipFill>
          <a:blip r:embed="rId2"/>
          <a:stretch>
            <a:fillRect/>
          </a:stretch>
        </p:blipFill>
        <p:spPr>
          <a:xfrm>
            <a:off x="5414411" y="148039"/>
            <a:ext cx="2005566" cy="2660784"/>
          </a:xfrm>
          <a:prstGeom prst="rect">
            <a:avLst/>
          </a:prstGeom>
        </p:spPr>
      </p:pic>
      <p:pic>
        <p:nvPicPr>
          <p:cNvPr id="8" name="Picture 7">
            <a:extLst>
              <a:ext uri="{FF2B5EF4-FFF2-40B4-BE49-F238E27FC236}">
                <a16:creationId xmlns:a16="http://schemas.microsoft.com/office/drawing/2014/main" id="{F7A10DB0-B63F-4FFE-9D8B-F72F5FD64BAC}"/>
              </a:ext>
            </a:extLst>
          </p:cNvPr>
          <p:cNvPicPr>
            <a:picLocks noChangeAspect="1"/>
          </p:cNvPicPr>
          <p:nvPr/>
        </p:nvPicPr>
        <p:blipFill rotWithShape="1">
          <a:blip r:embed="rId3"/>
          <a:srcRect t="47177" r="3094"/>
          <a:stretch/>
        </p:blipFill>
        <p:spPr>
          <a:xfrm>
            <a:off x="8409471" y="2808823"/>
            <a:ext cx="3229154" cy="2822730"/>
          </a:xfrm>
          <a:prstGeom prst="rect">
            <a:avLst/>
          </a:prstGeom>
        </p:spPr>
      </p:pic>
      <p:pic>
        <p:nvPicPr>
          <p:cNvPr id="9" name="Picture 8">
            <a:extLst>
              <a:ext uri="{FF2B5EF4-FFF2-40B4-BE49-F238E27FC236}">
                <a16:creationId xmlns:a16="http://schemas.microsoft.com/office/drawing/2014/main" id="{42567D29-7858-4C01-8797-62639FDC3E7E}"/>
              </a:ext>
            </a:extLst>
          </p:cNvPr>
          <p:cNvPicPr>
            <a:picLocks noChangeAspect="1"/>
          </p:cNvPicPr>
          <p:nvPr/>
        </p:nvPicPr>
        <p:blipFill rotWithShape="1">
          <a:blip r:embed="rId4"/>
          <a:srcRect t="41036" r="20776" b="25178"/>
          <a:stretch/>
        </p:blipFill>
        <p:spPr>
          <a:xfrm>
            <a:off x="8378933" y="193910"/>
            <a:ext cx="3646319" cy="2353981"/>
          </a:xfrm>
          <a:prstGeom prst="rect">
            <a:avLst/>
          </a:prstGeom>
        </p:spPr>
      </p:pic>
      <p:pic>
        <p:nvPicPr>
          <p:cNvPr id="10" name="Picture 9">
            <a:extLst>
              <a:ext uri="{FF2B5EF4-FFF2-40B4-BE49-F238E27FC236}">
                <a16:creationId xmlns:a16="http://schemas.microsoft.com/office/drawing/2014/main" id="{D14BF6EE-3F45-47DF-94F9-F9E9E1B70144}"/>
              </a:ext>
            </a:extLst>
          </p:cNvPr>
          <p:cNvPicPr>
            <a:picLocks noChangeAspect="1"/>
          </p:cNvPicPr>
          <p:nvPr/>
        </p:nvPicPr>
        <p:blipFill rotWithShape="1">
          <a:blip r:embed="rId5"/>
          <a:srcRect l="-974" t="37624" r="35474" b="6648"/>
          <a:stretch/>
        </p:blipFill>
        <p:spPr>
          <a:xfrm>
            <a:off x="5022917" y="3203468"/>
            <a:ext cx="3135662" cy="3590253"/>
          </a:xfrm>
          <a:prstGeom prst="rect">
            <a:avLst/>
          </a:prstGeom>
        </p:spPr>
      </p:pic>
    </p:spTree>
    <p:extLst>
      <p:ext uri="{BB962C8B-B14F-4D97-AF65-F5344CB8AC3E}">
        <p14:creationId xmlns:p14="http://schemas.microsoft.com/office/powerpoint/2010/main" val="394227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8AD0-C2CF-4B6A-956D-02A9F2A9AC22}"/>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DCEAEA18-EAEF-410C-BFAF-929918337945}"/>
              </a:ext>
            </a:extLst>
          </p:cNvPr>
          <p:cNvSpPr>
            <a:spLocks noGrp="1"/>
          </p:cNvSpPr>
          <p:nvPr>
            <p:ph idx="1"/>
          </p:nvPr>
        </p:nvSpPr>
        <p:spPr/>
        <p:txBody>
          <a:bodyPr/>
          <a:lstStyle/>
          <a:p>
            <a:r>
              <a:rPr lang="en-US" dirty="0"/>
              <a:t>Easy User Interface</a:t>
            </a:r>
          </a:p>
          <a:p>
            <a:r>
              <a:rPr lang="en-IN" dirty="0"/>
              <a:t>Stocks can be pre ordered when they run low</a:t>
            </a:r>
          </a:p>
          <a:p>
            <a:r>
              <a:rPr lang="en-IN" dirty="0"/>
              <a:t>Easy entry of new stocks</a:t>
            </a:r>
          </a:p>
          <a:p>
            <a:r>
              <a:rPr lang="en-IN" dirty="0"/>
              <a:t>Current stocks can easily be viewed </a:t>
            </a:r>
          </a:p>
          <a:p>
            <a:r>
              <a:rPr lang="en-IN" dirty="0"/>
              <a:t>Light Software</a:t>
            </a:r>
          </a:p>
          <a:p>
            <a:r>
              <a:rPr lang="en-IN" dirty="0"/>
              <a:t>Low Setup investment </a:t>
            </a:r>
          </a:p>
          <a:p>
            <a:endParaRPr lang="en-IN" dirty="0"/>
          </a:p>
        </p:txBody>
      </p:sp>
    </p:spTree>
    <p:extLst>
      <p:ext uri="{BB962C8B-B14F-4D97-AF65-F5344CB8AC3E}">
        <p14:creationId xmlns:p14="http://schemas.microsoft.com/office/powerpoint/2010/main" val="307934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566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Droid Serif</vt:lpstr>
      <vt:lpstr>Office Theme</vt:lpstr>
      <vt:lpstr>Warehouse Stock Management System</vt:lpstr>
      <vt:lpstr>Contents</vt:lpstr>
      <vt:lpstr>Problem Statement</vt:lpstr>
      <vt:lpstr>Introduction    </vt:lpstr>
      <vt:lpstr>Software Packages and Libraries used</vt:lpstr>
      <vt:lpstr>Working</vt:lpstr>
      <vt:lpstr>PowerPoint Presentation</vt:lpstr>
      <vt:lpstr>STRUCTURE</vt:lpstr>
      <vt:lpstr>Feature’s</vt:lpstr>
      <vt:lpstr>Further Development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Stock Management System</dc:title>
  <dc:creator>Biswarup chaki</dc:creator>
  <cp:lastModifiedBy>Biswarup chaki</cp:lastModifiedBy>
  <cp:revision>2</cp:revision>
  <dcterms:created xsi:type="dcterms:W3CDTF">2021-11-12T16:38:41Z</dcterms:created>
  <dcterms:modified xsi:type="dcterms:W3CDTF">2021-11-14T05:14:28Z</dcterms:modified>
</cp:coreProperties>
</file>