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891D-4970-1F76-DD4A-626DDF52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7A9AF-893A-40F4-E7EB-F7430EF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B97E-0E91-154D-1032-A53CBE8B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ABF4-4CAE-B502-69EC-75C7582F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9924F-D602-52DB-E3BF-C4B356C8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7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F725-1C92-BA9E-89BB-349D40F1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FFD88-AFA3-FE37-3367-E5C7459EB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023F-2B2D-9137-57C0-22B8C461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C9C3-02FE-CC6F-BBC9-C46BC75A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E305-1FAF-DDBE-191D-443F02F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6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554F5-C68F-498E-952A-C3E1D2E7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F0F6-BC1B-8FE0-99E9-F5B10E981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DA44-3530-0F6A-0DC7-14C9ADAA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3CE8-586D-1D4A-8282-1D3C485F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E987-82A9-BA29-BCE4-02E65A56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BA0E-4BFE-CCA8-B283-837E70EB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C126-AC70-9EDF-FD5B-EF48DC59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372A-41B6-D324-D548-4AE084D5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3B599-68BC-4BCE-ED85-3EF5CABF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A72E-74F6-B2A7-1E83-5B268470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3B7-8C67-C855-5506-F3B3D980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31BE-8195-9DA3-AE2A-357F2A148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BBEB-10EB-8C4A-6C62-0E0385C5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19F0-CD5D-0E31-488A-003E1871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78A14-3DCF-3392-1B1D-43A8996E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7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CF09-EE49-7904-E247-24585F38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947D-050F-2C88-023C-28A1C7227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52E1-77A8-BCB9-3ABC-8480112F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57B67-35C7-C9CC-2BAA-8CCCA590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F5251-342E-D4FF-B185-A2EF4A3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C41A0-8E03-BDE5-9F64-AD401BDD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52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A974-352E-7AEE-A2D4-728263A5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78F2E-D66F-3383-6DEA-B7AE596F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477BD-EB78-0ED2-B6F8-B09C55BB9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3D287-ACA8-ABD1-74D6-23E3C8DD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5BD4D-1F65-9707-D76B-DE484282D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63B70-66A6-04DC-81B3-0F4872D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F7AFA-80C2-2FC8-8BE2-59F61244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1ED0-2DF9-DFDD-5F56-8AAA6CAE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0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FC06-C0B9-7647-134B-BE6222BB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7595F-E3FD-4B43-0100-5A1AF938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144C1-9AF1-EC2B-CE33-0BB0339C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5104-1B0C-F291-2CCE-621323FF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2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E1F16-E8FF-AFF0-59CB-DAF575B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179DD-900D-5FAB-183B-3CB5C47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5B09-89B9-3E7A-E7FB-B6261F85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0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906C-46B9-F7F9-C657-C19C9724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3FBF-725D-D172-8D32-998B038F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5E8B-C8C8-FEF9-2FD6-CDD57153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441D5-DAE8-CD31-E8A4-8C67011E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E37C-B0D8-1BE3-3B28-5C460904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6E73-E3C9-832F-65FE-7FD9CEF7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A448-46D1-8BB1-3FD3-4E37128A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864E-D6B8-1CAD-3968-89DC2D271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8D28D-385B-AEE8-1002-9A45CA628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B1E90-5495-A872-3E2E-95D8A076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2EBCE-8062-4137-91E2-1AD91F85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C3CD-2D85-B1BB-CE95-FC774845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96FA7-53E5-4992-32F4-5C4F567E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1CDA-E062-34B0-CE74-8E6D2963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01AC-D8A6-BBBD-6675-470D09DBD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BDF4-E33B-4751-8A36-1D2416C4700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48F4-ED67-9926-96F9-6AA7BF3B6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B03E-D097-914B-D31A-334DB8465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1C7C-7202-4460-8207-99D2AF869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7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D57F-F6B9-7684-711B-CF7232CF39D0}"/>
              </a:ext>
            </a:extLst>
          </p:cNvPr>
          <p:cNvSpPr txBox="1">
            <a:spLocks/>
          </p:cNvSpPr>
          <p:nvPr/>
        </p:nvSpPr>
        <p:spPr>
          <a:xfrm>
            <a:off x="2051859" y="547870"/>
            <a:ext cx="10515600" cy="859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MECE ON HEALTH TRACKER ANALYSIS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Shape 4781">
            <a:extLst>
              <a:ext uri="{FF2B5EF4-FFF2-40B4-BE49-F238E27FC236}">
                <a16:creationId xmlns:a16="http://schemas.microsoft.com/office/drawing/2014/main" id="{B08956C2-B6D9-BC71-10FA-A7EC525480A1}"/>
              </a:ext>
            </a:extLst>
          </p:cNvPr>
          <p:cNvSpPr/>
          <p:nvPr/>
        </p:nvSpPr>
        <p:spPr>
          <a:xfrm>
            <a:off x="6131226" y="1990652"/>
            <a:ext cx="1886332" cy="1880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0" y="0"/>
                </a:moveTo>
                <a:lnTo>
                  <a:pt x="67" y="21323"/>
                </a:lnTo>
                <a:cubicBezTo>
                  <a:pt x="53" y="21394"/>
                  <a:pt x="76" y="21466"/>
                  <a:pt x="127" y="21517"/>
                </a:cubicBezTo>
                <a:cubicBezTo>
                  <a:pt x="176" y="21566"/>
                  <a:pt x="245" y="21588"/>
                  <a:pt x="312" y="21577"/>
                </a:cubicBezTo>
                <a:lnTo>
                  <a:pt x="21600" y="21577"/>
                </a:lnTo>
                <a:cubicBezTo>
                  <a:pt x="21594" y="15879"/>
                  <a:pt x="19250" y="10323"/>
                  <a:pt x="15333" y="6373"/>
                </a:cubicBezTo>
                <a:cubicBezTo>
                  <a:pt x="11376" y="2384"/>
                  <a:pt x="5755" y="-1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5" name="Shape 4782">
            <a:extLst>
              <a:ext uri="{FF2B5EF4-FFF2-40B4-BE49-F238E27FC236}">
                <a16:creationId xmlns:a16="http://schemas.microsoft.com/office/drawing/2014/main" id="{A0AF7D8F-1D45-C221-E454-2DE6F7A9F6B2}"/>
              </a:ext>
            </a:extLst>
          </p:cNvPr>
          <p:cNvSpPr/>
          <p:nvPr/>
        </p:nvSpPr>
        <p:spPr>
          <a:xfrm rot="5400000">
            <a:off x="6127991" y="1989695"/>
            <a:ext cx="1882942" cy="18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5635"/>
                  <a:pt x="2418" y="10235"/>
                  <a:pt x="6326" y="6326"/>
                </a:cubicBezTo>
                <a:cubicBezTo>
                  <a:pt x="10235" y="2418"/>
                  <a:pt x="15635" y="0"/>
                  <a:pt x="21600" y="0"/>
                </a:cubicBezTo>
              </a:path>
            </a:pathLst>
          </a:custGeom>
          <a:noFill/>
          <a:ln w="190500" cap="flat">
            <a:solidFill>
              <a:schemeClr val="tx1"/>
            </a:solidFill>
            <a:prstDash val="solid"/>
            <a:miter lim="400000"/>
            <a:tailEnd type="stealth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6" name="Shape 4786">
            <a:extLst>
              <a:ext uri="{FF2B5EF4-FFF2-40B4-BE49-F238E27FC236}">
                <a16:creationId xmlns:a16="http://schemas.microsoft.com/office/drawing/2014/main" id="{4667E70A-8821-2EB6-09CD-4B894D901DA4}"/>
              </a:ext>
            </a:extLst>
          </p:cNvPr>
          <p:cNvSpPr/>
          <p:nvPr/>
        </p:nvSpPr>
        <p:spPr>
          <a:xfrm rot="5400000">
            <a:off x="6128227" y="3938912"/>
            <a:ext cx="1885827" cy="1879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0" y="0"/>
                </a:moveTo>
                <a:lnTo>
                  <a:pt x="67" y="21323"/>
                </a:lnTo>
                <a:cubicBezTo>
                  <a:pt x="53" y="21394"/>
                  <a:pt x="76" y="21466"/>
                  <a:pt x="127" y="21517"/>
                </a:cubicBezTo>
                <a:cubicBezTo>
                  <a:pt x="176" y="21566"/>
                  <a:pt x="245" y="21588"/>
                  <a:pt x="312" y="21577"/>
                </a:cubicBezTo>
                <a:lnTo>
                  <a:pt x="21600" y="21577"/>
                </a:lnTo>
                <a:cubicBezTo>
                  <a:pt x="21594" y="15879"/>
                  <a:pt x="19250" y="10323"/>
                  <a:pt x="15333" y="6373"/>
                </a:cubicBezTo>
                <a:cubicBezTo>
                  <a:pt x="11376" y="2384"/>
                  <a:pt x="5755" y="-1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7" name="Shape 4787">
            <a:extLst>
              <a:ext uri="{FF2B5EF4-FFF2-40B4-BE49-F238E27FC236}">
                <a16:creationId xmlns:a16="http://schemas.microsoft.com/office/drawing/2014/main" id="{16093066-7F12-36F0-8753-AD0949E44151}"/>
              </a:ext>
            </a:extLst>
          </p:cNvPr>
          <p:cNvSpPr/>
          <p:nvPr/>
        </p:nvSpPr>
        <p:spPr>
          <a:xfrm rot="10800000">
            <a:off x="6134615" y="3937299"/>
            <a:ext cx="1882943" cy="18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5635"/>
                  <a:pt x="2418" y="10235"/>
                  <a:pt x="6326" y="6326"/>
                </a:cubicBezTo>
                <a:cubicBezTo>
                  <a:pt x="10235" y="2418"/>
                  <a:pt x="15635" y="0"/>
                  <a:pt x="21600" y="0"/>
                </a:cubicBezTo>
              </a:path>
            </a:pathLst>
          </a:custGeom>
          <a:noFill/>
          <a:ln w="190500" cap="flat">
            <a:solidFill>
              <a:schemeClr val="tx1"/>
            </a:solidFill>
            <a:prstDash val="solid"/>
            <a:miter lim="400000"/>
            <a:tailEnd type="stealth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8" name="Shape 4791">
            <a:extLst>
              <a:ext uri="{FF2B5EF4-FFF2-40B4-BE49-F238E27FC236}">
                <a16:creationId xmlns:a16="http://schemas.microsoft.com/office/drawing/2014/main" id="{3148DAAD-11A0-D0FC-D7B1-91ED7E8AE931}"/>
              </a:ext>
            </a:extLst>
          </p:cNvPr>
          <p:cNvSpPr/>
          <p:nvPr/>
        </p:nvSpPr>
        <p:spPr>
          <a:xfrm rot="10800000">
            <a:off x="4177673" y="3934587"/>
            <a:ext cx="1885826" cy="1879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0" y="0"/>
                </a:moveTo>
                <a:lnTo>
                  <a:pt x="67" y="21323"/>
                </a:lnTo>
                <a:cubicBezTo>
                  <a:pt x="53" y="21394"/>
                  <a:pt x="76" y="21466"/>
                  <a:pt x="127" y="21517"/>
                </a:cubicBezTo>
                <a:cubicBezTo>
                  <a:pt x="176" y="21566"/>
                  <a:pt x="245" y="21588"/>
                  <a:pt x="312" y="21577"/>
                </a:cubicBezTo>
                <a:lnTo>
                  <a:pt x="21600" y="21577"/>
                </a:lnTo>
                <a:cubicBezTo>
                  <a:pt x="21594" y="15879"/>
                  <a:pt x="19250" y="10323"/>
                  <a:pt x="15333" y="6373"/>
                </a:cubicBezTo>
                <a:cubicBezTo>
                  <a:pt x="11376" y="2384"/>
                  <a:pt x="5755" y="-1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9" name="Shape 4792">
            <a:extLst>
              <a:ext uri="{FF2B5EF4-FFF2-40B4-BE49-F238E27FC236}">
                <a16:creationId xmlns:a16="http://schemas.microsoft.com/office/drawing/2014/main" id="{727699BE-43C9-C118-FBAF-F5E37242A264}"/>
              </a:ext>
            </a:extLst>
          </p:cNvPr>
          <p:cNvSpPr/>
          <p:nvPr/>
        </p:nvSpPr>
        <p:spPr>
          <a:xfrm rot="16200000">
            <a:off x="4174441" y="3937298"/>
            <a:ext cx="1882942" cy="1882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5635"/>
                  <a:pt x="2418" y="10235"/>
                  <a:pt x="6326" y="6326"/>
                </a:cubicBezTo>
                <a:cubicBezTo>
                  <a:pt x="10235" y="2418"/>
                  <a:pt x="15635" y="0"/>
                  <a:pt x="21600" y="0"/>
                </a:cubicBezTo>
              </a:path>
            </a:pathLst>
          </a:custGeom>
          <a:noFill/>
          <a:ln w="190500" cap="flat">
            <a:solidFill>
              <a:schemeClr val="tx1"/>
            </a:solidFill>
            <a:prstDash val="solid"/>
            <a:miter lim="400000"/>
            <a:tailEnd type="stealth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10" name="Shape 4796">
            <a:extLst>
              <a:ext uri="{FF2B5EF4-FFF2-40B4-BE49-F238E27FC236}">
                <a16:creationId xmlns:a16="http://schemas.microsoft.com/office/drawing/2014/main" id="{1039C867-1B32-3E30-D1BE-53C3BF569089}"/>
              </a:ext>
            </a:extLst>
          </p:cNvPr>
          <p:cNvSpPr/>
          <p:nvPr/>
        </p:nvSpPr>
        <p:spPr>
          <a:xfrm rot="16200000">
            <a:off x="4174614" y="1988038"/>
            <a:ext cx="1885826" cy="1879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0" y="0"/>
                </a:moveTo>
                <a:lnTo>
                  <a:pt x="67" y="21323"/>
                </a:lnTo>
                <a:cubicBezTo>
                  <a:pt x="53" y="21394"/>
                  <a:pt x="76" y="21466"/>
                  <a:pt x="127" y="21517"/>
                </a:cubicBezTo>
                <a:cubicBezTo>
                  <a:pt x="176" y="21566"/>
                  <a:pt x="245" y="21588"/>
                  <a:pt x="312" y="21577"/>
                </a:cubicBezTo>
                <a:lnTo>
                  <a:pt x="21600" y="21577"/>
                </a:lnTo>
                <a:cubicBezTo>
                  <a:pt x="21594" y="15879"/>
                  <a:pt x="19250" y="10323"/>
                  <a:pt x="15333" y="6373"/>
                </a:cubicBezTo>
                <a:cubicBezTo>
                  <a:pt x="11376" y="2384"/>
                  <a:pt x="5755" y="-12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11" name="Shape 4797">
            <a:extLst>
              <a:ext uri="{FF2B5EF4-FFF2-40B4-BE49-F238E27FC236}">
                <a16:creationId xmlns:a16="http://schemas.microsoft.com/office/drawing/2014/main" id="{8F6192D2-462A-7E19-7AB1-8915A0958EB6}"/>
              </a:ext>
            </a:extLst>
          </p:cNvPr>
          <p:cNvSpPr/>
          <p:nvPr/>
        </p:nvSpPr>
        <p:spPr>
          <a:xfrm rot="5400000">
            <a:off x="4179119" y="1984975"/>
            <a:ext cx="1882934" cy="1882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235" y="19182"/>
                  <a:pt x="6327" y="15274"/>
                </a:cubicBezTo>
                <a:cubicBezTo>
                  <a:pt x="2418" y="11365"/>
                  <a:pt x="0" y="5965"/>
                  <a:pt x="0" y="0"/>
                </a:cubicBezTo>
              </a:path>
            </a:pathLst>
          </a:custGeom>
          <a:noFill/>
          <a:ln w="190500" cap="flat">
            <a:solidFill>
              <a:schemeClr val="tx1"/>
            </a:solidFill>
            <a:prstDash val="solid"/>
            <a:miter lim="400000"/>
            <a:tailEnd type="stealth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defTabSz="4572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13" name="Details 1">
            <a:extLst>
              <a:ext uri="{FF2B5EF4-FFF2-40B4-BE49-F238E27FC236}">
                <a16:creationId xmlns:a16="http://schemas.microsoft.com/office/drawing/2014/main" id="{B82F3091-CB46-B02E-6C6E-7EBD2C768D02}"/>
              </a:ext>
            </a:extLst>
          </p:cNvPr>
          <p:cNvSpPr txBox="1"/>
          <p:nvPr/>
        </p:nvSpPr>
        <p:spPr>
          <a:xfrm>
            <a:off x="8181953" y="2209458"/>
            <a:ext cx="372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how various combinations of medical conditions impact the efficacy of medications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Details 1">
            <a:extLst>
              <a:ext uri="{FF2B5EF4-FFF2-40B4-BE49-F238E27FC236}">
                <a16:creationId xmlns:a16="http://schemas.microsoft.com/office/drawing/2014/main" id="{5D892B62-A9CA-EC5B-238D-70ACB1DE3C73}"/>
              </a:ext>
            </a:extLst>
          </p:cNvPr>
          <p:cNvSpPr txBox="1"/>
          <p:nvPr/>
        </p:nvSpPr>
        <p:spPr>
          <a:xfrm>
            <a:off x="419587" y="2164508"/>
            <a:ext cx="3491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Groups &amp; Gender 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Classify patients into age groups (minors, young adults, middle-aged, and seniors) and evaluate medication efficacy within each category. Additionally, assess medication efficacy based on gender.</a:t>
            </a:r>
          </a:p>
        </p:txBody>
      </p:sp>
      <p:sp>
        <p:nvSpPr>
          <p:cNvPr id="17" name="Details 1">
            <a:extLst>
              <a:ext uri="{FF2B5EF4-FFF2-40B4-BE49-F238E27FC236}">
                <a16:creationId xmlns:a16="http://schemas.microsoft.com/office/drawing/2014/main" id="{0D775C2B-08DD-7303-84A4-232E8DE0CF29}"/>
              </a:ext>
            </a:extLst>
          </p:cNvPr>
          <p:cNvSpPr txBox="1"/>
          <p:nvPr/>
        </p:nvSpPr>
        <p:spPr>
          <a:xfrm>
            <a:off x="8181953" y="4821607"/>
            <a:ext cx="3728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of Allergies: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Examine the impact of various allergy types on the effectiveness of medications.</a:t>
            </a:r>
          </a:p>
        </p:txBody>
      </p:sp>
      <p:sp>
        <p:nvSpPr>
          <p:cNvPr id="19" name="Details 1">
            <a:extLst>
              <a:ext uri="{FF2B5EF4-FFF2-40B4-BE49-F238E27FC236}">
                <a16:creationId xmlns:a16="http://schemas.microsoft.com/office/drawing/2014/main" id="{4E7C79CD-5F58-62EC-04B4-07EFB41C7B9A}"/>
              </a:ext>
            </a:extLst>
          </p:cNvPr>
          <p:cNvSpPr txBox="1"/>
          <p:nvPr/>
        </p:nvSpPr>
        <p:spPr>
          <a:xfrm>
            <a:off x="527451" y="4734938"/>
            <a:ext cx="3366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Appointment Date: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Examine whether the timing of a patient's most recent appointment relates to the efficacy of their medication.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27067-E121-84DA-9031-CF930F360C74}"/>
              </a:ext>
            </a:extLst>
          </p:cNvPr>
          <p:cNvSpPr txBox="1"/>
          <p:nvPr/>
        </p:nvSpPr>
        <p:spPr>
          <a:xfrm>
            <a:off x="4359981" y="3312342"/>
            <a:ext cx="19686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 b="1" dirty="0">
                <a:latin typeface="Baskerville Old Face" panose="02020602080505020303" pitchFamily="18" charset="0"/>
                <a:ea typeface="Times New Roman" panose="02020603050405020304" pitchFamily="18" charset="0"/>
                <a:cs typeface="AngsanaUPC" pitchFamily="18" charset="-34"/>
              </a:rPr>
              <a:t>Demographic </a:t>
            </a:r>
          </a:p>
          <a:p>
            <a:pPr algn="ctr"/>
            <a:r>
              <a:rPr lang="en-US" altLang="en-US" sz="1400" b="1" dirty="0">
                <a:latin typeface="Baskerville Old Face" panose="02020602080505020303" pitchFamily="18" charset="0"/>
                <a:ea typeface="Times New Roman" panose="02020603050405020304" pitchFamily="18" charset="0"/>
                <a:cs typeface="AngsanaUPC" pitchFamily="18" charset="-34"/>
              </a:rPr>
              <a:t>Analysis</a:t>
            </a:r>
            <a:endParaRPr lang="en-US" altLang="en-US" sz="1400" b="1" dirty="0">
              <a:latin typeface="Arial" panose="020B0604020202020204" pitchFamily="34" charset="0"/>
            </a:endParaRPr>
          </a:p>
          <a:p>
            <a:pPr algn="ctr"/>
            <a:endParaRPr lang="id-ID" sz="1400" b="1" dirty="0">
              <a:solidFill>
                <a:schemeClr val="bg2"/>
              </a:solidFill>
            </a:endParaRPr>
          </a:p>
          <a:p>
            <a:pPr algn="ctr"/>
            <a:endParaRPr lang="id-ID" sz="1600" b="1" dirty="0">
              <a:solidFill>
                <a:schemeClr val="bg2"/>
              </a:solidFill>
              <a:latin typeface="+mj-lt"/>
              <a:ea typeface="Raleway" panose="020B0003030101060003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26C7A2-5298-89D5-0BD7-DD7940E47A42}"/>
              </a:ext>
            </a:extLst>
          </p:cNvPr>
          <p:cNvSpPr txBox="1"/>
          <p:nvPr/>
        </p:nvSpPr>
        <p:spPr>
          <a:xfrm>
            <a:off x="6115925" y="4934993"/>
            <a:ext cx="1319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b="1" dirty="0">
                <a:latin typeface="Baskerville Old Face" panose="02020602080505020303" pitchFamily="18" charset="0"/>
                <a:cs typeface="AngsanaUPC" pitchFamily="18" charset="-34"/>
              </a:rPr>
              <a:t>Allergy Analysis</a:t>
            </a:r>
          </a:p>
          <a:p>
            <a:pPr algn="ctr"/>
            <a:endParaRPr lang="id-ID" sz="1600" b="1" dirty="0">
              <a:solidFill>
                <a:schemeClr val="bg2"/>
              </a:solidFill>
              <a:latin typeface="+mj-lt"/>
              <a:ea typeface="Raleway" panose="020B000303010106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D9A52D-A709-BD4C-08AC-2668C09B73E5}"/>
              </a:ext>
            </a:extLst>
          </p:cNvPr>
          <p:cNvSpPr txBox="1"/>
          <p:nvPr/>
        </p:nvSpPr>
        <p:spPr>
          <a:xfrm>
            <a:off x="6134614" y="336117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b="1" dirty="0">
                <a:latin typeface="Baskerville Old Face" panose="02020602080505020303" pitchFamily="18" charset="0"/>
                <a:cs typeface="AngsanaUPC" pitchFamily="18" charset="-34"/>
              </a:rPr>
              <a:t>Medical Condition </a:t>
            </a:r>
          </a:p>
          <a:p>
            <a:pPr algn="ctr"/>
            <a:r>
              <a:rPr lang="en-US" altLang="en-US" sz="1400" b="1" dirty="0">
                <a:latin typeface="Baskerville Old Face" panose="02020602080505020303" pitchFamily="18" charset="0"/>
                <a:cs typeface="AngsanaUPC" pitchFamily="18" charset="-34"/>
              </a:rPr>
              <a:t>Analysis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642EB95-166D-BF53-2BA5-9BE5F5ABEEF3}"/>
              </a:ext>
            </a:extLst>
          </p:cNvPr>
          <p:cNvSpPr txBox="1"/>
          <p:nvPr/>
        </p:nvSpPr>
        <p:spPr>
          <a:xfrm>
            <a:off x="4417520" y="4949220"/>
            <a:ext cx="19686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 b="1" dirty="0"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1400" b="1" dirty="0">
                <a:solidFill>
                  <a:srgbClr val="00206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en-US" sz="1400" b="1" dirty="0">
              <a:latin typeface="Arial" panose="020B0604020202020204" pitchFamily="34" charset="0"/>
            </a:endParaRPr>
          </a:p>
          <a:p>
            <a:pPr algn="ctr"/>
            <a:endParaRPr lang="id-ID" sz="1600" b="1" dirty="0">
              <a:solidFill>
                <a:schemeClr val="bg2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1E04CBE-EFD8-44AA-739A-331244D05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05" y="2472231"/>
            <a:ext cx="854272" cy="8223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F550A05-7E47-64A7-126E-A1367F690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19" y="4002958"/>
            <a:ext cx="946262" cy="9462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DA28ABD-EAB7-A3DB-0017-9010084F5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48" y="4050030"/>
            <a:ext cx="884532" cy="96595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06B639-6366-59CA-C0E3-18A786AD4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68" y="2343663"/>
            <a:ext cx="995614" cy="99561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B95260-30CD-F36C-D25C-441CAECEA9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" y="30455"/>
            <a:ext cx="1677486" cy="15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  <p:bldP spid="17" grpId="0"/>
      <p:bldP spid="19" grpId="0"/>
      <p:bldP spid="20" grpId="0"/>
      <p:bldP spid="22" grpId="0"/>
      <p:bldP spid="23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107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Baskerville Old Face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Sharma</dc:creator>
  <cp:lastModifiedBy>Akshay Sharma</cp:lastModifiedBy>
  <cp:revision>1</cp:revision>
  <dcterms:created xsi:type="dcterms:W3CDTF">2024-04-12T20:38:27Z</dcterms:created>
  <dcterms:modified xsi:type="dcterms:W3CDTF">2024-04-16T18:36:57Z</dcterms:modified>
</cp:coreProperties>
</file>