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aba5c01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7aba5c01f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ba5c01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7aba5c01f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aba5c01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7aba5c01f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ba5c01f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ba5c01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104803" y="2216825"/>
            <a:ext cx="9720000" cy="40233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sz="1200">
                <a:highlight>
                  <a:srgbClr val="FFFFFF"/>
                </a:highlight>
                <a:latin typeface="Arial"/>
                <a:ea typeface="Arial"/>
                <a:cs typeface="Arial"/>
                <a:sym typeface="Aria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1" name="Shape 31"/>
        <p:cNvGrpSpPr/>
        <p:nvPr/>
      </p:nvGrpSpPr>
      <p:grpSpPr>
        <a:xfrm>
          <a:off x="0" y="0"/>
          <a:ext cx="0" cy="0"/>
          <a:chOff x="0" y="0"/>
          <a:chExt cx="0" cy="0"/>
        </a:xfrm>
      </p:grpSpPr>
      <p:sp>
        <p:nvSpPr>
          <p:cNvPr id="32" name="Google Shape;32;p5"/>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39" name="Google Shape;39;p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7"/>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7"/>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7"/>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IN"/>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ctrTitle"/>
          </p:nvPr>
        </p:nvSpPr>
        <p:spPr>
          <a:xfrm>
            <a:off x="457200" y="4960137"/>
            <a:ext cx="7772400" cy="1463100"/>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5000"/>
              <a:buFont typeface="Twentieth Century"/>
              <a:buNone/>
            </a:pPr>
            <a:r>
              <a:rPr lang="en-IN"/>
              <a:t>ADOPTION ASSIST</a:t>
            </a:r>
            <a:endParaRPr/>
          </a:p>
        </p:txBody>
      </p:sp>
      <p:sp>
        <p:nvSpPr>
          <p:cNvPr id="94" name="Google Shape;94;p13"/>
          <p:cNvSpPr txBox="1"/>
          <p:nvPr>
            <p:ph idx="1" type="subTitle"/>
          </p:nvPr>
        </p:nvSpPr>
        <p:spPr>
          <a:xfrm>
            <a:off x="8610600" y="4960137"/>
            <a:ext cx="3200400" cy="146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br>
              <a:rPr lang="en-IN"/>
            </a:br>
            <a:r>
              <a:rPr lang="en-IN"/>
              <a:t>SEBIN PULLAKATT - 001059017</a:t>
            </a:r>
            <a:endParaRPr/>
          </a:p>
          <a:p>
            <a:pPr indent="0" lvl="0" marL="0" rtl="0" algn="l">
              <a:lnSpc>
                <a:spcPct val="100000"/>
              </a:lnSpc>
              <a:spcBef>
                <a:spcPts val="0"/>
              </a:spcBef>
              <a:spcAft>
                <a:spcPts val="0"/>
              </a:spcAft>
              <a:buSzPts val="1800"/>
              <a:buNone/>
            </a:pPr>
            <a:r>
              <a:rPr lang="en-IN"/>
              <a:t>ISHANI BOSE -001302595</a:t>
            </a:r>
            <a:endParaRPr/>
          </a:p>
          <a:p>
            <a:pPr indent="0" lvl="0" marL="0" rtl="0" algn="l">
              <a:lnSpc>
                <a:spcPct val="100000"/>
              </a:lnSpc>
              <a:spcBef>
                <a:spcPts val="0"/>
              </a:spcBef>
              <a:spcAft>
                <a:spcPts val="0"/>
              </a:spcAft>
              <a:buSzPts val="1800"/>
              <a:buNone/>
            </a:pPr>
            <a:r>
              <a:rPr lang="en-IN"/>
              <a:t>SRIJONI BISWAS - 001057367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Parent</a:t>
            </a:r>
            <a:endParaRPr/>
          </a:p>
        </p:txBody>
      </p:sp>
      <p:sp>
        <p:nvSpPr>
          <p:cNvPr id="150" name="Google Shape;150;p22"/>
          <p:cNvSpPr txBox="1"/>
          <p:nvPr>
            <p:ph idx="1" type="body"/>
          </p:nvPr>
        </p:nvSpPr>
        <p:spPr>
          <a:xfrm>
            <a:off x="1024128" y="2286000"/>
            <a:ext cx="10120950" cy="4572000"/>
          </a:xfrm>
          <a:prstGeom prst="rect">
            <a:avLst/>
          </a:prstGeom>
          <a:noFill/>
          <a:ln>
            <a:noFill/>
          </a:ln>
        </p:spPr>
        <p:txBody>
          <a:bodyPr anchorCtr="0" anchor="t" bIns="45700" lIns="45700" spcFirstLastPara="1" rIns="45700" wrap="square" tIns="45700">
            <a:noAutofit/>
          </a:bodyPr>
          <a:lstStyle/>
          <a:p>
            <a:pPr indent="-165100" lvl="0" marL="91440" rtl="0" algn="l">
              <a:lnSpc>
                <a:spcPct val="90000"/>
              </a:lnSpc>
              <a:spcBef>
                <a:spcPts val="1400"/>
              </a:spcBef>
              <a:spcAft>
                <a:spcPts val="0"/>
              </a:spcAft>
              <a:buSzPts val="2600"/>
              <a:buFont typeface="Noto Sans Symbols"/>
              <a:buChar char="❖"/>
            </a:pPr>
            <a:r>
              <a:rPr lang="en-IN" sz="2400"/>
              <a:t>Ad</a:t>
            </a:r>
            <a:r>
              <a:rPr lang="en-IN" sz="2400"/>
              <a:t>opted parents to Birth Mother </a:t>
            </a:r>
            <a:endParaRPr sz="2400"/>
          </a:p>
          <a:p>
            <a:pPr indent="-165100" lvl="0" marL="91440" rtl="0" algn="l">
              <a:lnSpc>
                <a:spcPct val="90000"/>
              </a:lnSpc>
              <a:spcBef>
                <a:spcPts val="1400"/>
              </a:spcBef>
              <a:spcAft>
                <a:spcPts val="0"/>
              </a:spcAft>
              <a:buSzPts val="2600"/>
              <a:buFont typeface="Noto Sans Symbols"/>
              <a:buChar char="❖"/>
            </a:pPr>
            <a:r>
              <a:rPr lang="en-IN" sz="2400"/>
              <a:t>Provides Financial Support to Birth Mother during her application process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b="0" l="0" r="0" t="2581"/>
          <a:stretch/>
        </p:blipFill>
        <p:spPr>
          <a:xfrm>
            <a:off x="599825" y="97875"/>
            <a:ext cx="10573372" cy="66552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Bank Manager</a:t>
            </a:r>
            <a:endParaRPr/>
          </a:p>
        </p:txBody>
      </p:sp>
      <p:sp>
        <p:nvSpPr>
          <p:cNvPr id="161" name="Google Shape;161;p24"/>
          <p:cNvSpPr txBox="1"/>
          <p:nvPr>
            <p:ph idx="1" type="body"/>
          </p:nvPr>
        </p:nvSpPr>
        <p:spPr>
          <a:xfrm>
            <a:off x="1024128" y="2286000"/>
            <a:ext cx="10041437" cy="4572000"/>
          </a:xfrm>
          <a:prstGeom prst="rect">
            <a:avLst/>
          </a:prstGeom>
          <a:noFill/>
          <a:ln>
            <a:noFill/>
          </a:ln>
        </p:spPr>
        <p:txBody>
          <a:bodyPr anchorCtr="0" anchor="t" bIns="45700" lIns="45700" spcFirstLastPara="1" rIns="45700" wrap="square" tIns="45700">
            <a:noAutofit/>
          </a:bodyPr>
          <a:lstStyle/>
          <a:p>
            <a:pPr indent="-139700" lvl="0" marL="91440" rtl="0" algn="l">
              <a:lnSpc>
                <a:spcPct val="90000"/>
              </a:lnSpc>
              <a:spcBef>
                <a:spcPts val="0"/>
              </a:spcBef>
              <a:spcAft>
                <a:spcPts val="0"/>
              </a:spcAft>
              <a:buSzPts val="2200"/>
              <a:buFont typeface="Noto Sans Symbols"/>
              <a:buChar char="❖"/>
            </a:pPr>
            <a:r>
              <a:rPr lang="en-IN"/>
              <a:t> </a:t>
            </a:r>
            <a:r>
              <a:rPr lang="en-IN" sz="2200"/>
              <a:t>Bank can approve/reject the mother applications received from the Admin, based on the financial documents provided by the mother at the time of application.</a:t>
            </a:r>
            <a:endParaRPr sz="2200"/>
          </a:p>
          <a:p>
            <a:pPr indent="-203200" lvl="0" marL="91440" rtl="0" algn="l">
              <a:spcBef>
                <a:spcPts val="1400"/>
              </a:spcBef>
              <a:spcAft>
                <a:spcPts val="0"/>
              </a:spcAft>
              <a:buSzPts val="3200"/>
              <a:buFont typeface="Noto Sans Symbols"/>
              <a:buChar char="❖"/>
            </a:pPr>
            <a:r>
              <a:rPr lang="en-IN" sz="2200"/>
              <a:t>If the mother chooses to apply for a loan, the bank can also approve/reject their loan request based on the credibility of the application.</a:t>
            </a:r>
            <a:endParaRPr sz="2200"/>
          </a:p>
          <a:p>
            <a:pPr indent="-203200" lvl="0" marL="91440" rtl="0" algn="l">
              <a:lnSpc>
                <a:spcPct val="90000"/>
              </a:lnSpc>
              <a:spcBef>
                <a:spcPts val="1400"/>
              </a:spcBef>
              <a:spcAft>
                <a:spcPts val="0"/>
              </a:spcAft>
              <a:buSzPts val="3200"/>
              <a:buFont typeface="Noto Sans Symbols"/>
              <a:buChar char="❖"/>
            </a:pPr>
            <a:r>
              <a:rPr lang="en-IN" sz="2200"/>
              <a:t> Bank can also approve/reject the account creation applications received from the Admin, and take the decision based on the financial documents provided by the Sponsor.</a:t>
            </a:r>
            <a:endParaRPr sz="2200"/>
          </a:p>
          <a:p>
            <a:pPr indent="-203200" lvl="0" marL="91440" rtl="0" algn="l">
              <a:lnSpc>
                <a:spcPct val="90000"/>
              </a:lnSpc>
              <a:spcBef>
                <a:spcPts val="1400"/>
              </a:spcBef>
              <a:spcAft>
                <a:spcPts val="0"/>
              </a:spcAft>
              <a:buSzPts val="3200"/>
              <a:buFont typeface="Noto Sans Symbols"/>
              <a:buChar char="❖"/>
            </a:pPr>
            <a:r>
              <a:rPr lang="en-IN" sz="2200"/>
              <a:t> Once a Bank Account is registered with the bank, is selected for Loan, the Bank will also approve the loan for the  mother’s application.</a:t>
            </a:r>
            <a:endParaRPr sz="2200"/>
          </a:p>
          <a:p>
            <a:pPr indent="0" lvl="0" marL="91440" rtl="0" algn="l">
              <a:lnSpc>
                <a:spcPct val="90000"/>
              </a:lnSpc>
              <a:spcBef>
                <a:spcPts val="140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Counselor</a:t>
            </a:r>
            <a:endParaRPr/>
          </a:p>
        </p:txBody>
      </p:sp>
      <p:sp>
        <p:nvSpPr>
          <p:cNvPr id="167" name="Google Shape;167;p25"/>
          <p:cNvSpPr txBox="1"/>
          <p:nvPr>
            <p:ph idx="1" type="body"/>
          </p:nvPr>
        </p:nvSpPr>
        <p:spPr>
          <a:xfrm>
            <a:off x="1024125" y="2286000"/>
            <a:ext cx="10622700" cy="4572000"/>
          </a:xfrm>
          <a:prstGeom prst="rect">
            <a:avLst/>
          </a:prstGeom>
          <a:noFill/>
          <a:ln>
            <a:noFill/>
          </a:ln>
        </p:spPr>
        <p:txBody>
          <a:bodyPr anchorCtr="0" anchor="t" bIns="45700" lIns="45700" spcFirstLastPara="1" rIns="45700" wrap="square" tIns="45700">
            <a:noAutofit/>
          </a:bodyPr>
          <a:lstStyle/>
          <a:p>
            <a:pPr indent="-184150" lvl="0" marL="91440" rtl="0" algn="l">
              <a:lnSpc>
                <a:spcPct val="90000"/>
              </a:lnSpc>
              <a:spcBef>
                <a:spcPts val="0"/>
              </a:spcBef>
              <a:spcAft>
                <a:spcPts val="0"/>
              </a:spcAft>
              <a:buSzPts val="2900"/>
              <a:buFont typeface="Noto Sans Symbols"/>
              <a:buChar char="❖"/>
            </a:pPr>
            <a:r>
              <a:rPr lang="en-IN" sz="2100"/>
              <a:t> Counselor meets the Birth Mother and then approves her request sending it to the Admin who creates her account in the system. </a:t>
            </a:r>
            <a:endParaRPr sz="2100"/>
          </a:p>
          <a:p>
            <a:pPr indent="-184150" lvl="0" marL="91440" rtl="0" algn="l">
              <a:spcBef>
                <a:spcPts val="0"/>
              </a:spcBef>
              <a:spcAft>
                <a:spcPts val="0"/>
              </a:spcAft>
              <a:buSzPts val="2900"/>
              <a:buChar char="❖"/>
            </a:pPr>
            <a:r>
              <a:rPr lang="en-IN" sz="2100"/>
              <a:t>She is the primary person helping the Birth Mother to proceed with the Adoption process or Abortion portion according to her preferences</a:t>
            </a:r>
            <a:endParaRPr sz="2100"/>
          </a:p>
          <a:p>
            <a:pPr indent="-184150" lvl="0" marL="91440" rtl="0" algn="l">
              <a:lnSpc>
                <a:spcPct val="90000"/>
              </a:lnSpc>
              <a:spcBef>
                <a:spcPts val="0"/>
              </a:spcBef>
              <a:spcAft>
                <a:spcPts val="0"/>
              </a:spcAft>
              <a:buSzPts val="2900"/>
              <a:buChar char="❖"/>
            </a:pPr>
            <a:r>
              <a:rPr lang="en-IN" sz="2100"/>
              <a:t>Counselor also approves the Parents to the system by the same process.</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Unique features</a:t>
            </a:r>
            <a:endParaRPr/>
          </a:p>
        </p:txBody>
      </p:sp>
      <p:sp>
        <p:nvSpPr>
          <p:cNvPr id="173" name="Google Shape;173;p26"/>
          <p:cNvSpPr txBox="1"/>
          <p:nvPr>
            <p:ph idx="1" type="body"/>
          </p:nvPr>
        </p:nvSpPr>
        <p:spPr>
          <a:xfrm>
            <a:off x="1024125" y="2286000"/>
            <a:ext cx="10440900" cy="4572000"/>
          </a:xfrm>
          <a:prstGeom prst="rect">
            <a:avLst/>
          </a:prstGeom>
          <a:noFill/>
          <a:ln>
            <a:noFill/>
          </a:ln>
        </p:spPr>
        <p:txBody>
          <a:bodyPr anchorCtr="0" anchor="t" bIns="45700" lIns="45700" spcFirstLastPara="1" rIns="45700" wrap="square" tIns="45700">
            <a:noAutofit/>
          </a:bodyPr>
          <a:lstStyle/>
          <a:p>
            <a:pPr indent="-171450" lvl="0" marL="91440" rtl="0" algn="l">
              <a:lnSpc>
                <a:spcPct val="90000"/>
              </a:lnSpc>
              <a:spcBef>
                <a:spcPts val="0"/>
              </a:spcBef>
              <a:spcAft>
                <a:spcPts val="0"/>
              </a:spcAft>
              <a:buSzPts val="2700"/>
              <a:buFont typeface="Noto Sans Symbols"/>
              <a:buChar char="❖"/>
            </a:pPr>
            <a:r>
              <a:rPr lang="en-IN" sz="2100"/>
              <a:t>Email Triggered from the application’s personalized Email id to the </a:t>
            </a:r>
            <a:r>
              <a:rPr lang="en-IN" sz="2100"/>
              <a:t>recipient's</a:t>
            </a:r>
            <a:r>
              <a:rPr lang="en-IN" sz="2100"/>
              <a:t> mail id</a:t>
            </a:r>
            <a:endParaRPr sz="2100"/>
          </a:p>
          <a:p>
            <a:pPr indent="0" lvl="0" marL="91440" rtl="0" algn="l">
              <a:lnSpc>
                <a:spcPct val="90000"/>
              </a:lnSpc>
              <a:spcBef>
                <a:spcPts val="0"/>
              </a:spcBef>
              <a:spcAft>
                <a:spcPts val="0"/>
              </a:spcAft>
              <a:buNone/>
            </a:pPr>
            <a:r>
              <a:t/>
            </a:r>
            <a:endParaRPr sz="2100"/>
          </a:p>
          <a:p>
            <a:pPr indent="-171450" lvl="0" marL="91440" rtl="0" algn="l">
              <a:lnSpc>
                <a:spcPct val="90000"/>
              </a:lnSpc>
              <a:spcBef>
                <a:spcPts val="0"/>
              </a:spcBef>
              <a:spcAft>
                <a:spcPts val="0"/>
              </a:spcAft>
              <a:buSzPts val="2700"/>
              <a:buChar char="❖"/>
            </a:pPr>
            <a:r>
              <a:rPr lang="en-IN" sz="2100"/>
              <a:t>Pie Charts depicting the Financial Support provided to the Birth Mother</a:t>
            </a:r>
            <a:endParaRPr sz="2100"/>
          </a:p>
          <a:p>
            <a:pPr indent="0" lvl="0" marL="91440" rtl="0" algn="l">
              <a:lnSpc>
                <a:spcPct val="90000"/>
              </a:lnSpc>
              <a:spcBef>
                <a:spcPts val="0"/>
              </a:spcBef>
              <a:spcAft>
                <a:spcPts val="0"/>
              </a:spcAft>
              <a:buNone/>
            </a:pPr>
            <a:r>
              <a:t/>
            </a:r>
            <a:endParaRPr sz="2100"/>
          </a:p>
          <a:p>
            <a:pPr indent="-171450" lvl="0" marL="91440" rtl="0" algn="l">
              <a:lnSpc>
                <a:spcPct val="90000"/>
              </a:lnSpc>
              <a:spcBef>
                <a:spcPts val="0"/>
              </a:spcBef>
              <a:spcAft>
                <a:spcPts val="0"/>
              </a:spcAft>
              <a:buSzPts val="2700"/>
              <a:buChar char="❖"/>
            </a:pPr>
            <a:r>
              <a:rPr lang="en-IN" sz="2100"/>
              <a:t>Dynamic Progress Bar set for transfering funds</a:t>
            </a:r>
            <a:endParaRPr sz="2100"/>
          </a:p>
          <a:p>
            <a:pPr indent="0" lvl="0" marL="91440" rtl="0" algn="l">
              <a:lnSpc>
                <a:spcPct val="90000"/>
              </a:lnSpc>
              <a:spcBef>
                <a:spcPts val="0"/>
              </a:spcBef>
              <a:spcAft>
                <a:spcPts val="0"/>
              </a:spcAft>
              <a:buNone/>
            </a:pPr>
            <a:r>
              <a:t/>
            </a:r>
            <a:endParaRPr sz="2100"/>
          </a:p>
          <a:p>
            <a:pPr indent="-171450" lvl="0" marL="91440" rtl="0" algn="l">
              <a:lnSpc>
                <a:spcPct val="90000"/>
              </a:lnSpc>
              <a:spcBef>
                <a:spcPts val="0"/>
              </a:spcBef>
              <a:spcAft>
                <a:spcPts val="0"/>
              </a:spcAft>
              <a:buSzPts val="2700"/>
              <a:buChar char="❖"/>
            </a:pPr>
            <a:r>
              <a:rPr lang="en-IN" sz="2100"/>
              <a:t>Customized Dialog button with GIF icons enabled</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ph type="title"/>
          </p:nvPr>
        </p:nvSpPr>
        <p:spPr>
          <a:xfrm>
            <a:off x="966503" y="423841"/>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PROBLEM OVERVIEW</a:t>
            </a:r>
            <a:endParaRPr/>
          </a:p>
        </p:txBody>
      </p:sp>
      <p:sp>
        <p:nvSpPr>
          <p:cNvPr id="100" name="Google Shape;100;p14"/>
          <p:cNvSpPr txBox="1"/>
          <p:nvPr>
            <p:ph idx="1" type="body"/>
          </p:nvPr>
        </p:nvSpPr>
        <p:spPr>
          <a:xfrm>
            <a:off x="1127853" y="1974775"/>
            <a:ext cx="9720000" cy="4023300"/>
          </a:xfrm>
          <a:prstGeom prst="rect">
            <a:avLst/>
          </a:prstGeom>
        </p:spPr>
        <p:txBody>
          <a:bodyPr anchorCtr="0" anchor="t" bIns="45700" lIns="45700" spcFirstLastPara="1" rIns="45700"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2400"/>
              <a:t>Every year thousands of families plan on adopting a child while another thousands plan on aborting a pregnancy. Questions such as Should I adopt a newborn? How can I adopt? Cross the minds of hopeful parents while those who want to abort either cannot afford a baby, are sometimes too young or have relationship problems. This could be overcome, from one helping hand to another. </a:t>
            </a:r>
            <a:endParaRPr sz="2400"/>
          </a:p>
          <a:p>
            <a:pPr indent="0" lvl="0" marL="0" rtl="0" algn="l">
              <a:lnSpc>
                <a:spcPct val="90000"/>
              </a:lnSpc>
              <a:spcBef>
                <a:spcPts val="1200"/>
              </a:spcBef>
              <a:spcAft>
                <a:spcPts val="0"/>
              </a:spcAft>
              <a:buSzPts val="2800"/>
              <a:buNone/>
            </a:pPr>
            <a:r>
              <a:t/>
            </a:r>
            <a:endParaRPr sz="2400"/>
          </a:p>
          <a:p>
            <a:pPr indent="0" lvl="0" marL="91440" rtl="0" algn="l">
              <a:lnSpc>
                <a:spcPct val="90000"/>
              </a:lnSpc>
              <a:spcBef>
                <a:spcPts val="1400"/>
              </a:spcBef>
              <a:spcAft>
                <a:spcPts val="0"/>
              </a:spcAft>
              <a:buSzPts val="2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SOLUTION</a:t>
            </a:r>
            <a:endParaRPr/>
          </a:p>
        </p:txBody>
      </p:sp>
      <p:sp>
        <p:nvSpPr>
          <p:cNvPr id="106" name="Google Shape;106;p15"/>
          <p:cNvSpPr txBox="1"/>
          <p:nvPr>
            <p:ph idx="1" type="body"/>
          </p:nvPr>
        </p:nvSpPr>
        <p:spPr>
          <a:xfrm>
            <a:off x="1104803" y="2216825"/>
            <a:ext cx="9720000" cy="4023300"/>
          </a:xfrm>
          <a:prstGeom prst="rect">
            <a:avLst/>
          </a:prstGeom>
          <a:noFill/>
          <a:ln>
            <a:noFill/>
          </a:ln>
        </p:spPr>
        <p:txBody>
          <a:bodyPr anchorCtr="0" anchor="t" bIns="45700" lIns="45700" spcFirstLastPara="1" rIns="45700" wrap="square" tIns="45700">
            <a:noAutofit/>
          </a:bodyPr>
          <a:lstStyle/>
          <a:p>
            <a:pPr indent="-203200" lvl="0" marL="91440" rtl="0" algn="l">
              <a:lnSpc>
                <a:spcPct val="90000"/>
              </a:lnSpc>
              <a:spcBef>
                <a:spcPts val="0"/>
              </a:spcBef>
              <a:spcAft>
                <a:spcPts val="0"/>
              </a:spcAft>
              <a:buSzPts val="3200"/>
              <a:buChar char=" "/>
            </a:pPr>
            <a:r>
              <a:rPr lang="en-IN" sz="2400"/>
              <a:t>This application will allow families who wish to adopt get in touch with mothers who wish to go ahead with their pregnancy through proper counseling and monetary support from the hospital and bank go through with their pregnancy. It also helps pregnant mothers to make an informed decision about their adoption or abortion before doing so.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sp>
        <p:nvSpPr>
          <p:cNvPr id="111" name="Google Shape;111;p16"/>
          <p:cNvSpPr/>
          <p:nvPr/>
        </p:nvSpPr>
        <p:spPr>
          <a:xfrm>
            <a:off x="-1" y="0"/>
            <a:ext cx="12192000" cy="4572002"/>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643467" y="643467"/>
            <a:ext cx="10905066" cy="5571066"/>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113" name="Google Shape;113;p16"/>
          <p:cNvPicPr preferRelativeResize="0"/>
          <p:nvPr/>
        </p:nvPicPr>
        <p:blipFill>
          <a:blip r:embed="rId3">
            <a:alphaModFix/>
          </a:blip>
          <a:stretch>
            <a:fillRect/>
          </a:stretch>
        </p:blipFill>
        <p:spPr>
          <a:xfrm>
            <a:off x="1668348" y="0"/>
            <a:ext cx="8855304"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C0C0C"/>
              </a:buClr>
              <a:buSzPts val="5000"/>
              <a:buFont typeface="Twentieth Century"/>
              <a:buNone/>
            </a:pPr>
            <a:r>
              <a:rPr lang="en-IN"/>
              <a:t>Functionalities</a:t>
            </a:r>
            <a:endParaRPr/>
          </a:p>
        </p:txBody>
      </p:sp>
      <p:sp>
        <p:nvSpPr>
          <p:cNvPr id="119" name="Google Shape;119;p17"/>
          <p:cNvSpPr txBox="1"/>
          <p:nvPr>
            <p:ph idx="1" type="body"/>
          </p:nvPr>
        </p:nvSpPr>
        <p:spPr>
          <a:xfrm>
            <a:off x="1024128" y="2084832"/>
            <a:ext cx="10143600" cy="4773300"/>
          </a:xfrm>
          <a:prstGeom prst="rect">
            <a:avLst/>
          </a:prstGeom>
          <a:noFill/>
          <a:ln>
            <a:noFill/>
          </a:ln>
        </p:spPr>
        <p:txBody>
          <a:bodyPr anchorCtr="0" anchor="t" bIns="45700" lIns="45700" spcFirstLastPara="1" rIns="45700" wrap="square" tIns="45700">
            <a:noAutofit/>
          </a:bodyPr>
          <a:lstStyle/>
          <a:p>
            <a:pPr indent="-203200" lvl="0" marL="91440" rtl="0" algn="l">
              <a:lnSpc>
                <a:spcPct val="100000"/>
              </a:lnSpc>
              <a:spcBef>
                <a:spcPts val="0"/>
              </a:spcBef>
              <a:spcAft>
                <a:spcPts val="0"/>
              </a:spcAft>
              <a:buSzPts val="3200"/>
              <a:buFont typeface="Noto Sans Symbols"/>
              <a:buChar char="❖"/>
            </a:pPr>
            <a:r>
              <a:rPr lang="en-IN" sz="2100"/>
              <a:t> </a:t>
            </a:r>
            <a:r>
              <a:rPr lang="en-IN" sz="2600"/>
              <a:t>Birth Mother allotment to Parents after seeking proper Counselling </a:t>
            </a:r>
            <a:endParaRPr sz="2600"/>
          </a:p>
          <a:p>
            <a:pPr indent="-196850" lvl="0" marL="91440" rtl="0" algn="l">
              <a:lnSpc>
                <a:spcPct val="100000"/>
              </a:lnSpc>
              <a:spcBef>
                <a:spcPts val="0"/>
              </a:spcBef>
              <a:spcAft>
                <a:spcPts val="0"/>
              </a:spcAft>
              <a:buSzPts val="3100"/>
              <a:buFont typeface="Noto Sans Symbols"/>
              <a:buChar char="❖"/>
            </a:pPr>
            <a:r>
              <a:rPr lang="en-IN" sz="2600"/>
              <a:t>Channelising loan from Bank Enterprises for Birth Mother for proper support</a:t>
            </a:r>
            <a:endParaRPr sz="2600"/>
          </a:p>
          <a:p>
            <a:pPr indent="-196850" lvl="0" marL="91440" rtl="0" algn="l">
              <a:lnSpc>
                <a:spcPct val="100000"/>
              </a:lnSpc>
              <a:spcBef>
                <a:spcPts val="0"/>
              </a:spcBef>
              <a:spcAft>
                <a:spcPts val="0"/>
              </a:spcAft>
              <a:buSzPts val="3100"/>
              <a:buFont typeface="Noto Sans Symbols"/>
              <a:buChar char="❖"/>
            </a:pPr>
            <a:r>
              <a:rPr lang="en-IN" sz="2600"/>
              <a:t>Seeking Insurance from Bank Enterprises for Birth Mother</a:t>
            </a:r>
            <a:endParaRPr sz="2600"/>
          </a:p>
          <a:p>
            <a:pPr indent="-196850" lvl="0" marL="91440" rtl="0" algn="l">
              <a:lnSpc>
                <a:spcPct val="100000"/>
              </a:lnSpc>
              <a:spcBef>
                <a:spcPts val="0"/>
              </a:spcBef>
              <a:spcAft>
                <a:spcPts val="0"/>
              </a:spcAft>
              <a:buSzPts val="3100"/>
              <a:buFont typeface="Noto Sans Symbols"/>
              <a:buChar char="❖"/>
            </a:pPr>
            <a:r>
              <a:rPr lang="en-IN" sz="2600"/>
              <a:t>Seeking funds from alloted parents for Birth Mother</a:t>
            </a:r>
            <a:endParaRPr sz="2600"/>
          </a:p>
          <a:p>
            <a:pPr indent="-196850" lvl="0" marL="91440" rtl="0" algn="l">
              <a:lnSpc>
                <a:spcPct val="100000"/>
              </a:lnSpc>
              <a:spcBef>
                <a:spcPts val="0"/>
              </a:spcBef>
              <a:spcAft>
                <a:spcPts val="0"/>
              </a:spcAft>
              <a:buSzPts val="3100"/>
              <a:buFont typeface="Noto Sans Symbols"/>
              <a:buChar char="❖"/>
            </a:pPr>
            <a:r>
              <a:rPr lang="en-IN" sz="2600"/>
              <a:t>Providing Information to Birth Mother about the different stages in Pregnancy</a:t>
            </a:r>
            <a:endParaRPr sz="2600"/>
          </a:p>
          <a:p>
            <a:pPr indent="0" lvl="0" marL="91440" rtl="0" algn="l">
              <a:lnSpc>
                <a:spcPct val="100000"/>
              </a:lnSpc>
              <a:spcBef>
                <a:spcPts val="0"/>
              </a:spcBef>
              <a:spcAft>
                <a:spcPts val="0"/>
              </a:spcAft>
              <a:buNone/>
            </a:pPr>
            <a:r>
              <a:t/>
            </a:r>
            <a:endParaRPr sz="2600"/>
          </a:p>
          <a:p>
            <a:pPr indent="0" lvl="0" marL="457200" rtl="0" algn="l">
              <a:lnSpc>
                <a:spcPct val="100000"/>
              </a:lnSpc>
              <a:spcBef>
                <a:spcPts val="0"/>
              </a:spcBef>
              <a:spcAft>
                <a:spcPts val="0"/>
              </a:spcAft>
              <a:buNone/>
            </a:pPr>
            <a:r>
              <a:t/>
            </a:r>
            <a:endParaRPr sz="3000"/>
          </a:p>
          <a:p>
            <a:pPr indent="0" lvl="0" marL="91440" rtl="0" algn="l">
              <a:lnSpc>
                <a:spcPct val="80000"/>
              </a:lnSpc>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18"/>
          <p:cNvSpPr/>
          <p:nvPr/>
        </p:nvSpPr>
        <p:spPr>
          <a:xfrm>
            <a:off x="-1" y="0"/>
            <a:ext cx="12192000" cy="4572000"/>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643467" y="643467"/>
            <a:ext cx="10905000" cy="5571000"/>
          </a:xfrm>
          <a:prstGeom prst="rect">
            <a:avLst/>
          </a:prstGeom>
          <a:solidFill>
            <a:srgbClr val="FFFFFF"/>
          </a:solidFill>
          <a:ln>
            <a:noFill/>
          </a:ln>
          <a:effectLst>
            <a:outerShdw blurRad="63500" rotWithShape="0" algn="t" dir="5400000" dist="17780">
              <a:srgbClr val="000000">
                <a:alpha val="4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126" name="Google Shape;126;p18"/>
          <p:cNvPicPr preferRelativeResize="0"/>
          <p:nvPr/>
        </p:nvPicPr>
        <p:blipFill rotWithShape="1">
          <a:blip r:embed="rId3">
            <a:alphaModFix/>
          </a:blip>
          <a:srcRect b="0" l="0" r="0" t="8416"/>
          <a:stretch/>
        </p:blipFill>
        <p:spPr>
          <a:xfrm>
            <a:off x="1309200" y="643475"/>
            <a:ext cx="9883210" cy="557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024128" y="585216"/>
            <a:ext cx="9720000" cy="149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Primary Stakeholders</a:t>
            </a:r>
            <a:endParaRPr/>
          </a:p>
        </p:txBody>
      </p:sp>
      <p:sp>
        <p:nvSpPr>
          <p:cNvPr id="132" name="Google Shape;132;p19"/>
          <p:cNvSpPr txBox="1"/>
          <p:nvPr>
            <p:ph idx="1" type="body"/>
          </p:nvPr>
        </p:nvSpPr>
        <p:spPr>
          <a:xfrm>
            <a:off x="1104803" y="2216825"/>
            <a:ext cx="9720000" cy="4023300"/>
          </a:xfrm>
          <a:prstGeom prst="rect">
            <a:avLst/>
          </a:prstGeom>
        </p:spPr>
        <p:txBody>
          <a:bodyPr anchorCtr="0" anchor="t" bIns="45700" lIns="45700" spcFirstLastPara="1" rIns="45700" wrap="square" tIns="45700">
            <a:noAutofit/>
          </a:bodyPr>
          <a:lstStyle/>
          <a:p>
            <a:pPr indent="0" lvl="0" marL="0" rtl="0" algn="l">
              <a:spcBef>
                <a:spcPts val="1200"/>
              </a:spcBef>
              <a:spcAft>
                <a:spcPts val="200"/>
              </a:spcAft>
              <a:buNone/>
            </a:pPr>
            <a:r>
              <a:t/>
            </a:r>
            <a:endParaRPr/>
          </a:p>
        </p:txBody>
      </p:sp>
      <p:pic>
        <p:nvPicPr>
          <p:cNvPr id="133" name="Google Shape;133;p19"/>
          <p:cNvPicPr preferRelativeResize="0"/>
          <p:nvPr/>
        </p:nvPicPr>
        <p:blipFill rotWithShape="1">
          <a:blip r:embed="rId3">
            <a:alphaModFix/>
          </a:blip>
          <a:srcRect b="50084" l="0" r="0" t="0"/>
          <a:stretch/>
        </p:blipFill>
        <p:spPr>
          <a:xfrm>
            <a:off x="627050" y="2028575"/>
            <a:ext cx="11152573" cy="3622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lang="en-IN"/>
              <a:t>Birth Mother</a:t>
            </a:r>
            <a:endParaRPr/>
          </a:p>
        </p:txBody>
      </p:sp>
      <p:sp>
        <p:nvSpPr>
          <p:cNvPr id="139" name="Google Shape;139;p20"/>
          <p:cNvSpPr txBox="1"/>
          <p:nvPr>
            <p:ph idx="1" type="body"/>
          </p:nvPr>
        </p:nvSpPr>
        <p:spPr>
          <a:xfrm>
            <a:off x="1024128" y="2084832"/>
            <a:ext cx="10143744" cy="4773167"/>
          </a:xfrm>
          <a:prstGeom prst="rect">
            <a:avLst/>
          </a:prstGeom>
          <a:noFill/>
          <a:ln>
            <a:noFill/>
          </a:ln>
        </p:spPr>
        <p:txBody>
          <a:bodyPr anchorCtr="0" anchor="t" bIns="45700" lIns="45700" spcFirstLastPara="1" rIns="45700" wrap="square" tIns="45700">
            <a:noAutofit/>
          </a:bodyPr>
          <a:lstStyle/>
          <a:p>
            <a:pPr indent="-203200" lvl="0" marL="91440" rtl="0" algn="l">
              <a:lnSpc>
                <a:spcPct val="100000"/>
              </a:lnSpc>
              <a:spcBef>
                <a:spcPts val="0"/>
              </a:spcBef>
              <a:spcAft>
                <a:spcPts val="0"/>
              </a:spcAft>
              <a:buSzPts val="3200"/>
              <a:buFont typeface="Noto Sans Symbols"/>
              <a:buChar char="❖"/>
            </a:pPr>
            <a:r>
              <a:rPr lang="en-IN" sz="2200"/>
              <a:t> In many early </a:t>
            </a:r>
            <a:r>
              <a:rPr lang="en-IN" sz="2200"/>
              <a:t>pregnant</a:t>
            </a:r>
            <a:r>
              <a:rPr lang="en-IN" sz="2200"/>
              <a:t> Mothers, they’re unsure about undergoing the abortion process or not. To help our Birth Mother make an informed decision, we chanelise them into our system after a counsellor visit </a:t>
            </a:r>
            <a:endParaRPr sz="2200"/>
          </a:p>
          <a:p>
            <a:pPr indent="-177800" lvl="0" marL="91440" rtl="0" algn="l">
              <a:lnSpc>
                <a:spcPct val="100000"/>
              </a:lnSpc>
              <a:spcBef>
                <a:spcPts val="0"/>
              </a:spcBef>
              <a:spcAft>
                <a:spcPts val="0"/>
              </a:spcAft>
              <a:buSzPts val="2800"/>
              <a:buChar char="❖"/>
            </a:pPr>
            <a:r>
              <a:rPr lang="en-IN" sz="2200"/>
              <a:t>After the counselor visit if they wish to abort the child, they move into the Hospital Track, otherwise our Hospital Admin creates her account and she remains inside the system</a:t>
            </a:r>
            <a:endParaRPr sz="2200"/>
          </a:p>
          <a:p>
            <a:pPr indent="-177800" lvl="0" marL="91440" rtl="0" algn="l">
              <a:lnSpc>
                <a:spcPct val="100000"/>
              </a:lnSpc>
              <a:spcBef>
                <a:spcPts val="0"/>
              </a:spcBef>
              <a:spcAft>
                <a:spcPts val="0"/>
              </a:spcAft>
              <a:buSzPts val="2800"/>
              <a:buChar char="❖"/>
            </a:pPr>
            <a:r>
              <a:rPr lang="en-IN" sz="2200"/>
              <a:t>She is further insisted on Updating her Profile, in our system, which requires her to create a Bank ensure with the amount of existing funds she has</a:t>
            </a:r>
            <a:endParaRPr sz="2200"/>
          </a:p>
          <a:p>
            <a:pPr indent="-139700" lvl="0" marL="91440" rtl="0" algn="l">
              <a:lnSpc>
                <a:spcPct val="100000"/>
              </a:lnSpc>
              <a:spcBef>
                <a:spcPts val="0"/>
              </a:spcBef>
              <a:spcAft>
                <a:spcPts val="0"/>
              </a:spcAft>
              <a:buSzPts val="2200"/>
              <a:buChar char="❖"/>
            </a:pPr>
            <a:r>
              <a:rPr lang="en-IN" sz="2200"/>
              <a:t>During her 38-40 weeks pregnancy, she is also informed about the Baby Size and the precautions to be taken</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pic>
        <p:nvPicPr>
          <p:cNvPr id="144" name="Google Shape;144;p21"/>
          <p:cNvPicPr preferRelativeResize="0"/>
          <p:nvPr/>
        </p:nvPicPr>
        <p:blipFill rotWithShape="1">
          <a:blip r:embed="rId3">
            <a:alphaModFix/>
          </a:blip>
          <a:srcRect b="0" l="0" r="0" t="1912"/>
          <a:stretch/>
        </p:blipFill>
        <p:spPr>
          <a:xfrm>
            <a:off x="984625" y="97875"/>
            <a:ext cx="10599950" cy="6683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