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notesMasterIdLst>
    <p:notesMasterId r:id="rId10"/>
  </p:notesMasterIdLst>
  <p:sldIdLst>
    <p:sldId id="256" r:id="rId2"/>
    <p:sldId id="269" r:id="rId3"/>
    <p:sldId id="263" r:id="rId4"/>
    <p:sldId id="270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Smith (MAPS)" initials="MS(" lastIdx="1" clrIdx="0">
    <p:extLst>
      <p:ext uri="{19B8F6BF-5375-455C-9EA6-DF929625EA0E}">
        <p15:presenceInfo xmlns:p15="http://schemas.microsoft.com/office/powerpoint/2012/main" userId="S-1-5-21-1971354296-1767978563-709122288-295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8864"/>
    <a:srgbClr val="D34817"/>
    <a:srgbClr val="E9E6E7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A2282-CDD6-4B84-843D-4D083B33FAE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39D70-0242-486B-92EC-96A3716A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7"/>
            <a:ext cx="8296746" cy="6611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8296746" cy="5711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8296746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703620" y="319853"/>
            <a:ext cx="1900302" cy="1850184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94699"/>
            <a:ext cx="8166021" cy="2700975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8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http://www.firstinspires.org/sites/all/themes/first/assets/images/FIRST_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34" y="816327"/>
            <a:ext cx="1050673" cy="78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ontent.fathead.com/products/86/86-10052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032" y="2170037"/>
            <a:ext cx="2403475" cy="24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848" y="103632"/>
            <a:ext cx="10566400" cy="9169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48" y="1249136"/>
            <a:ext cx="10566400" cy="4923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48156" y="6272784"/>
            <a:ext cx="1380091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847" y="6272784"/>
            <a:ext cx="90003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4212" y="6248636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8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7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3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8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3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.png"/><Relationship Id="rId18" Type="http://schemas.openxmlformats.org/officeDocument/2006/relationships/image" Target="../media/image34.png"/><Relationship Id="rId26" Type="http://schemas.openxmlformats.org/officeDocument/2006/relationships/image" Target="../media/image41.png"/><Relationship Id="rId3" Type="http://schemas.openxmlformats.org/officeDocument/2006/relationships/image" Target="../media/image22.png"/><Relationship Id="rId21" Type="http://schemas.openxmlformats.org/officeDocument/2006/relationships/image" Target="../media/image37.png"/><Relationship Id="rId7" Type="http://schemas.openxmlformats.org/officeDocument/2006/relationships/image" Target="../media/image14.png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5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jpeg"/><Relationship Id="rId20" Type="http://schemas.openxmlformats.org/officeDocument/2006/relationships/image" Target="../media/image36.png"/><Relationship Id="rId1" Type="http://schemas.openxmlformats.org/officeDocument/2006/relationships/tags" Target="../tags/tag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24" Type="http://schemas.openxmlformats.org/officeDocument/2006/relationships/image" Target="../media/image39.pn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23" Type="http://schemas.openxmlformats.org/officeDocument/2006/relationships/image" Target="../media/image21.jpeg"/><Relationship Id="rId10" Type="http://schemas.openxmlformats.org/officeDocument/2006/relationships/image" Target="../media/image28.jpeg"/><Relationship Id="rId19" Type="http://schemas.openxmlformats.org/officeDocument/2006/relationships/image" Target="../media/image35.png"/><Relationship Id="rId4" Type="http://schemas.openxmlformats.org/officeDocument/2006/relationships/image" Target="../media/image23.jpeg"/><Relationship Id="rId9" Type="http://schemas.openxmlformats.org/officeDocument/2006/relationships/image" Target="../media/image27.png"/><Relationship Id="rId14" Type="http://schemas.openxmlformats.org/officeDocument/2006/relationships/image" Target="../media/image18.jpeg"/><Relationship Id="rId22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05" y="1589875"/>
            <a:ext cx="7788165" cy="2561708"/>
          </a:xfrm>
        </p:spPr>
        <p:txBody>
          <a:bodyPr/>
          <a:lstStyle/>
          <a:p>
            <a:r>
              <a:rPr lang="en-US" sz="7000" dirty="0" smtClean="0"/>
              <a:t>MD </a:t>
            </a:r>
            <a:r>
              <a:rPr lang="en-US" sz="7000" dirty="0" err="1" smtClean="0"/>
              <a:t>RoboticS</a:t>
            </a:r>
            <a:r>
              <a:rPr lang="en-US" sz="7000" dirty="0" smtClean="0"/>
              <a:t> 2016-2017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281" y="4561490"/>
            <a:ext cx="7891272" cy="683172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Control System</a:t>
            </a:r>
          </a:p>
          <a:p>
            <a:r>
              <a:rPr lang="en-US" sz="4000" dirty="0" smtClean="0"/>
              <a:t>August 2016</a:t>
            </a:r>
          </a:p>
        </p:txBody>
      </p:sp>
    </p:spTree>
    <p:extLst>
      <p:ext uri="{BB962C8B-B14F-4D97-AF65-F5344CB8AC3E}">
        <p14:creationId xmlns:p14="http://schemas.microsoft.com/office/powerpoint/2010/main" val="12743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"/>
    </mc:Choice>
    <mc:Fallback xmlns="">
      <p:transition spd="slow" advTm="368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control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354" y="6147826"/>
            <a:ext cx="7912417" cy="550504"/>
          </a:xfrm>
        </p:spPr>
        <p:txBody>
          <a:bodyPr>
            <a:normAutofit/>
          </a:bodyPr>
          <a:lstStyle/>
          <a:p>
            <a:r>
              <a:rPr lang="en-US" dirty="0" smtClean="0"/>
              <a:t>Documented at https</a:t>
            </a:r>
            <a:r>
              <a:rPr lang="en-US" dirty="0"/>
              <a:t>://</a:t>
            </a:r>
            <a:r>
              <a:rPr lang="en-US" dirty="0" smtClean="0"/>
              <a:t>wpilib.screenstepslive.com/s/4485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" y="1574263"/>
            <a:ext cx="3454699" cy="4054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" y="1574263"/>
            <a:ext cx="3454699" cy="4054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" y="1574263"/>
            <a:ext cx="3454699" cy="40541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" y="1574263"/>
            <a:ext cx="3454699" cy="405419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407839" y="2246340"/>
            <a:ext cx="5876035" cy="1214119"/>
            <a:chOff x="4407839" y="2246340"/>
            <a:chExt cx="5876035" cy="1214119"/>
          </a:xfrm>
        </p:grpSpPr>
        <p:pic>
          <p:nvPicPr>
            <p:cNvPr id="1036" name="Picture 12" descr="Microsoft Lifecam HD30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729" y="2435444"/>
              <a:ext cx="1119145" cy="74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43"/>
            <a:stretch/>
          </p:blipFill>
          <p:spPr>
            <a:xfrm>
              <a:off x="4407839" y="2386439"/>
              <a:ext cx="932700" cy="855310"/>
            </a:xfrm>
            <a:prstGeom prst="rect">
              <a:avLst/>
            </a:prstGeom>
          </p:spPr>
        </p:pic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390851" y="2246340"/>
              <a:ext cx="4151429" cy="12141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Sensors</a:t>
              </a:r>
              <a:endParaRPr lang="en-US" dirty="0"/>
            </a:p>
            <a:p>
              <a:pPr lvl="1"/>
              <a:r>
                <a:rPr lang="en-US" sz="2000" dirty="0" smtClean="0"/>
                <a:t>Telemetry (gyro, switch)</a:t>
              </a:r>
            </a:p>
            <a:p>
              <a:pPr lvl="1"/>
              <a:r>
                <a:rPr lang="en-US" sz="2000" dirty="0" smtClean="0"/>
                <a:t>Camera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40515" y="3384849"/>
            <a:ext cx="6422548" cy="1214119"/>
            <a:chOff x="4440515" y="3384849"/>
            <a:chExt cx="6422548" cy="1214119"/>
          </a:xfrm>
        </p:grpSpPr>
        <p:grpSp>
          <p:nvGrpSpPr>
            <p:cNvPr id="15" name="Group 14"/>
            <p:cNvGrpSpPr/>
            <p:nvPr/>
          </p:nvGrpSpPr>
          <p:grpSpPr>
            <a:xfrm>
              <a:off x="9093534" y="3392016"/>
              <a:ext cx="1769529" cy="1005418"/>
              <a:chOff x="8531421" y="3478966"/>
              <a:chExt cx="1769529" cy="1005418"/>
            </a:xfrm>
          </p:grpSpPr>
          <p:pic>
            <p:nvPicPr>
              <p:cNvPr id="1032" name="Picture 8" descr="Pneumatics Control Module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5650" y="3580023"/>
                <a:ext cx="645300" cy="772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Talon SRX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421" y="3478966"/>
                <a:ext cx="1005418" cy="1005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15" y="3533330"/>
              <a:ext cx="867349" cy="722791"/>
            </a:xfrm>
            <a:prstGeom prst="rect">
              <a:avLst/>
            </a:prstGeom>
          </p:spPr>
        </p:pic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5390851" y="3384849"/>
              <a:ext cx="2928378" cy="12141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Actuators</a:t>
              </a:r>
            </a:p>
            <a:p>
              <a:pPr lvl="1"/>
              <a:r>
                <a:rPr lang="en-US" sz="2000" dirty="0"/>
                <a:t>Motors</a:t>
              </a:r>
            </a:p>
            <a:p>
              <a:pPr lvl="1"/>
              <a:r>
                <a:rPr lang="en-US" sz="2000" dirty="0"/>
                <a:t>Pneu</a:t>
              </a:r>
              <a:r>
                <a:rPr lang="en-US" sz="2200" dirty="0"/>
                <a:t>matics</a:t>
              </a:r>
              <a:endParaRPr lang="en-US" sz="2200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40515" y="4638190"/>
            <a:ext cx="7063308" cy="1214119"/>
            <a:chOff x="4440515" y="4638190"/>
            <a:chExt cx="7063308" cy="1214119"/>
          </a:xfrm>
        </p:grpSpPr>
        <p:pic>
          <p:nvPicPr>
            <p:cNvPr id="1026" name="Picture 2" descr="https://cdn2.iconfinder.com/data/icons/electronics/512/Game_Controller-512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515" y="4770420"/>
              <a:ext cx="824442" cy="824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5390851" y="4638190"/>
              <a:ext cx="6112972" cy="1214119"/>
              <a:chOff x="5390851" y="4638190"/>
              <a:chExt cx="6112972" cy="121411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011579" y="4808216"/>
                <a:ext cx="2492244" cy="706230"/>
                <a:chOff x="9579451" y="4848859"/>
                <a:chExt cx="2492244" cy="706230"/>
              </a:xfrm>
            </p:grpSpPr>
            <p:pic>
              <p:nvPicPr>
                <p:cNvPr id="1038" name="Picture 14" descr="USB connection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78354" y="4898273"/>
                  <a:ext cx="1693341" cy="5640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http://cdn3.volusion.com/vyfsn.knvgw/v/vspfiles/photos/am-2064-2T.jpg?1442240393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79451" y="4848859"/>
                  <a:ext cx="798903" cy="7062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5390851" y="4638190"/>
                <a:ext cx="2928378" cy="1214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 smtClean="0"/>
                  <a:t>Operator Interface</a:t>
                </a:r>
                <a:endParaRPr lang="en-US" sz="2200" dirty="0"/>
              </a:p>
              <a:p>
                <a:pPr lvl="1"/>
                <a:r>
                  <a:rPr lang="en-US" sz="2200" dirty="0" smtClean="0"/>
                  <a:t>Joystick</a:t>
                </a:r>
                <a:endParaRPr lang="en-US" sz="2200" dirty="0"/>
              </a:p>
              <a:p>
                <a:pPr lvl="1"/>
                <a:r>
                  <a:rPr lang="en-US" sz="2200" dirty="0" smtClean="0"/>
                  <a:t>Driver Station</a:t>
                </a:r>
              </a:p>
              <a:p>
                <a:pPr lvl="1"/>
                <a:r>
                  <a:rPr lang="en-US" sz="2200" dirty="0" smtClean="0"/>
                  <a:t>Console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482636" y="1309365"/>
            <a:ext cx="6486576" cy="949110"/>
            <a:chOff x="4482636" y="1309365"/>
            <a:chExt cx="6486576" cy="94911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636" y="1414803"/>
              <a:ext cx="783106" cy="668250"/>
            </a:xfrm>
            <a:prstGeom prst="rect">
              <a:avLst/>
            </a:prstGeom>
          </p:spPr>
        </p:pic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390851" y="1322170"/>
              <a:ext cx="2668940" cy="9251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RoboRio</a:t>
              </a:r>
              <a:r>
                <a:rPr lang="en-US" dirty="0" smtClean="0"/>
                <a:t> / Arduino</a:t>
              </a:r>
            </a:p>
            <a:p>
              <a:r>
                <a:rPr lang="en-US" dirty="0" smtClean="0"/>
                <a:t>Java / C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038189" y="1309365"/>
              <a:ext cx="1931023" cy="949110"/>
              <a:chOff x="9486558" y="1278723"/>
              <a:chExt cx="1931023" cy="949110"/>
            </a:xfrm>
          </p:grpSpPr>
          <p:pic>
            <p:nvPicPr>
              <p:cNvPr id="1030" name="Picture 6" descr="National Instruments roboRIO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6558" y="1278723"/>
                <a:ext cx="1034286" cy="9491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6" descr="https://www.arduino.cc/en/uploads/Main/ArduinoProMini_Front_3v3.jpg"/>
              <p:cNvPicPr>
                <a:picLocks noChangeAspect="1" noChangeArrowheads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945" b="18369"/>
              <a:stretch/>
            </p:blipFill>
            <p:spPr bwMode="auto">
              <a:xfrm>
                <a:off x="10483680" y="1495761"/>
                <a:ext cx="933901" cy="566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414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6"/>
    </mc:Choice>
    <mc:Fallback xmlns="">
      <p:transition spd="slow" advTm="15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87034" y="1721329"/>
            <a:ext cx="5116117" cy="1608577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endCxn id="37" idx="3"/>
          </p:cNvCxnSpPr>
          <p:nvPr/>
        </p:nvCxnSpPr>
        <p:spPr>
          <a:xfrm>
            <a:off x="257036" y="3542571"/>
            <a:ext cx="10946115" cy="2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82" y="3375799"/>
            <a:ext cx="2377440" cy="378984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6460" y="3453714"/>
            <a:ext cx="594360" cy="21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237" y="33679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8358" y="3375798"/>
            <a:ext cx="2377440" cy="378985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87034" y="3375799"/>
            <a:ext cx="2377440" cy="378984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103812" y="3453714"/>
            <a:ext cx="594360" cy="21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47589" y="33679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25711" y="3375798"/>
            <a:ext cx="2377440" cy="378985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842489" y="3453714"/>
            <a:ext cx="594360" cy="21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86266" y="33679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65136" y="3453714"/>
            <a:ext cx="594360" cy="21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08913" y="337629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-5400000">
            <a:off x="-605454" y="2041858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-5400000">
            <a:off x="-802759" y="4787117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Missed Opportunities</a:t>
            </a:r>
            <a:endParaRPr lang="en-US" dirty="0"/>
          </a:p>
        </p:txBody>
      </p:sp>
      <p:pic>
        <p:nvPicPr>
          <p:cNvPr id="1068" name="Picture 44" descr="https://cdn4.iconfinder.com/data/icons/automobile-pack/512/13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71" y="1878981"/>
            <a:ext cx="1241469" cy="12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6717626" y="1356331"/>
            <a:ext cx="375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do we keep moving the dial?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50639" y="3664125"/>
            <a:ext cx="647603" cy="1427318"/>
            <a:chOff x="850639" y="3664125"/>
            <a:chExt cx="647603" cy="1427318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850639" y="3664125"/>
              <a:ext cx="186287" cy="125386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881671" y="4022199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2" name="Picture 42" descr="https://image.freepik.com/free-icon/cad-file-format-symbol_318-4529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986" y="3859182"/>
              <a:ext cx="343421" cy="343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7" name="Group 156"/>
            <p:cNvGrpSpPr/>
            <p:nvPr/>
          </p:nvGrpSpPr>
          <p:grpSpPr>
            <a:xfrm>
              <a:off x="950552" y="4445083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70" name="Picture 46" descr="http://static.wixstatic.com/media/5e2dde_b69029d9783d4cbba2b998315e226ed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408" y="4288383"/>
              <a:ext cx="366956" cy="36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8" name="Group 107"/>
            <p:cNvGrpSpPr/>
            <p:nvPr/>
          </p:nvGrpSpPr>
          <p:grpSpPr>
            <a:xfrm>
              <a:off x="1004293" y="4893860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Picture 12" descr="https://d30y9cdsu7xlg0.cloudfront.net/png/112440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84" y="4760285"/>
              <a:ext cx="331158" cy="331158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1" name="Group 10"/>
          <p:cNvGrpSpPr/>
          <p:nvPr/>
        </p:nvGrpSpPr>
        <p:grpSpPr>
          <a:xfrm>
            <a:off x="3627028" y="3681429"/>
            <a:ext cx="1350415" cy="2771453"/>
            <a:chOff x="3627028" y="3681429"/>
            <a:chExt cx="1350415" cy="2771453"/>
          </a:xfrm>
        </p:grpSpPr>
        <p:grpSp>
          <p:nvGrpSpPr>
            <p:cNvPr id="162" name="Group 161"/>
            <p:cNvGrpSpPr/>
            <p:nvPr/>
          </p:nvGrpSpPr>
          <p:grpSpPr>
            <a:xfrm>
              <a:off x="3951447" y="5891881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/>
            <p:cNvCxnSpPr>
              <a:endCxn id="171" idx="3"/>
            </p:cNvCxnSpPr>
            <p:nvPr/>
          </p:nvCxnSpPr>
          <p:spPr>
            <a:xfrm>
              <a:off x="3627028" y="3681429"/>
              <a:ext cx="406039" cy="262798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10" descr="Talon SRX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262" y="4543039"/>
              <a:ext cx="461404" cy="461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cdn1.iconfinder.com/data/icons/design-and-development-glyphs-3/128/115-128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145" y="5004278"/>
              <a:ext cx="285405" cy="28540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64" name="Picture 40" descr="https://www.stereolabs.com/img/developer/api/zed-opencv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694" y="5314342"/>
              <a:ext cx="297749" cy="365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0" name="Group 119"/>
            <p:cNvGrpSpPr/>
            <p:nvPr/>
          </p:nvGrpSpPr>
          <p:grpSpPr>
            <a:xfrm>
              <a:off x="3655496" y="4047503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715348" y="4427850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765551" y="4768510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824033" y="5122430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892361" y="5524954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 13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2" name="Picture 38" descr="https://www.stereolabs.com/img/developer/zed_getstarted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9" r="30290" b="90840"/>
            <a:stretch/>
          </p:blipFill>
          <p:spPr bwMode="auto">
            <a:xfrm>
              <a:off x="4094424" y="5355315"/>
              <a:ext cx="585270" cy="283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image.freepik.com/free-icon/cad-file-format-symbol_318-4529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422" y="3884486"/>
              <a:ext cx="343421" cy="343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cdn5.esetstatic.com/eset/US/pages/product/icons/120x100/icon-features-delayed-updates-content-120x100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44" t="9594" b="13508"/>
            <a:stretch/>
          </p:blipFill>
          <p:spPr bwMode="auto">
            <a:xfrm>
              <a:off x="4140412" y="5717036"/>
              <a:ext cx="493951" cy="369115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169" name="Group 168"/>
            <p:cNvGrpSpPr/>
            <p:nvPr/>
          </p:nvGrpSpPr>
          <p:grpSpPr>
            <a:xfrm>
              <a:off x="4023693" y="6254777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72" name="Picture 48" descr="https://lh5.ggpht.com/Nnp1nbYDsL9Ym2T9EipRwJWAeget_9oyqqqoLCy12gwNvo_GSd9Bik30NnH4DYSNqoJu=h90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815" y="6104870"/>
              <a:ext cx="348012" cy="34801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61" name="Picture 46" descr="http://static.wixstatic.com/media/5e2dde_b69029d9783d4cbba2b998315e226ed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1976" y="4263759"/>
              <a:ext cx="366956" cy="36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879083" y="1416676"/>
            <a:ext cx="2132077" cy="2027892"/>
            <a:chOff x="879083" y="1416676"/>
            <a:chExt cx="2132077" cy="2027892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879083" y="1665681"/>
              <a:ext cx="454767" cy="17788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1083792" y="2488736"/>
              <a:ext cx="315008" cy="64008"/>
              <a:chOff x="4517051" y="1401838"/>
              <a:chExt cx="315008" cy="64008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308683" y="1631921"/>
              <a:ext cx="315008" cy="64008"/>
              <a:chOff x="4517051" y="1401838"/>
              <a:chExt cx="315008" cy="64008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4" name="Picture 6" descr="National Instruments roboRI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975" y="1416676"/>
              <a:ext cx="538160" cy="49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6" descr="http://cdn3.volusion.com/vyfsn.knvgw/v/vspfiles/photos/am-2064-2T.jpg?144224039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078" y="2367859"/>
              <a:ext cx="393967" cy="348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Group 60"/>
            <p:cNvGrpSpPr/>
            <p:nvPr/>
          </p:nvGrpSpPr>
          <p:grpSpPr>
            <a:xfrm>
              <a:off x="1190305" y="2089820"/>
              <a:ext cx="315008" cy="64008"/>
              <a:chOff x="4517051" y="1401838"/>
              <a:chExt cx="315008" cy="64008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5" name="Picture 12" descr="http://artedigital2015.artedev.info/wp-content/uploads/2015/05/java-logo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074" y="1903948"/>
              <a:ext cx="551608" cy="347652"/>
            </a:xfrm>
            <a:prstGeom prst="rect">
              <a:avLst/>
            </a:prstGeom>
            <a:solidFill>
              <a:schemeClr val="bg1"/>
            </a:solidFill>
            <a:extLst/>
          </p:spPr>
        </p:pic>
        <p:grpSp>
          <p:nvGrpSpPr>
            <p:cNvPr id="67" name="Group 66"/>
            <p:cNvGrpSpPr/>
            <p:nvPr/>
          </p:nvGrpSpPr>
          <p:grpSpPr>
            <a:xfrm>
              <a:off x="998755" y="2867720"/>
              <a:ext cx="315008" cy="64008"/>
              <a:chOff x="4517051" y="1401838"/>
              <a:chExt cx="315008" cy="64008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8" name="Picture 4" descr="https://upload.wikimedia.org/wikipedia/jv/d/d8/Spdt_limit_switch.jp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356" y="2745332"/>
              <a:ext cx="300036" cy="300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2" name="Group 71"/>
            <p:cNvGrpSpPr/>
            <p:nvPr/>
          </p:nvGrpSpPr>
          <p:grpSpPr>
            <a:xfrm>
              <a:off x="918548" y="3209649"/>
              <a:ext cx="315008" cy="64008"/>
              <a:chOff x="4517051" y="1401838"/>
              <a:chExt cx="315008" cy="64008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64" b="9309"/>
            <a:stretch/>
          </p:blipFill>
          <p:spPr>
            <a:xfrm rot="5400000">
              <a:off x="1144473" y="3049299"/>
              <a:ext cx="247269" cy="367931"/>
            </a:xfrm>
            <a:prstGeom prst="rect">
              <a:avLst/>
            </a:prstGeom>
          </p:spPr>
        </p:pic>
        <p:pic>
          <p:nvPicPr>
            <p:cNvPr id="4" name="Picture 2" descr="http://www.clker.com/cliparts/8/r/B/I/f/c/red-ribbon-hi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568" y="1632538"/>
              <a:ext cx="863592" cy="15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300955" y="1905808"/>
              <a:ext cx="71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11</a:t>
              </a:r>
              <a:r>
                <a:rPr lang="en-US" baseline="30000" dirty="0" smtClean="0">
                  <a:solidFill>
                    <a:schemeClr val="bg1">
                      <a:lumMod val="95000"/>
                    </a:schemeClr>
                  </a:solidFill>
                </a:rPr>
                <a:t>th</a:t>
              </a:r>
              <a:endParaRPr lang="en-US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71483" y="1282868"/>
            <a:ext cx="2373842" cy="2187100"/>
            <a:chOff x="3571483" y="1282868"/>
            <a:chExt cx="2373842" cy="2187100"/>
          </a:xfrm>
        </p:grpSpPr>
        <p:grpSp>
          <p:nvGrpSpPr>
            <p:cNvPr id="87" name="Group 86"/>
            <p:cNvGrpSpPr/>
            <p:nvPr/>
          </p:nvGrpSpPr>
          <p:grpSpPr>
            <a:xfrm>
              <a:off x="3907872" y="2004998"/>
              <a:ext cx="315008" cy="64008"/>
              <a:chOff x="4517051" y="1401838"/>
              <a:chExt cx="315008" cy="64008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6" descr="http://blog.ractivejs.org/assets/images/angular-v-ractive.png"/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" r="50409"/>
            <a:stretch/>
          </p:blipFill>
          <p:spPr bwMode="auto">
            <a:xfrm>
              <a:off x="4367401" y="1906219"/>
              <a:ext cx="243065" cy="2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 descr="https://www.w3.org/html/logo/downloads/HTML5_Logo_256.png"/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75" t="16539" r="11485"/>
            <a:stretch/>
          </p:blipFill>
          <p:spPr bwMode="auto">
            <a:xfrm>
              <a:off x="4612218" y="1906219"/>
              <a:ext cx="233148" cy="2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6" descr="https://www.mozilla.org/media/img/styleguide/identity/firefox/guidelines-logo.7ea045a4e288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336" y="1895595"/>
              <a:ext cx="264369" cy="269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8" name="Straight Connector 77"/>
            <p:cNvCxnSpPr/>
            <p:nvPr/>
          </p:nvCxnSpPr>
          <p:spPr>
            <a:xfrm flipV="1">
              <a:off x="3571483" y="1691081"/>
              <a:ext cx="454767" cy="17788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3809748" y="2387136"/>
              <a:ext cx="315008" cy="64008"/>
              <a:chOff x="4517051" y="1401838"/>
              <a:chExt cx="315008" cy="64008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001083" y="1657321"/>
              <a:ext cx="315008" cy="64008"/>
              <a:chOff x="4517051" y="1401838"/>
              <a:chExt cx="315008" cy="6400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724711" y="2724175"/>
              <a:ext cx="315008" cy="64008"/>
              <a:chOff x="4517051" y="1401838"/>
              <a:chExt cx="315008" cy="64008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627726" y="3123662"/>
              <a:ext cx="315008" cy="64008"/>
              <a:chOff x="4517051" y="1401838"/>
              <a:chExt cx="315008" cy="64008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 descr="https://d30y9cdsu7xlg0.cloudfront.net/png/112440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417" y="2584360"/>
              <a:ext cx="331158" cy="33115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38" name="Picture 14" descr="https://kjdelectronics.com/assets/images/HCSR04.jp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931" y="2640933"/>
              <a:ext cx="396763" cy="234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arduino.cc/en/uploads/Main/ArduinoProMini_Front_3v3.jpg"/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945" b="18369"/>
            <a:stretch/>
          </p:blipFill>
          <p:spPr bwMode="auto">
            <a:xfrm>
              <a:off x="3812911" y="2957989"/>
              <a:ext cx="539124" cy="327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blog.sysfore.com/wp-content/uploads/2014/12/DocumentDB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532" y="2236081"/>
              <a:ext cx="281761" cy="28176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42" name="Picture 18" descr="http://happyinteraction.com/wp-content/uploads/2014/02/Websockets-460x300.png"/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1" t="20110" r="6287" b="25578"/>
            <a:stretch/>
          </p:blipFill>
          <p:spPr bwMode="auto">
            <a:xfrm>
              <a:off x="4158521" y="1528865"/>
              <a:ext cx="717893" cy="28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pbs.twimg.com/profile_images/378800000704356438/9d19310763171b0d958d23a18b3d7e1c_400x400.pn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266" y="2948857"/>
              <a:ext cx="353336" cy="353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://www.clker.com/cliparts/8/r/B/I/f/c/red-ribbon-hi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915" y="1282868"/>
              <a:ext cx="863592" cy="15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5235205" y="1540942"/>
              <a:ext cx="71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30</a:t>
              </a:r>
              <a:r>
                <a:rPr lang="en-US" baseline="30000" dirty="0" smtClean="0">
                  <a:solidFill>
                    <a:schemeClr val="bg1">
                      <a:lumMod val="95000"/>
                    </a:schemeClr>
                  </a:solidFill>
                </a:rPr>
                <a:t>th</a:t>
              </a:r>
              <a:endParaRPr lang="en-US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5242" y="2978096"/>
            <a:ext cx="606398" cy="550709"/>
            <a:chOff x="4765242" y="2978096"/>
            <a:chExt cx="606398" cy="550709"/>
          </a:xfrm>
        </p:grpSpPr>
        <p:cxnSp>
          <p:nvCxnSpPr>
            <p:cNvPr id="155" name="Straight Connector 154"/>
            <p:cNvCxnSpPr/>
            <p:nvPr/>
          </p:nvCxnSpPr>
          <p:spPr>
            <a:xfrm flipV="1">
              <a:off x="4765242" y="3146014"/>
              <a:ext cx="119960" cy="3827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4860572" y="3129570"/>
              <a:ext cx="315008" cy="64008"/>
              <a:chOff x="4517051" y="1401838"/>
              <a:chExt cx="315008" cy="64008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Picture 46" descr="http://static.wixstatic.com/media/5e2dde_b69029d9783d4cbba2b998315e226ed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684" y="2978096"/>
              <a:ext cx="366956" cy="36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211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9"/>
    </mc:Choice>
    <mc:Fallback xmlns="">
      <p:transition spd="slow" advTm="168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389106" y="1957580"/>
            <a:ext cx="3382694" cy="4174853"/>
            <a:chOff x="4389106" y="2504100"/>
            <a:chExt cx="3382694" cy="4174853"/>
          </a:xfrm>
        </p:grpSpPr>
        <p:pic>
          <p:nvPicPr>
            <p:cNvPr id="4112" name="Picture 16" descr="https://media.licdn.com/mpr/mpr/p/2/005/07b/04a/02596d5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14" b="22190"/>
            <a:stretch/>
          </p:blipFill>
          <p:spPr bwMode="auto">
            <a:xfrm>
              <a:off x="4389106" y="5688481"/>
              <a:ext cx="3183791" cy="990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oup 47"/>
            <p:cNvGrpSpPr/>
            <p:nvPr/>
          </p:nvGrpSpPr>
          <p:grpSpPr>
            <a:xfrm>
              <a:off x="6904110" y="2504100"/>
              <a:ext cx="867690" cy="638219"/>
              <a:chOff x="5655292" y="-1536874"/>
              <a:chExt cx="4940875" cy="3752851"/>
            </a:xfrm>
            <a:solidFill>
              <a:schemeClr val="bg1"/>
            </a:solidFill>
          </p:grpSpPr>
          <p:pic>
            <p:nvPicPr>
              <p:cNvPr id="49" name="Picture 8" descr="http://3.bp.blogspot.com/-kvjRVZQp0qA/TxdoYva6hTI/AAAAAAAAAFY/xAZWf3vTjfY/s1600/logo_hot_peq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5292" y="-1536874"/>
                <a:ext cx="4762500" cy="3752851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7012718" y="1745673"/>
                <a:ext cx="3302305" cy="42989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9216737" y="1070264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341427" y="573358"/>
                <a:ext cx="1197735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463558" y="542185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25764" y="1777898"/>
            <a:ext cx="1607040" cy="2273304"/>
            <a:chOff x="2625764" y="2233800"/>
            <a:chExt cx="1607040" cy="2273304"/>
          </a:xfrm>
        </p:grpSpPr>
        <p:pic>
          <p:nvPicPr>
            <p:cNvPr id="4098" name="Picture 2" descr="http://brilliency.com/WP/wp-content/uploads/2015/06/IoT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764" y="2233800"/>
              <a:ext cx="1607040" cy="1418691"/>
            </a:xfrm>
            <a:prstGeom prst="rect">
              <a:avLst/>
            </a:prstGeom>
            <a:solidFill>
              <a:schemeClr val="bg1"/>
            </a:solidFill>
            <a:extLst/>
          </p:spPr>
        </p:pic>
        <p:grpSp>
          <p:nvGrpSpPr>
            <p:cNvPr id="41" name="Group 40"/>
            <p:cNvGrpSpPr/>
            <p:nvPr/>
          </p:nvGrpSpPr>
          <p:grpSpPr>
            <a:xfrm>
              <a:off x="3102972" y="3868885"/>
              <a:ext cx="867690" cy="638219"/>
              <a:chOff x="5655292" y="-1536874"/>
              <a:chExt cx="4940875" cy="3752851"/>
            </a:xfrm>
            <a:solidFill>
              <a:schemeClr val="bg1"/>
            </a:solidFill>
          </p:grpSpPr>
          <p:pic>
            <p:nvPicPr>
              <p:cNvPr id="42" name="Picture 8" descr="http://3.bp.blogspot.com/-kvjRVZQp0qA/TxdoYva6hTI/AAAAAAAAAFY/xAZWf3vTjfY/s1600/logo_hot_peq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5292" y="-1536874"/>
                <a:ext cx="4762500" cy="3752851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012718" y="1745673"/>
                <a:ext cx="3302305" cy="42989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9216737" y="1070264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9341427" y="573358"/>
                <a:ext cx="1197735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9463558" y="542185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825942" y="1679848"/>
            <a:ext cx="37235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Video / Image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Pattern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Augmented Reality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Target acquisition &amp; tracking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boulder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Score confirmation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Navigational assistance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Autonomous mode assistance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Embedded co-processors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2440" y="1679848"/>
            <a:ext cx="37235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Enhanced Driver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 useful robot to driver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Visualization through HTML5/Angular/JavaScript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Adaptive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Support for more complex interface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Improved robot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Real-time robot communications via </a:t>
            </a:r>
            <a:r>
              <a:rPr lang="en-US" sz="1400" dirty="0" err="1" smtClean="0"/>
              <a:t>Websockets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Video Streaming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Compressed video streaming compatible with 7mbps bandwidth limitation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938" y="1679848"/>
            <a:ext cx="37235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Autonomous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Robot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Telemetry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PID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Talon SRX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State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Complex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Multi-threaded concurrent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Robot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Improved driving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Adapt tote driving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Gyroscope and accelerometer enhanced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Simulation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Enable faster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Version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Reuse of components from prior years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Opportunities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938" y="1300125"/>
            <a:ext cx="372350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Embedded Computing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2440" y="1300125"/>
            <a:ext cx="372350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UX / Human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5942" y="1300125"/>
            <a:ext cx="372350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Robot Vision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01006" y="2196932"/>
            <a:ext cx="2920779" cy="4132056"/>
            <a:chOff x="8801006" y="2196932"/>
            <a:chExt cx="2920779" cy="4132056"/>
          </a:xfrm>
        </p:grpSpPr>
        <p:grpSp>
          <p:nvGrpSpPr>
            <p:cNvPr id="27" name="Group 26"/>
            <p:cNvGrpSpPr/>
            <p:nvPr/>
          </p:nvGrpSpPr>
          <p:grpSpPr>
            <a:xfrm>
              <a:off x="10172160" y="2196932"/>
              <a:ext cx="1549625" cy="3487916"/>
              <a:chOff x="10485225" y="3276490"/>
              <a:chExt cx="1549625" cy="3487916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928450" y="3276490"/>
                <a:ext cx="836365" cy="1121980"/>
                <a:chOff x="6282614" y="542185"/>
                <a:chExt cx="4762501" cy="6597460"/>
              </a:xfrm>
              <a:solidFill>
                <a:schemeClr val="bg1"/>
              </a:solidFill>
            </p:grpSpPr>
            <p:pic>
              <p:nvPicPr>
                <p:cNvPr id="55" name="Picture 8" descr="http://3.bp.blogspot.com/-kvjRVZQp0qA/TxdoYva6hTI/AAAAAAAAAFY/xAZWf3vTjfY/s1600/logo_hot_peq.GIF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2614" y="3386794"/>
                  <a:ext cx="4762501" cy="3752851"/>
                </a:xfrm>
                <a:prstGeom prst="rect">
                  <a:avLst/>
                </a:prstGeom>
                <a:grpFill/>
                <a:extLst/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7012718" y="1745673"/>
                  <a:ext cx="3302305" cy="42989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9216737" y="1070264"/>
                  <a:ext cx="1132609" cy="623454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9341427" y="573358"/>
                  <a:ext cx="1197735" cy="623454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463558" y="542185"/>
                  <a:ext cx="1132609" cy="623454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114" name="Picture 18" descr="https://agilie.com/ckeditor_assets/pictures/18/content_development_mobile_apps_augmented_reality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65"/>
              <a:stretch/>
            </p:blipFill>
            <p:spPr bwMode="auto">
              <a:xfrm>
                <a:off x="10485225" y="5911032"/>
                <a:ext cx="1549625" cy="853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2" descr="http://zdnet3.cbsistatic.com/hub/i/r/2016/07/11/74ece70d-0ea7-455f-afc7-750536965cb5/resize/370xauto/4889b1936952b9fb4a24341df981eb53/pokemongo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1006" y="4051201"/>
              <a:ext cx="1286688" cy="2277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4948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89"/>
    </mc:Choice>
    <mc:Fallback xmlns="">
      <p:transition spd="slow" advTm="154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–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381897"/>
            <a:ext cx="6246341" cy="4562402"/>
          </a:xfrm>
        </p:spPr>
        <p:txBody>
          <a:bodyPr>
            <a:normAutofit/>
          </a:bodyPr>
          <a:lstStyle/>
          <a:p>
            <a:r>
              <a:rPr lang="en-US" dirty="0"/>
              <a:t>Mastering Talon SRX</a:t>
            </a:r>
          </a:p>
          <a:p>
            <a:pPr lvl="1"/>
            <a:r>
              <a:rPr lang="en-US" dirty="0"/>
              <a:t>Motor speed controller with embedded feedback</a:t>
            </a:r>
          </a:p>
          <a:p>
            <a:r>
              <a:rPr lang="en-US" dirty="0" smtClean="0"/>
              <a:t>Make more use of advance Robot features</a:t>
            </a:r>
          </a:p>
          <a:p>
            <a:pPr lvl="1"/>
            <a:r>
              <a:rPr lang="en-US" dirty="0" smtClean="0"/>
              <a:t>PID</a:t>
            </a:r>
          </a:p>
          <a:p>
            <a:pPr lvl="1"/>
            <a:r>
              <a:rPr lang="en-US" dirty="0" smtClean="0"/>
              <a:t>Command Scheduling</a:t>
            </a:r>
            <a:endParaRPr lang="en-US" dirty="0"/>
          </a:p>
          <a:p>
            <a:r>
              <a:rPr lang="en-US" dirty="0" err="1" smtClean="0"/>
              <a:t>RoboRio</a:t>
            </a:r>
            <a:r>
              <a:rPr lang="en-US" dirty="0" smtClean="0"/>
              <a:t> Connector shield (RJ45?) for sensors</a:t>
            </a:r>
          </a:p>
          <a:p>
            <a:r>
              <a:rPr lang="en-US" dirty="0" smtClean="0"/>
              <a:t>LIDAR</a:t>
            </a:r>
            <a:endParaRPr lang="en-US" dirty="0"/>
          </a:p>
          <a:p>
            <a:r>
              <a:rPr lang="en-US" dirty="0" smtClean="0"/>
              <a:t>Better instrumentation</a:t>
            </a:r>
          </a:p>
          <a:p>
            <a:r>
              <a:rPr lang="en-US" dirty="0" smtClean="0"/>
              <a:t>Improve Arduino capability</a:t>
            </a:r>
          </a:p>
          <a:p>
            <a:r>
              <a:rPr lang="en-US" dirty="0" smtClean="0"/>
              <a:t>Robot </a:t>
            </a:r>
            <a:r>
              <a:rPr lang="en-US" dirty="0"/>
              <a:t>Simulation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05817" y="1762897"/>
            <a:ext cx="4572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for someone who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how to control a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about control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advanced network technologies like </a:t>
            </a:r>
            <a:r>
              <a:rPr lang="en-US" dirty="0" err="1" smtClean="0"/>
              <a:t>WebSockets</a:t>
            </a:r>
            <a:r>
              <a:rPr lang="en-US" dirty="0" smtClean="0"/>
              <a:t> &amp; DNS-SD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</a:t>
            </a:r>
            <a:r>
              <a:rPr lang="en-US" dirty="0" smtClean="0"/>
              <a:t>how to do things with Arduino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81644" y="3982286"/>
            <a:ext cx="4696649" cy="1671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93765" y="4177759"/>
            <a:ext cx="327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Item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LIDAR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WIRING CONNECTOR KIT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6" name="Picture 4" descr="https://s3.amazonaws.com/media-p.slid.es/uploads/billymeinke/images/137844/icon_gi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44" y="4202473"/>
            <a:ext cx="1269079" cy="1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://artedigital2015.artedev.info/wp-content/uploads/2015/05/jav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89" y="1038019"/>
            <a:ext cx="995095" cy="627161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18" name="Picture 16" descr="https://www.arduino.cc/en/uploads/Main/ArduinoProMini_Front_3v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5" b="18369"/>
          <a:stretch/>
        </p:blipFill>
        <p:spPr bwMode="auto">
          <a:xfrm>
            <a:off x="9305623" y="1087215"/>
            <a:ext cx="972574" cy="59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Talon SR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895" y="989100"/>
            <a:ext cx="832368" cy="83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1"/>
    </mc:Choice>
    <mc:Fallback xmlns="">
      <p:transition spd="slow" advTm="725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81644" y="3982286"/>
            <a:ext cx="4696649" cy="1671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</a:t>
            </a:r>
            <a:r>
              <a:rPr lang="en-US" dirty="0"/>
              <a:t>–</a:t>
            </a:r>
            <a:r>
              <a:rPr lang="en-US" dirty="0" smtClean="0"/>
              <a:t> UI/UX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406611"/>
            <a:ext cx="6567617" cy="4389351"/>
          </a:xfrm>
        </p:spPr>
        <p:txBody>
          <a:bodyPr>
            <a:normAutofit/>
          </a:bodyPr>
          <a:lstStyle/>
          <a:p>
            <a:r>
              <a:rPr lang="en-US" dirty="0" smtClean="0"/>
              <a:t>Improve / mature </a:t>
            </a:r>
            <a:r>
              <a:rPr lang="en-US" dirty="0" err="1" smtClean="0"/>
              <a:t>MDConsole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smtClean="0"/>
              <a:t>Make easier to use</a:t>
            </a:r>
          </a:p>
          <a:p>
            <a:pPr lvl="1"/>
            <a:r>
              <a:rPr lang="en-US" dirty="0" smtClean="0"/>
              <a:t>Make more intuitive</a:t>
            </a:r>
          </a:p>
          <a:p>
            <a:pPr lvl="1"/>
            <a:r>
              <a:rPr lang="en-US" dirty="0" smtClean="0"/>
              <a:t>Add Analytics / Visualization</a:t>
            </a:r>
          </a:p>
          <a:p>
            <a:pPr lvl="1"/>
            <a:r>
              <a:rPr lang="en-US" dirty="0" smtClean="0"/>
              <a:t>Make console adaptive / situational behavior</a:t>
            </a:r>
          </a:p>
          <a:p>
            <a:r>
              <a:rPr lang="en-US" dirty="0" smtClean="0"/>
              <a:t>Embed </a:t>
            </a:r>
            <a:r>
              <a:rPr lang="en-US" dirty="0"/>
              <a:t>video streaming </a:t>
            </a:r>
            <a:r>
              <a:rPr lang="en-US" dirty="0" smtClean="0"/>
              <a:t>viewer</a:t>
            </a:r>
            <a:endParaRPr lang="en-US" dirty="0"/>
          </a:p>
          <a:p>
            <a:r>
              <a:rPr lang="en-US" dirty="0" smtClean="0"/>
              <a:t>Improve Robot configuration</a:t>
            </a:r>
          </a:p>
          <a:p>
            <a:pPr lvl="1"/>
            <a:r>
              <a:rPr lang="en-US" dirty="0" err="1" smtClean="0"/>
              <a:t>RoboRio</a:t>
            </a:r>
            <a:r>
              <a:rPr lang="en-US" dirty="0" smtClean="0"/>
              <a:t> </a:t>
            </a:r>
            <a:r>
              <a:rPr lang="en-US" dirty="0"/>
              <a:t>and Arduinos 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/>
              <a:t>retrieve and selective rerun recorded sessions</a:t>
            </a:r>
          </a:p>
          <a:p>
            <a:r>
              <a:rPr lang="en-US" dirty="0" smtClean="0"/>
              <a:t>Competition Checklist tab</a:t>
            </a:r>
          </a:p>
          <a:p>
            <a:r>
              <a:rPr lang="en-US" dirty="0" smtClean="0"/>
              <a:t>Scouting app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5817" y="1762897"/>
            <a:ext cx="4572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for someone who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modern web development like Angular, Material Design, </a:t>
            </a:r>
            <a:r>
              <a:rPr lang="en-US" dirty="0" err="1" smtClean="0"/>
              <a:t>NoSQL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UX Design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advanced network technologies like </a:t>
            </a:r>
            <a:r>
              <a:rPr lang="en-US" dirty="0" err="1" smtClean="0"/>
              <a:t>WebSockets</a:t>
            </a:r>
            <a:r>
              <a:rPr lang="en-US" dirty="0" smtClean="0"/>
              <a:t> &amp; DNS-SD (Bonjour)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93765" y="4177759"/>
            <a:ext cx="327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Item</a:t>
            </a:r>
          </a:p>
          <a:p>
            <a:r>
              <a:rPr lang="en-US" b="1" dirty="0">
                <a:solidFill>
                  <a:schemeClr val="bg1"/>
                </a:solidFill>
              </a:rPr>
              <a:t>Large </a:t>
            </a:r>
            <a:r>
              <a:rPr lang="en-US" b="1" dirty="0" smtClean="0">
                <a:solidFill>
                  <a:schemeClr val="bg1"/>
                </a:solidFill>
              </a:rPr>
              <a:t>touch screen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16" descr="https://media.licdn.com/mpr/mpr/p/2/005/07b/04a/02596d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 b="22190"/>
          <a:stretch/>
        </p:blipFill>
        <p:spPr bwMode="auto">
          <a:xfrm>
            <a:off x="7916644" y="433046"/>
            <a:ext cx="3183791" cy="99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.amazonaws.com/media-p.slid.es/uploads/billymeinke/images/137844/icon_gi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44" y="4202473"/>
            <a:ext cx="1269079" cy="1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2"/>
    </mc:Choice>
    <mc:Fallback xmlns="">
      <p:transition spd="slow" advTm="732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</a:t>
            </a:r>
            <a:r>
              <a:rPr lang="en-US" dirty="0" smtClean="0"/>
              <a:t>– Robot Vision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312562"/>
            <a:ext cx="6437826" cy="43564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 basic robot vision</a:t>
            </a:r>
          </a:p>
          <a:p>
            <a:pPr lvl="1"/>
            <a:r>
              <a:rPr lang="en-US" dirty="0" smtClean="0"/>
              <a:t>Object discovery</a:t>
            </a:r>
          </a:p>
          <a:p>
            <a:pPr lvl="1"/>
            <a:r>
              <a:rPr lang="en-US" dirty="0" smtClean="0"/>
              <a:t>Object tracking</a:t>
            </a:r>
          </a:p>
          <a:p>
            <a:pPr lvl="1"/>
            <a:r>
              <a:rPr lang="en-US" dirty="0" err="1" smtClean="0"/>
              <a:t>WebCam</a:t>
            </a:r>
            <a:r>
              <a:rPr lang="en-US" dirty="0" smtClean="0"/>
              <a:t> &amp; Stereoscopic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event exchange with </a:t>
            </a:r>
            <a:r>
              <a:rPr lang="en-US" dirty="0" err="1" smtClean="0"/>
              <a:t>RoboRio</a:t>
            </a:r>
            <a:r>
              <a:rPr lang="en-US" dirty="0" smtClean="0"/>
              <a:t> and </a:t>
            </a:r>
            <a:r>
              <a:rPr lang="en-US" dirty="0" err="1" smtClean="0"/>
              <a:t>MDConsole</a:t>
            </a:r>
            <a:endParaRPr lang="en-US" dirty="0" smtClean="0"/>
          </a:p>
          <a:p>
            <a:r>
              <a:rPr lang="en-US" dirty="0" smtClean="0"/>
              <a:t>High performance real-time video streaming for operator assist</a:t>
            </a:r>
          </a:p>
          <a:p>
            <a:r>
              <a:rPr lang="en-US" dirty="0" smtClean="0"/>
              <a:t>Simple augmented reality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7281644" y="3982286"/>
            <a:ext cx="4696649" cy="1671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93765" y="4177759"/>
            <a:ext cx="2899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Item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NVidia </a:t>
            </a:r>
            <a:r>
              <a:rPr lang="en-US" b="1" dirty="0" err="1" smtClean="0">
                <a:solidFill>
                  <a:schemeClr val="bg1"/>
                </a:solidFill>
              </a:rPr>
              <a:t>Jetson</a:t>
            </a:r>
            <a:r>
              <a:rPr lang="en-US" b="1" dirty="0" smtClean="0">
                <a:solidFill>
                  <a:schemeClr val="bg1"/>
                </a:solidFill>
              </a:rPr>
              <a:t> TX1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Automobile Backup      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Camera module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IP streaming camera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https://s3.amazonaws.com/media-p.slid.es/uploads/billymeinke/images/137844/icon_gi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44" y="4202473"/>
            <a:ext cx="1269079" cy="1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0" descr="https://www.stereolabs.com/img/developer/api/zed-openc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063" y="988671"/>
            <a:ext cx="496313" cy="60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8" descr="https://www.stereolabs.com/img/developer/zed_getstarte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4" t="-210" r="30290" b="90840"/>
          <a:stretch/>
        </p:blipFill>
        <p:spPr bwMode="auto">
          <a:xfrm>
            <a:off x="7845344" y="1022293"/>
            <a:ext cx="2839470" cy="5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05817" y="1762897"/>
            <a:ext cx="4572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for someone who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robot vision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about video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GPU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C++ &amp;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3"/>
    </mc:Choice>
    <mc:Fallback xmlns="">
      <p:transition spd="slow" advTm="811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– Team Improvements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762897"/>
            <a:ext cx="6525954" cy="4436566"/>
          </a:xfrm>
        </p:spPr>
        <p:txBody>
          <a:bodyPr>
            <a:normAutofit/>
          </a:bodyPr>
          <a:lstStyle/>
          <a:p>
            <a:r>
              <a:rPr lang="en-US" dirty="0" smtClean="0"/>
              <a:t>Knowledge </a:t>
            </a:r>
            <a:r>
              <a:rPr lang="en-US" dirty="0"/>
              <a:t>base</a:t>
            </a:r>
          </a:p>
          <a:p>
            <a:pPr lvl="1"/>
            <a:r>
              <a:rPr lang="en-US" dirty="0"/>
              <a:t>How To Guides to on board team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Capture knowledge already learned</a:t>
            </a:r>
            <a:endParaRPr lang="en-US" dirty="0"/>
          </a:p>
          <a:p>
            <a:pPr lvl="1"/>
            <a:r>
              <a:rPr lang="en-US" dirty="0"/>
              <a:t>Articles explaining complex pieces</a:t>
            </a:r>
          </a:p>
          <a:p>
            <a:r>
              <a:rPr lang="en-US" dirty="0" smtClean="0"/>
              <a:t>Version control</a:t>
            </a:r>
          </a:p>
        </p:txBody>
      </p:sp>
      <p:pic>
        <p:nvPicPr>
          <p:cNvPr id="4" name="Picture 46" descr="http://static.wixstatic.com/media/5e2dde_b69029d9783d4cbba2b998315e226e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243" y="1129178"/>
            <a:ext cx="931176" cy="9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81644" y="3982286"/>
            <a:ext cx="4696649" cy="1671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93765" y="4177759"/>
            <a:ext cx="327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Item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Student mentors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Year Round Commitment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https://s3.amazonaws.com/media-p.slid.es/uploads/billymeinke/images/137844/icon_gi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44" y="4202473"/>
            <a:ext cx="1269079" cy="1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05817" y="1762897"/>
            <a:ext cx="4572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for someone who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be a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build a strong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improve year over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compete at the national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0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7"/>
    </mc:Choice>
    <mc:Fallback xmlns="">
      <p:transition spd="slow" advTm="854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.9|2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2.4|2.7|2.4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4|2.6|1.9|2.1|1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4291</TotalTime>
  <Words>470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Wingdings</vt:lpstr>
      <vt:lpstr>Wood Type</vt:lpstr>
      <vt:lpstr>MD RoboticS 2016-2017</vt:lpstr>
      <vt:lpstr>What is the control System?</vt:lpstr>
      <vt:lpstr>Accomplishments To Date</vt:lpstr>
      <vt:lpstr>Software Development Opportunities</vt:lpstr>
      <vt:lpstr>Opportunities – Embedded Systems</vt:lpstr>
      <vt:lpstr>Opportunities – UI/UX</vt:lpstr>
      <vt:lpstr>Opportunities – Robot Vision </vt:lpstr>
      <vt:lpstr>Opportunities – Team Improvements </vt:lpstr>
    </vt:vector>
  </TitlesOfParts>
  <Company>Capital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 RoboticS</dc:title>
  <dc:creator>Martin Smith (MAPS)</dc:creator>
  <cp:lastModifiedBy>Martin Smith (MAPS)</cp:lastModifiedBy>
  <cp:revision>172</cp:revision>
  <dcterms:created xsi:type="dcterms:W3CDTF">2016-01-21T17:13:38Z</dcterms:created>
  <dcterms:modified xsi:type="dcterms:W3CDTF">2016-09-03T02:48:27Z</dcterms:modified>
</cp:coreProperties>
</file>