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microsoft.com/office/2007/relationships/hdphoto" Target="../media/hdphoto2.wdp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7"/>
            <a:ext cx="8296746" cy="6611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8296746" cy="5711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8296746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703620" y="319853"/>
            <a:ext cx="1900302" cy="1850184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1494699"/>
            <a:ext cx="8166021" cy="2700975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80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http://www.firstinspires.org/sites/all/themes/first/assets/images/FIRST_logo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34" y="816327"/>
            <a:ext cx="1050673" cy="78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content.fathead.com/products/86/86-10052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963" y="3722306"/>
            <a:ext cx="2403475" cy="24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firstinspires.org/sites/default/files/uploads/rightimage/frc-stronghold-block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828" y="2320948"/>
            <a:ext cx="2339746" cy="154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9593828" y="2317469"/>
            <a:ext cx="220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4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9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8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3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7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3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8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8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3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wpilib.screenstepslive.com/s/448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png"/><Relationship Id="rId9" Type="http://schemas.openxmlformats.org/officeDocument/2006/relationships/image" Target="../media/image27.emf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71" y="1432223"/>
            <a:ext cx="9966960" cy="3035808"/>
          </a:xfrm>
        </p:spPr>
        <p:txBody>
          <a:bodyPr/>
          <a:lstStyle/>
          <a:p>
            <a:r>
              <a:rPr lang="en-US" dirty="0" smtClean="0"/>
              <a:t>MD </a:t>
            </a:r>
            <a:r>
              <a:rPr lang="en-US" dirty="0" err="1" smtClean="0"/>
              <a:t>RoboticS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459745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Control System Kick Off</a:t>
            </a:r>
          </a:p>
        </p:txBody>
      </p:sp>
    </p:spTree>
    <p:extLst>
      <p:ext uri="{BB962C8B-B14F-4D97-AF65-F5344CB8AC3E}">
        <p14:creationId xmlns:p14="http://schemas.microsoft.com/office/powerpoint/2010/main" val="12743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control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90188"/>
            <a:ext cx="10058400" cy="4050792"/>
          </a:xfrm>
        </p:spPr>
        <p:txBody>
          <a:bodyPr/>
          <a:lstStyle/>
          <a:p>
            <a:r>
              <a:rPr lang="en-US" dirty="0" smtClean="0"/>
              <a:t>Documented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wpilib.screenstepslive.com/s/4485</a:t>
            </a:r>
            <a:endParaRPr lang="en-US" dirty="0" smtClean="0"/>
          </a:p>
          <a:p>
            <a:r>
              <a:rPr lang="en-US" dirty="0" smtClean="0"/>
              <a:t>Includes:</a:t>
            </a:r>
          </a:p>
          <a:p>
            <a:pPr lvl="1"/>
            <a:r>
              <a:rPr lang="en-US" dirty="0" err="1"/>
              <a:t>Roborio</a:t>
            </a:r>
            <a:r>
              <a:rPr lang="en-US" dirty="0"/>
              <a:t> / robot code</a:t>
            </a:r>
          </a:p>
          <a:p>
            <a:pPr lvl="1"/>
            <a:r>
              <a:rPr lang="en-US" dirty="0" smtClean="0"/>
              <a:t>Driver station</a:t>
            </a:r>
          </a:p>
          <a:p>
            <a:pPr lvl="1"/>
            <a:r>
              <a:rPr lang="en-US" dirty="0" smtClean="0"/>
              <a:t>Operator Interface / joystick</a:t>
            </a:r>
          </a:p>
          <a:p>
            <a:pPr lvl="1"/>
            <a:r>
              <a:rPr lang="en-US" dirty="0" smtClean="0"/>
              <a:t>Operator console peripherals (hardware &amp; software)</a:t>
            </a:r>
          </a:p>
          <a:p>
            <a:pPr lvl="1"/>
            <a:r>
              <a:rPr lang="en-US" dirty="0" smtClean="0"/>
              <a:t>Actuators</a:t>
            </a:r>
            <a:endParaRPr lang="en-US" dirty="0"/>
          </a:p>
          <a:p>
            <a:pPr lvl="2"/>
            <a:r>
              <a:rPr lang="en-US" dirty="0"/>
              <a:t>Motors</a:t>
            </a:r>
          </a:p>
          <a:p>
            <a:pPr lvl="2"/>
            <a:r>
              <a:rPr lang="en-US" dirty="0"/>
              <a:t>Pneumatics  </a:t>
            </a:r>
          </a:p>
          <a:p>
            <a:pPr lvl="1"/>
            <a:r>
              <a:rPr lang="en-US" dirty="0" smtClean="0"/>
              <a:t>Telemetry / sensors</a:t>
            </a:r>
          </a:p>
          <a:p>
            <a:pPr lvl="1"/>
            <a:r>
              <a:rPr lang="en-US" dirty="0" smtClean="0"/>
              <a:t>Cameras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030" name="Picture 6" descr="National Instruments roboR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714" y="1870894"/>
            <a:ext cx="1503535" cy="13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neumatics Control Modu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637" y="3040052"/>
            <a:ext cx="1256964" cy="150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alon SR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685" y="3532278"/>
            <a:ext cx="1179126" cy="117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Lifecam HD30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074" y="4949483"/>
            <a:ext cx="1476955" cy="98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SB connec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59" y="5215511"/>
            <a:ext cx="5300501" cy="120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cdn3.volusion.com/vyfsn.knvgw/v/vspfiles/photos/am-2064-2T.jpg?144224039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083" y="2320186"/>
            <a:ext cx="1334101" cy="117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8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1st season with </a:t>
            </a:r>
            <a:r>
              <a:rPr lang="en-US" dirty="0" err="1" smtClean="0"/>
              <a:t>RoboRio</a:t>
            </a:r>
            <a:r>
              <a:rPr lang="en-US" dirty="0" smtClean="0"/>
              <a:t> &amp; Java</a:t>
            </a:r>
          </a:p>
          <a:p>
            <a:pPr lvl="1"/>
            <a:r>
              <a:rPr lang="en-US" dirty="0" smtClean="0"/>
              <a:t>Successfully implemented Java based Command Robot</a:t>
            </a:r>
          </a:p>
          <a:p>
            <a:pPr lvl="1"/>
            <a:r>
              <a:rPr lang="en-US" dirty="0" smtClean="0"/>
              <a:t>Successfully implemented complex command sequence</a:t>
            </a:r>
          </a:p>
          <a:p>
            <a:pPr lvl="1"/>
            <a:r>
              <a:rPr lang="en-US" dirty="0" smtClean="0"/>
              <a:t>Successfully implemented some sensors</a:t>
            </a:r>
          </a:p>
          <a:p>
            <a:pPr lvl="2"/>
            <a:r>
              <a:rPr lang="en-US" dirty="0" smtClean="0"/>
              <a:t>Encoder &amp; optical limiting switches</a:t>
            </a:r>
          </a:p>
          <a:p>
            <a:pPr lvl="1"/>
            <a:r>
              <a:rPr lang="en-US" dirty="0" smtClean="0"/>
              <a:t>Successfully implemented control of motors and pneumatics</a:t>
            </a:r>
          </a:p>
          <a:p>
            <a:pPr lvl="1"/>
            <a:r>
              <a:rPr lang="en-US" dirty="0" smtClean="0"/>
              <a:t>Successfully implemented </a:t>
            </a:r>
            <a:r>
              <a:rPr lang="en-US" dirty="0" err="1" smtClean="0"/>
              <a:t>gamebox</a:t>
            </a:r>
            <a:r>
              <a:rPr lang="en-US" dirty="0" smtClean="0"/>
              <a:t> style joystick interface with custom command support</a:t>
            </a:r>
          </a:p>
          <a:p>
            <a:pPr lvl="1"/>
            <a:r>
              <a:rPr lang="en-US" dirty="0" smtClean="0"/>
              <a:t>Successfully implemented </a:t>
            </a:r>
            <a:r>
              <a:rPr lang="en-US" dirty="0" err="1" smtClean="0"/>
              <a:t>Mecanum</a:t>
            </a:r>
            <a:r>
              <a:rPr lang="en-US" dirty="0" smtClean="0"/>
              <a:t> wheel drive system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69989"/>
            <a:ext cx="10058400" cy="4302211"/>
          </a:xfrm>
        </p:spPr>
        <p:txBody>
          <a:bodyPr>
            <a:normAutofit/>
          </a:bodyPr>
          <a:lstStyle/>
          <a:p>
            <a:r>
              <a:rPr lang="en-US" dirty="0" smtClean="0"/>
              <a:t>Limited opportunity to practice with fully integrated robot</a:t>
            </a:r>
          </a:p>
          <a:p>
            <a:pPr lvl="1"/>
            <a:r>
              <a:rPr lang="en-US" dirty="0" smtClean="0"/>
              <a:t>Simple robot – limited capabilities</a:t>
            </a:r>
          </a:p>
          <a:p>
            <a:pPr lvl="1"/>
            <a:r>
              <a:rPr lang="en-US" dirty="0" smtClean="0"/>
              <a:t>Some features not reliable</a:t>
            </a:r>
          </a:p>
          <a:p>
            <a:pPr lvl="2"/>
            <a:r>
              <a:rPr lang="en-US" dirty="0" smtClean="0"/>
              <a:t>lift had to be manually controlled in </a:t>
            </a:r>
            <a:r>
              <a:rPr lang="en-US" dirty="0" err="1" smtClean="0"/>
              <a:t>teleop</a:t>
            </a:r>
            <a:endParaRPr lang="en-US" dirty="0" smtClean="0"/>
          </a:p>
          <a:p>
            <a:pPr lvl="2"/>
            <a:r>
              <a:rPr lang="en-US" dirty="0" smtClean="0"/>
              <a:t>Depth sensor not consistent</a:t>
            </a:r>
          </a:p>
          <a:p>
            <a:r>
              <a:rPr lang="en-US" dirty="0" smtClean="0"/>
              <a:t>Did not leverage advanced features</a:t>
            </a:r>
          </a:p>
          <a:p>
            <a:pPr lvl="1"/>
            <a:r>
              <a:rPr lang="en-US" dirty="0" smtClean="0"/>
              <a:t>No robot vision for targeting or feedback</a:t>
            </a:r>
          </a:p>
          <a:p>
            <a:pPr lvl="1"/>
            <a:r>
              <a:rPr lang="en-US" dirty="0" smtClean="0"/>
              <a:t>No gyroscope enabled navigation</a:t>
            </a:r>
          </a:p>
          <a:p>
            <a:pPr lvl="1"/>
            <a:r>
              <a:rPr lang="en-US" dirty="0" smtClean="0"/>
              <a:t>No enhanced drive station</a:t>
            </a:r>
          </a:p>
          <a:p>
            <a:pPr lvl="1"/>
            <a:r>
              <a:rPr lang="en-US" dirty="0" smtClean="0"/>
              <a:t>No on board co-processors for augmented computing</a:t>
            </a:r>
          </a:p>
          <a:p>
            <a:pPr lvl="1"/>
            <a:r>
              <a:rPr lang="en-US" dirty="0" smtClean="0"/>
              <a:t>Limited both autonomous period and </a:t>
            </a:r>
            <a:r>
              <a:rPr lang="en-US" dirty="0" err="1" smtClean="0"/>
              <a:t>teleop</a:t>
            </a:r>
            <a:r>
              <a:rPr lang="en-US" dirty="0" smtClean="0"/>
              <a:t> period effectiveness and capabilities</a:t>
            </a:r>
          </a:p>
          <a:p>
            <a:pPr lvl="2"/>
            <a:r>
              <a:rPr lang="en-US" dirty="0" smtClean="0"/>
              <a:t>Slower than top rated teams at most tasks</a:t>
            </a:r>
          </a:p>
          <a:p>
            <a:pPr lvl="2"/>
            <a:r>
              <a:rPr lang="en-US" dirty="0" smtClean="0"/>
              <a:t>Not as reliable as top rated teams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389106" y="2504100"/>
            <a:ext cx="3382694" cy="4174853"/>
            <a:chOff x="4389106" y="2504100"/>
            <a:chExt cx="3382694" cy="4174853"/>
          </a:xfrm>
        </p:grpSpPr>
        <p:pic>
          <p:nvPicPr>
            <p:cNvPr id="4112" name="Picture 16" descr="https://media.licdn.com/mpr/mpr/p/2/005/07b/04a/02596d5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14" b="22190"/>
            <a:stretch/>
          </p:blipFill>
          <p:spPr bwMode="auto">
            <a:xfrm>
              <a:off x="4389106" y="5688481"/>
              <a:ext cx="3183791" cy="990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" name="Group 47"/>
            <p:cNvGrpSpPr/>
            <p:nvPr/>
          </p:nvGrpSpPr>
          <p:grpSpPr>
            <a:xfrm>
              <a:off x="6904110" y="2504100"/>
              <a:ext cx="867690" cy="638219"/>
              <a:chOff x="5655292" y="-1536874"/>
              <a:chExt cx="4940875" cy="3752851"/>
            </a:xfrm>
            <a:solidFill>
              <a:schemeClr val="bg1"/>
            </a:solidFill>
          </p:grpSpPr>
          <p:pic>
            <p:nvPicPr>
              <p:cNvPr id="49" name="Picture 8" descr="http://3.bp.blogspot.com/-kvjRVZQp0qA/TxdoYva6hTI/AAAAAAAAAFY/xAZWf3vTjfY/s1600/logo_hot_peq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5292" y="-1536874"/>
                <a:ext cx="4762500" cy="3752851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50" name="Rectangle 49"/>
              <p:cNvSpPr/>
              <p:nvPr/>
            </p:nvSpPr>
            <p:spPr>
              <a:xfrm>
                <a:off x="7012718" y="1745673"/>
                <a:ext cx="3302305" cy="42989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9216737" y="1070264"/>
                <a:ext cx="1132609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341427" y="573358"/>
                <a:ext cx="1197735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463558" y="542185"/>
                <a:ext cx="1132609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25764" y="2324418"/>
            <a:ext cx="1607040" cy="2273304"/>
            <a:chOff x="2625764" y="2233800"/>
            <a:chExt cx="1607040" cy="2273304"/>
          </a:xfrm>
        </p:grpSpPr>
        <p:pic>
          <p:nvPicPr>
            <p:cNvPr id="4098" name="Picture 2" descr="http://brilliency.com/WP/wp-content/uploads/2015/06/IoT-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5764" y="2233800"/>
              <a:ext cx="1607040" cy="1418691"/>
            </a:xfrm>
            <a:prstGeom prst="rect">
              <a:avLst/>
            </a:prstGeom>
            <a:solidFill>
              <a:schemeClr val="bg1"/>
            </a:solidFill>
            <a:extLst/>
          </p:spPr>
        </p:pic>
        <p:grpSp>
          <p:nvGrpSpPr>
            <p:cNvPr id="41" name="Group 40"/>
            <p:cNvGrpSpPr/>
            <p:nvPr/>
          </p:nvGrpSpPr>
          <p:grpSpPr>
            <a:xfrm>
              <a:off x="3102972" y="3868885"/>
              <a:ext cx="867690" cy="638219"/>
              <a:chOff x="5655292" y="-1536874"/>
              <a:chExt cx="4940875" cy="3752851"/>
            </a:xfrm>
            <a:solidFill>
              <a:schemeClr val="bg1"/>
            </a:solidFill>
          </p:grpSpPr>
          <p:pic>
            <p:nvPicPr>
              <p:cNvPr id="42" name="Picture 8" descr="http://3.bp.blogspot.com/-kvjRVZQp0qA/TxdoYva6hTI/AAAAAAAAAFY/xAZWf3vTjfY/s1600/logo_hot_peq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5292" y="-1536874"/>
                <a:ext cx="4762500" cy="3752851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012718" y="1745673"/>
                <a:ext cx="3302305" cy="42989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9216737" y="1070264"/>
                <a:ext cx="1132609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9341427" y="573358"/>
                <a:ext cx="1197735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9463558" y="542185"/>
                <a:ext cx="1132609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825942" y="2226368"/>
            <a:ext cx="37235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Video / Image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Pattern </a:t>
            </a:r>
            <a:r>
              <a:rPr lang="en-US" sz="1400" dirty="0" smtClean="0"/>
              <a:t>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Augmented Reality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Target acquisition &amp; tracking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Goal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boulder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Score confirmation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Navigational assistance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Autonomous mode assistance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Embedded co-processors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2440" y="2226368"/>
            <a:ext cx="37235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Enhanced Driver station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More useful robot to driver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Visualization through HTML5/Angular/JavaScript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Adaptive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Support for more complex interface controls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Improved robot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Real-time robot communications via </a:t>
            </a:r>
            <a:r>
              <a:rPr lang="en-US" sz="1400" dirty="0" err="1" smtClean="0"/>
              <a:t>Websockets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Video Streaming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Compressed video streaming compatible with 7mbps bandwidth limitation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938" y="2226368"/>
            <a:ext cx="37235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Autonomous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Robot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Telemetry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PID 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Talon SRX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State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Complex 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Multi-threaded concurrent </a:t>
            </a:r>
            <a:r>
              <a:rPr lang="en-US" sz="1400" dirty="0" smtClean="0"/>
              <a:t>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Scheduler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Robot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Improved driving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Adapt tote driving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Gyroscope and accelerometer enhanced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Simulation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Enable faster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Version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Reuse of components from prior years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 Opportunities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938" y="1846645"/>
            <a:ext cx="372350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Embedded Computing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2440" y="1846645"/>
            <a:ext cx="372350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UX / Human 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5942" y="1846645"/>
            <a:ext cx="372350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Robot Vision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165191" y="2922920"/>
            <a:ext cx="3869659" cy="3841486"/>
            <a:chOff x="8165191" y="2922920"/>
            <a:chExt cx="3869659" cy="3841486"/>
          </a:xfrm>
        </p:grpSpPr>
        <p:pic>
          <p:nvPicPr>
            <p:cNvPr id="4110" name="Picture 14" descr="http://blogs.discovermagazine.com/citizen-science-salon/files/2015/10/big-data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5191" y="4207274"/>
              <a:ext cx="3869659" cy="1957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 53"/>
            <p:cNvGrpSpPr/>
            <p:nvPr/>
          </p:nvGrpSpPr>
          <p:grpSpPr>
            <a:xfrm>
              <a:off x="10818283" y="2922920"/>
              <a:ext cx="867690" cy="638219"/>
              <a:chOff x="5655292" y="-1536874"/>
              <a:chExt cx="4940875" cy="3752851"/>
            </a:xfrm>
            <a:solidFill>
              <a:schemeClr val="bg1"/>
            </a:solidFill>
          </p:grpSpPr>
          <p:pic>
            <p:nvPicPr>
              <p:cNvPr id="55" name="Picture 8" descr="http://3.bp.blogspot.com/-kvjRVZQp0qA/TxdoYva6hTI/AAAAAAAAAFY/xAZWf3vTjfY/s1600/logo_hot_peq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5292" y="-1536874"/>
                <a:ext cx="4762500" cy="3752851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56" name="Rectangle 55"/>
              <p:cNvSpPr/>
              <p:nvPr/>
            </p:nvSpPr>
            <p:spPr>
              <a:xfrm>
                <a:off x="7012718" y="1745673"/>
                <a:ext cx="3302305" cy="42989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9216737" y="1070264"/>
                <a:ext cx="1132609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9341427" y="573358"/>
                <a:ext cx="1197735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9463558" y="542185"/>
                <a:ext cx="1132609" cy="623454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14" name="Picture 18" descr="https://agilie.com/ckeditor_assets/pictures/18/content_development_mobile_apps_augmented_reality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65"/>
            <a:stretch/>
          </p:blipFill>
          <p:spPr bwMode="auto">
            <a:xfrm>
              <a:off x="10485225" y="5911032"/>
              <a:ext cx="1549625" cy="85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48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61751"/>
            <a:ext cx="7728163" cy="461227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Set up 3 </a:t>
            </a:r>
            <a:r>
              <a:rPr lang="en-US" strike="sngStrike" dirty="0" smtClean="0"/>
              <a:t>tiger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lion</a:t>
            </a:r>
            <a:r>
              <a:rPr lang="en-US" dirty="0" smtClean="0"/>
              <a:t> teams</a:t>
            </a:r>
          </a:p>
          <a:p>
            <a:pPr lvl="1"/>
            <a:r>
              <a:rPr lang="en-US" dirty="0" smtClean="0"/>
              <a:t>Embedded Computing</a:t>
            </a:r>
          </a:p>
          <a:p>
            <a:pPr lvl="1"/>
            <a:r>
              <a:rPr lang="en-US" dirty="0" smtClean="0"/>
              <a:t>UX / Human Interface</a:t>
            </a:r>
          </a:p>
          <a:p>
            <a:pPr lvl="1"/>
            <a:r>
              <a:rPr lang="en-US" dirty="0" smtClean="0"/>
              <a:t>Robot Vision</a:t>
            </a:r>
          </a:p>
          <a:p>
            <a:pPr lvl="1"/>
            <a:r>
              <a:rPr lang="en-US" dirty="0" smtClean="0"/>
              <a:t>At least 2 per team</a:t>
            </a:r>
          </a:p>
          <a:p>
            <a:pPr lvl="1"/>
            <a:r>
              <a:rPr lang="en-US" dirty="0" smtClean="0"/>
              <a:t>No prior experience necessary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Get engaged</a:t>
            </a:r>
          </a:p>
          <a:p>
            <a:r>
              <a:rPr lang="en-US" dirty="0" smtClean="0"/>
              <a:t>Establish goals for </a:t>
            </a:r>
            <a:r>
              <a:rPr lang="en-US" dirty="0" smtClean="0"/>
              <a:t>2016</a:t>
            </a:r>
          </a:p>
          <a:p>
            <a:r>
              <a:rPr lang="en-US" dirty="0" smtClean="0"/>
              <a:t>Practice</a:t>
            </a:r>
          </a:p>
          <a:p>
            <a:pPr lvl="1"/>
            <a:r>
              <a:rPr lang="en-US" dirty="0" smtClean="0"/>
              <a:t>Prototype canon</a:t>
            </a:r>
          </a:p>
          <a:p>
            <a:pPr lvl="1"/>
            <a:r>
              <a:rPr lang="en-US" dirty="0" smtClean="0"/>
              <a:t>Prototype scaling mechanism</a:t>
            </a:r>
            <a:endParaRPr lang="en-US" dirty="0" smtClean="0"/>
          </a:p>
          <a:p>
            <a:pPr lvl="1"/>
            <a:r>
              <a:rPr lang="en-US" dirty="0" smtClean="0"/>
              <a:t>Build robot</a:t>
            </a:r>
          </a:p>
          <a:p>
            <a:pPr lvl="1"/>
            <a:r>
              <a:rPr lang="en-US" dirty="0" smtClean="0"/>
              <a:t>Build obstacles</a:t>
            </a:r>
          </a:p>
          <a:p>
            <a:pPr lvl="1"/>
            <a:r>
              <a:rPr lang="en-US" dirty="0" smtClean="0"/>
              <a:t>Participate in local prep scrimmages: e.g. with </a:t>
            </a:r>
            <a:r>
              <a:rPr lang="en-US" dirty="0" err="1" smtClean="0"/>
              <a:t>FriarBots</a:t>
            </a:r>
            <a:r>
              <a:rPr lang="en-US" dirty="0" smtClean="0"/>
              <a:t> and OC Robotic Alliance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 up MD Robotics program</a:t>
            </a:r>
          </a:p>
          <a:p>
            <a:pPr lvl="1"/>
            <a:r>
              <a:rPr lang="en-US" dirty="0" smtClean="0"/>
              <a:t>Document procedures &amp; tip sheets for future season</a:t>
            </a:r>
          </a:p>
          <a:p>
            <a:pPr lvl="1"/>
            <a:r>
              <a:rPr lang="en-US" dirty="0" smtClean="0"/>
              <a:t>Publish work to FRC community for gracious co-</a:t>
            </a:r>
            <a:r>
              <a:rPr lang="en-US" dirty="0" err="1" smtClean="0"/>
              <a:t>opetion</a:t>
            </a:r>
            <a:r>
              <a:rPr lang="en-US" dirty="0" smtClean="0"/>
              <a:t> award opportunities</a:t>
            </a:r>
          </a:p>
          <a:p>
            <a:r>
              <a:rPr lang="en-US" dirty="0" smtClean="0"/>
              <a:t>Need more mentor help</a:t>
            </a:r>
          </a:p>
          <a:p>
            <a:pPr lvl="1"/>
            <a:r>
              <a:rPr lang="en-US" dirty="0" smtClean="0"/>
              <a:t>Recruit</a:t>
            </a:r>
          </a:p>
          <a:p>
            <a:pPr lvl="1"/>
            <a:r>
              <a:rPr lang="en-US" dirty="0" smtClean="0"/>
              <a:t>No prior experience </a:t>
            </a:r>
            <a:r>
              <a:rPr lang="en-US" dirty="0" smtClean="0"/>
              <a:t>necessary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91" y="1195593"/>
            <a:ext cx="3246739" cy="361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 Building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45" y="1826850"/>
            <a:ext cx="3042800" cy="309687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4 obstacles</a:t>
            </a:r>
          </a:p>
          <a:p>
            <a:pPr lvl="1"/>
            <a:r>
              <a:rPr lang="en-US" dirty="0" smtClean="0"/>
              <a:t>Cheval de </a:t>
            </a:r>
            <a:r>
              <a:rPr lang="en-US" dirty="0" err="1" smtClean="0"/>
              <a:t>Frise</a:t>
            </a:r>
            <a:endParaRPr lang="en-US" dirty="0" smtClean="0"/>
          </a:p>
          <a:p>
            <a:pPr lvl="1"/>
            <a:r>
              <a:rPr lang="en-US" dirty="0" smtClean="0"/>
              <a:t>Moat</a:t>
            </a:r>
          </a:p>
          <a:p>
            <a:pPr lvl="1"/>
            <a:r>
              <a:rPr lang="en-US" dirty="0" smtClean="0"/>
              <a:t>Rock Wall</a:t>
            </a:r>
          </a:p>
          <a:p>
            <a:pPr lvl="1"/>
            <a:r>
              <a:rPr lang="en-US" dirty="0" smtClean="0"/>
              <a:t>Low bar</a:t>
            </a:r>
          </a:p>
          <a:p>
            <a:r>
              <a:rPr lang="en-US" dirty="0" smtClean="0"/>
              <a:t> </a:t>
            </a:r>
            <a:r>
              <a:rPr lang="en-US" dirty="0"/>
              <a:t>Platform </a:t>
            </a:r>
          </a:p>
          <a:p>
            <a:pPr lvl="1"/>
            <a:r>
              <a:rPr lang="en-US" dirty="0"/>
              <a:t>Modular</a:t>
            </a:r>
          </a:p>
          <a:p>
            <a:pPr lvl="1"/>
            <a:r>
              <a:rPr lang="en-US" dirty="0"/>
              <a:t>Convertible to several </a:t>
            </a:r>
            <a:r>
              <a:rPr lang="en-US" dirty="0" smtClean="0"/>
              <a:t>obstacles</a:t>
            </a:r>
            <a:endParaRPr lang="en-US" dirty="0"/>
          </a:p>
        </p:txBody>
      </p:sp>
      <p:pic>
        <p:nvPicPr>
          <p:cNvPr id="1028" name="Picture 4" descr="http://www.pivotaltechsolutions.com/projects/r365/wp-content/uploads/2014/09/percantage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63" y="2945920"/>
            <a:ext cx="980547" cy="98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4058566" y="1960798"/>
            <a:ext cx="2024657" cy="1182611"/>
            <a:chOff x="3233277" y="1975346"/>
            <a:chExt cx="2024657" cy="118261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t="26103" r="18071"/>
            <a:stretch/>
          </p:blipFill>
          <p:spPr>
            <a:xfrm>
              <a:off x="3233277" y="2210852"/>
              <a:ext cx="1756517" cy="722114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695655" y="2850180"/>
              <a:ext cx="829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Low Bar</a:t>
              </a:r>
              <a:endParaRPr lang="en-US" sz="1400" dirty="0"/>
            </a:p>
          </p:txBody>
        </p:sp>
        <p:pic>
          <p:nvPicPr>
            <p:cNvPr id="29" name="Picture 2" descr="http://www.clker.com/cliparts/1/k/I/b/Q/G/bvnjv-m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519" y="1975346"/>
              <a:ext cx="592415" cy="515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19966"/>
              </p:ext>
            </p:extLst>
          </p:nvPr>
        </p:nvGraphicFramePr>
        <p:xfrm>
          <a:off x="6359245" y="1960798"/>
          <a:ext cx="5579910" cy="473280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61420"/>
                <a:gridCol w="2074053"/>
                <a:gridCol w="2244437"/>
              </a:tblGrid>
              <a:tr h="11832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A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3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Group B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83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Group C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3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Group 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7715519" y="1980903"/>
            <a:ext cx="4108917" cy="4731918"/>
            <a:chOff x="6884246" y="1979048"/>
            <a:chExt cx="4108917" cy="47319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55437" y="2159068"/>
              <a:ext cx="1478023" cy="77389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29585" y="2011254"/>
              <a:ext cx="670484" cy="88590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84246" y="3351727"/>
              <a:ext cx="1746461" cy="7243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53610" y="3338698"/>
              <a:ext cx="1681676" cy="75036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94098" y="4369023"/>
              <a:ext cx="746926" cy="98098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20081" y="4458362"/>
              <a:ext cx="1348734" cy="8775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12274" y="5693975"/>
              <a:ext cx="1690402" cy="76862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235024" y="5693975"/>
              <a:ext cx="1318849" cy="774251"/>
            </a:xfrm>
            <a:prstGeom prst="rect">
              <a:avLst/>
            </a:prstGeom>
          </p:spPr>
        </p:pic>
        <p:pic>
          <p:nvPicPr>
            <p:cNvPr id="1026" name="Picture 2" descr="http://www.clker.com/cliparts/1/k/I/b/Q/G/bvnjv-m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748" y="1979048"/>
              <a:ext cx="592415" cy="515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www.clker.com/cliparts/1/k/I/b/Q/G/bvnjv-m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110" y="3186126"/>
              <a:ext cx="592415" cy="515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http://www.clker.com/cliparts/1/k/I/b/Q/G/bvnjv-m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7110" y="5560735"/>
              <a:ext cx="592415" cy="515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221004" y="6403189"/>
              <a:ext cx="9722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Rock wall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55437" y="2854560"/>
              <a:ext cx="1482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Cheval de </a:t>
              </a:r>
              <a:r>
                <a:rPr lang="en-US" sz="1400" dirty="0" err="1" smtClean="0"/>
                <a:t>Frise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07953" y="5223626"/>
              <a:ext cx="969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Sally port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20081" y="6403189"/>
              <a:ext cx="1344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Rough Terrain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0758" y="4018024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Moat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07953" y="4050264"/>
              <a:ext cx="9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Ramparts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64234" y="5218281"/>
              <a:ext cx="1186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Drawbridge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91821" y="2854026"/>
              <a:ext cx="951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Portcullis</a:t>
              </a:r>
              <a:endParaRPr lang="en-US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12273" y="3436193"/>
            <a:ext cx="1464027" cy="2263619"/>
            <a:chOff x="4398976" y="4390595"/>
            <a:chExt cx="1464027" cy="226361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13"/>
            <a:srcRect l="35665" t="35032" r="47677" b="6991"/>
            <a:stretch/>
          </p:blipFill>
          <p:spPr>
            <a:xfrm>
              <a:off x="4640782" y="4401610"/>
              <a:ext cx="684208" cy="1944827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398976" y="6346437"/>
              <a:ext cx="1167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Scaling wall</a:t>
              </a:r>
              <a:endParaRPr lang="en-US" sz="1400" dirty="0"/>
            </a:p>
          </p:txBody>
        </p:sp>
        <p:pic>
          <p:nvPicPr>
            <p:cNvPr id="36" name="Picture 2" descr="http://www.clker.com/cliparts/1/k/I/b/Q/G/bvnjv-m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588" y="4390595"/>
              <a:ext cx="592415" cy="515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ontent Placeholder 2"/>
          <p:cNvSpPr txBox="1">
            <a:spLocks/>
          </p:cNvSpPr>
          <p:nvPr/>
        </p:nvSpPr>
        <p:spPr>
          <a:xfrm>
            <a:off x="363105" y="5140299"/>
            <a:ext cx="3042800" cy="1416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Scaling wall</a:t>
            </a:r>
          </a:p>
          <a:p>
            <a:pPr lvl="1"/>
            <a:r>
              <a:rPr lang="en-US" dirty="0" smtClean="0"/>
              <a:t>Grab bar</a:t>
            </a:r>
          </a:p>
        </p:txBody>
      </p:sp>
      <p:pic>
        <p:nvPicPr>
          <p:cNvPr id="1030" name="Picture 6" descr="https://www.danskebank.com/js_css/FL-Site/en-img/8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23" y="5340855"/>
            <a:ext cx="975287" cy="97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550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323</TotalTime>
  <Words>430</Words>
  <Application>Microsoft Office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Wood Type</vt:lpstr>
      <vt:lpstr>MD RoboticS 2016</vt:lpstr>
      <vt:lpstr>What is the control System?</vt:lpstr>
      <vt:lpstr>2015 Accomplishments</vt:lpstr>
      <vt:lpstr>2015 Challenges</vt:lpstr>
      <vt:lpstr>2016 Opportunities</vt:lpstr>
      <vt:lpstr>Next Steps</vt:lpstr>
      <vt:lpstr>Obstacle Building update</vt:lpstr>
    </vt:vector>
  </TitlesOfParts>
  <Company>Capital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 RoboticS</dc:title>
  <dc:creator>Martin Smith (MAPS)</dc:creator>
  <cp:lastModifiedBy>Martin Smith (MAPS)</cp:lastModifiedBy>
  <cp:revision>39</cp:revision>
  <dcterms:created xsi:type="dcterms:W3CDTF">2016-01-21T17:13:38Z</dcterms:created>
  <dcterms:modified xsi:type="dcterms:W3CDTF">2016-01-22T00:25:17Z</dcterms:modified>
</cp:coreProperties>
</file>