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E9D951E-0B15-4889-A0C2-A86CE1557173}" type="datetimeFigureOut">
              <a:rPr lang="en-US" smtClean="0"/>
              <a:t>10/25/2016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8D27989-278D-4C8D-8CF7-4208BC197B9F}"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9D951E-0B15-4889-A0C2-A86CE1557173}"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27989-278D-4C8D-8CF7-4208BC197B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9D951E-0B15-4889-A0C2-A86CE1557173}"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27989-278D-4C8D-8CF7-4208BC197B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E9D951E-0B15-4889-A0C2-A86CE1557173}"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27989-278D-4C8D-8CF7-4208BC197B9F}"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E9D951E-0B15-4889-A0C2-A86CE1557173}" type="datetimeFigureOut">
              <a:rPr lang="en-US" smtClean="0"/>
              <a:t>10/25/2016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8D27989-278D-4C8D-8CF7-4208BC197B9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E9D951E-0B15-4889-A0C2-A86CE1557173}"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27989-278D-4C8D-8CF7-4208BC197B9F}"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E9D951E-0B15-4889-A0C2-A86CE1557173}" type="datetimeFigureOut">
              <a:rPr lang="en-US" smtClean="0"/>
              <a:t>10/25/2016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D27989-278D-4C8D-8CF7-4208BC197B9F}"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E9D951E-0B15-4889-A0C2-A86CE1557173}" type="datetimeFigureOut">
              <a:rPr lang="en-US" smtClean="0"/>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D27989-278D-4C8D-8CF7-4208BC197B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9D951E-0B15-4889-A0C2-A86CE1557173}" type="datetimeFigureOut">
              <a:rPr lang="en-US" smtClean="0"/>
              <a:t>10/25/2016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D27989-278D-4C8D-8CF7-4208BC197B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9D951E-0B15-4889-A0C2-A86CE1557173}"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27989-278D-4C8D-8CF7-4208BC197B9F}"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9D951E-0B15-4889-A0C2-A86CE1557173}" type="datetimeFigureOut">
              <a:rPr lang="en-US" smtClean="0"/>
              <a:t>10/25/2016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8D27989-278D-4C8D-8CF7-4208BC197B9F}"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E9D951E-0B15-4889-A0C2-A86CE1557173}" type="datetimeFigureOut">
              <a:rPr lang="en-US" smtClean="0"/>
              <a:t>10/25/2016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8D27989-278D-4C8D-8CF7-4208BC197B9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Howard Beck</a:t>
            </a:r>
            <a:endParaRPr lang="en-US" dirty="0"/>
          </a:p>
        </p:txBody>
      </p:sp>
      <p:sp>
        <p:nvSpPr>
          <p:cNvPr id="2" name="Title 1"/>
          <p:cNvSpPr>
            <a:spLocks noGrp="1"/>
          </p:cNvSpPr>
          <p:nvPr>
            <p:ph type="ctrTitle"/>
          </p:nvPr>
        </p:nvSpPr>
        <p:spPr/>
        <p:txBody>
          <a:bodyPr/>
          <a:lstStyle/>
          <a:p>
            <a:r>
              <a:rPr lang="en-US" dirty="0" smtClean="0"/>
              <a:t>Getting Robot Positions</a:t>
            </a:r>
            <a:endParaRPr lang="en-US" dirty="0"/>
          </a:p>
        </p:txBody>
      </p:sp>
    </p:spTree>
    <p:extLst>
      <p:ext uri="{BB962C8B-B14F-4D97-AF65-F5344CB8AC3E}">
        <p14:creationId xmlns:p14="http://schemas.microsoft.com/office/powerpoint/2010/main" val="3273849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Time</a:t>
            </a:r>
            <a:endParaRPr lang="en-US" dirty="0"/>
          </a:p>
        </p:txBody>
      </p:sp>
      <p:sp>
        <p:nvSpPr>
          <p:cNvPr id="3" name="Content Placeholder 2"/>
          <p:cNvSpPr>
            <a:spLocks noGrp="1"/>
          </p:cNvSpPr>
          <p:nvPr>
            <p:ph sz="quarter" idx="1"/>
          </p:nvPr>
        </p:nvSpPr>
        <p:spPr/>
        <p:txBody>
          <a:bodyPr/>
          <a:lstStyle/>
          <a:p>
            <a:r>
              <a:rPr lang="en-US" dirty="0" smtClean="0"/>
              <a:t>Given the robot’s wheel’s changes in angles, how would we find how much the robot turned?</a:t>
            </a:r>
          </a:p>
          <a:p>
            <a:r>
              <a:rPr lang="en-US" dirty="0" smtClean="0"/>
              <a:t>To answer this, we must consider the robot as a circle, and the left motors are trying to spin it to the right, the right ones to the left.</a:t>
            </a:r>
          </a:p>
        </p:txBody>
      </p:sp>
    </p:spTree>
    <p:extLst>
      <p:ext uri="{BB962C8B-B14F-4D97-AF65-F5344CB8AC3E}">
        <p14:creationId xmlns:p14="http://schemas.microsoft.com/office/powerpoint/2010/main" val="328518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Time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pPr marL="0" indent="0">
                  <a:buNone/>
                </a:pPr>
                <a:r>
                  <a:rPr lang="en-US" dirty="0" smtClean="0"/>
                  <a:t>The arrow on the left is how many degrees the left motors rotated, or </a:t>
                </a:r>
                <a14:m>
                  <m:oMath xmlns:m="http://schemas.openxmlformats.org/officeDocument/2006/math">
                    <m:r>
                      <a:rPr lang="en-US" i="1" smtClean="0">
                        <a:latin typeface="Cambria Math"/>
                        <a:ea typeface="Cambria Math"/>
                      </a:rPr>
                      <m:t>∆</m:t>
                    </m:r>
                    <m:sSub>
                      <m:sSubPr>
                        <m:ctrlPr>
                          <a:rPr lang="en-US" i="1" smtClean="0">
                            <a:latin typeface="Cambria Math"/>
                            <a:ea typeface="Cambria Math"/>
                          </a:rPr>
                        </m:ctrlPr>
                      </m:sSubPr>
                      <m:e>
                        <m:r>
                          <a:rPr lang="en-US" i="1" smtClean="0">
                            <a:latin typeface="Cambria Math"/>
                            <a:ea typeface="Cambria Math"/>
                          </a:rPr>
                          <m:t>𝜃</m:t>
                        </m:r>
                      </m:e>
                      <m:sub>
                        <m:r>
                          <a:rPr lang="en-US" b="0" i="1" smtClean="0">
                            <a:latin typeface="Cambria Math"/>
                            <a:ea typeface="Cambria Math"/>
                          </a:rPr>
                          <m:t>𝐿</m:t>
                        </m:r>
                      </m:sub>
                    </m:sSub>
                  </m:oMath>
                </a14:m>
                <a:r>
                  <a:rPr lang="en-US" dirty="0" smtClean="0"/>
                  <a:t>, likewise, the arrow on the right is how many degrees the right				motors rotated, or </a:t>
                </a:r>
                <a14:m>
                  <m:oMath xmlns:m="http://schemas.openxmlformats.org/officeDocument/2006/math">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b="0" i="1" smtClean="0">
                            <a:latin typeface="Cambria Math"/>
                            <a:ea typeface="Cambria Math"/>
                          </a:rPr>
                          <m:t>𝑅</m:t>
                        </m:r>
                      </m:sub>
                    </m:sSub>
                  </m:oMath>
                </a14:m>
                <a:r>
                  <a:rPr lang="en-US" dirty="0" smtClean="0"/>
                  <a:t>. To solve for				how much the robot turned by, we				must convert these angles into				velocities. We have to find how many				meters the wheels moved in, and			divide by the change in time to find the velocity.</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333" t="-1067"/>
                </a:stretch>
              </a:blipFill>
            </p:spPr>
            <p:txBody>
              <a:bodyPr/>
              <a:lstStyle/>
              <a:p>
                <a:r>
                  <a:rPr lang="en-US">
                    <a:noFill/>
                  </a:rPr>
                  <a:t> </a:t>
                </a:r>
              </a:p>
            </p:txBody>
          </p:sp>
        </mc:Fallback>
      </mc:AlternateContent>
      <p:sp>
        <p:nvSpPr>
          <p:cNvPr id="4" name="Oval 3"/>
          <p:cNvSpPr/>
          <p:nvPr/>
        </p:nvSpPr>
        <p:spPr>
          <a:xfrm>
            <a:off x="3810000" y="2729345"/>
            <a:ext cx="1752600" cy="1828800"/>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60000"/>
                  <a:lumOff val="40000"/>
                </a:schemeClr>
              </a:solidFill>
            </a:endParaRPr>
          </a:p>
        </p:txBody>
      </p:sp>
      <p:cxnSp>
        <p:nvCxnSpPr>
          <p:cNvPr id="9" name="Straight Arrow Connector 8"/>
          <p:cNvCxnSpPr/>
          <p:nvPr/>
        </p:nvCxnSpPr>
        <p:spPr>
          <a:xfrm flipV="1">
            <a:off x="3810000" y="2286000"/>
            <a:ext cx="0" cy="13577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6"/>
          </p:cNvCxnSpPr>
          <p:nvPr/>
        </p:nvCxnSpPr>
        <p:spPr>
          <a:xfrm flipV="1">
            <a:off x="5562600" y="2286000"/>
            <a:ext cx="0" cy="13577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979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Math Time – Calculating Velocities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14:m>
                  <m:oMath xmlns:m="http://schemas.openxmlformats.org/officeDocument/2006/math">
                    <m:f>
                      <m:fPr>
                        <m:ctrlPr>
                          <a:rPr lang="en-US" i="1" smtClean="0">
                            <a:latin typeface="Cambria Math"/>
                          </a:rPr>
                        </m:ctrlPr>
                      </m:fPr>
                      <m:num>
                        <m:sSub>
                          <m:sSubPr>
                            <m:ctrlPr>
                              <a:rPr lang="en-US" i="1">
                                <a:latin typeface="Cambria Math"/>
                              </a:rPr>
                            </m:ctrlPr>
                          </m:sSubPr>
                          <m:e>
                            <m:r>
                              <a:rPr lang="en-US" i="1">
                                <a:latin typeface="Cambria Math"/>
                              </a:rPr>
                              <m:t>𝑣</m:t>
                            </m:r>
                          </m:e>
                          <m:sub>
                            <m:r>
                              <a:rPr lang="en-US" b="0" i="1" smtClean="0">
                                <a:latin typeface="Cambria Math"/>
                              </a:rPr>
                              <m:t>𝐿</m:t>
                            </m:r>
                          </m:sub>
                        </m:sSub>
                        <m:r>
                          <a:rPr lang="en-US" i="1" smtClean="0">
                            <a:latin typeface="Cambria Math"/>
                            <a:ea typeface="Cambria Math"/>
                          </a:rPr>
                          <m:t>∆</m:t>
                        </m:r>
                        <m:r>
                          <a:rPr lang="en-US" b="0" i="1" smtClean="0">
                            <a:latin typeface="Cambria Math"/>
                            <a:ea typeface="Cambria Math"/>
                          </a:rPr>
                          <m:t>𝑡</m:t>
                        </m:r>
                      </m:num>
                      <m:den>
                        <m:r>
                          <a:rPr lang="en-US" b="0" i="1" smtClean="0">
                            <a:latin typeface="Cambria Math"/>
                          </a:rPr>
                          <m:t>2</m:t>
                        </m:r>
                        <m:r>
                          <a:rPr lang="en-US" b="0" i="1" smtClean="0">
                            <a:latin typeface="Cambria Math"/>
                            <a:ea typeface="Cambria Math"/>
                          </a:rPr>
                          <m:t>𝜋</m:t>
                        </m:r>
                        <m:sSub>
                          <m:sSubPr>
                            <m:ctrlPr>
                              <a:rPr lang="en-US" b="0" i="1" smtClean="0">
                                <a:latin typeface="Cambria Math"/>
                                <a:ea typeface="Cambria Math"/>
                              </a:rPr>
                            </m:ctrlPr>
                          </m:sSubPr>
                          <m:e>
                            <m:r>
                              <a:rPr lang="en-US" b="0" i="1" smtClean="0">
                                <a:latin typeface="Cambria Math"/>
                                <a:ea typeface="Cambria Math"/>
                              </a:rPr>
                              <m:t>𝑟</m:t>
                            </m:r>
                          </m:e>
                          <m:sub>
                            <m:r>
                              <a:rPr lang="en-US" b="0" i="1" smtClean="0">
                                <a:latin typeface="Cambria Math"/>
                                <a:ea typeface="Cambria Math"/>
                              </a:rPr>
                              <m:t>𝑤h𝑒𝑒𝑙</m:t>
                            </m:r>
                          </m:sub>
                        </m:sSub>
                      </m:den>
                    </m:f>
                    <m:r>
                      <a:rPr lang="en-US" b="0" i="1" smtClean="0">
                        <a:latin typeface="Cambria Math"/>
                      </a:rPr>
                      <m:t>=</m:t>
                    </m:r>
                    <m:f>
                      <m:fPr>
                        <m:ctrlPr>
                          <a:rPr lang="en-US" b="0" i="1" smtClean="0">
                            <a:latin typeface="Cambria Math"/>
                          </a:rPr>
                        </m:ctrlPr>
                      </m:fPr>
                      <m:num>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𝜃</m:t>
                            </m:r>
                          </m:e>
                          <m:sub>
                            <m:r>
                              <a:rPr lang="en-US" b="0" i="1" smtClean="0">
                                <a:latin typeface="Cambria Math"/>
                                <a:ea typeface="Cambria Math"/>
                              </a:rPr>
                              <m:t>𝐿</m:t>
                            </m:r>
                          </m:sub>
                        </m:sSub>
                      </m:num>
                      <m:den>
                        <m:r>
                          <a:rPr lang="en-US" b="0" i="1" smtClean="0">
                            <a:latin typeface="Cambria Math"/>
                          </a:rPr>
                          <m:t>360</m:t>
                        </m:r>
                      </m:den>
                    </m:f>
                  </m:oMath>
                </a14:m>
                <a:r>
                  <a:rPr lang="en-US" dirty="0" smtClean="0"/>
                  <a:t> </a:t>
                </a:r>
                <a:r>
                  <a:rPr lang="en-US" dirty="0" smtClean="0">
                    <a:sym typeface="Wingdings" pitchFamily="2" charset="2"/>
                  </a:rPr>
                  <a:t> </a:t>
                </a:r>
                <a14:m>
                  <m:oMath xmlns:m="http://schemas.openxmlformats.org/officeDocument/2006/math">
                    <m:sSub>
                      <m:sSubPr>
                        <m:ctrlPr>
                          <a:rPr lang="en-US" i="1" smtClean="0">
                            <a:latin typeface="Cambria Math"/>
                            <a:sym typeface="Wingdings" pitchFamily="2" charset="2"/>
                          </a:rPr>
                        </m:ctrlPr>
                      </m:sSubPr>
                      <m:e>
                        <m:r>
                          <a:rPr lang="en-US" b="0" i="1" smtClean="0">
                            <a:latin typeface="Cambria Math"/>
                            <a:sym typeface="Wingdings" pitchFamily="2" charset="2"/>
                          </a:rPr>
                          <m:t>𝑣</m:t>
                        </m:r>
                      </m:e>
                      <m:sub>
                        <m:r>
                          <a:rPr lang="en-US" b="0" i="1" smtClean="0">
                            <a:latin typeface="Cambria Math"/>
                            <a:sym typeface="Wingdings" pitchFamily="2" charset="2"/>
                          </a:rPr>
                          <m:t>𝐿</m:t>
                        </m:r>
                      </m:sub>
                    </m:sSub>
                    <m:r>
                      <a:rPr lang="en-US" b="0" i="1" smtClean="0">
                        <a:latin typeface="Cambria Math"/>
                        <a:sym typeface="Wingdings" pitchFamily="2" charset="2"/>
                      </a:rPr>
                      <m:t>=</m:t>
                    </m:r>
                    <m:f>
                      <m:fPr>
                        <m:ctrlPr>
                          <a:rPr lang="en-US" b="0" i="1" smtClean="0">
                            <a:latin typeface="Cambria Math"/>
                            <a:sym typeface="Wingdings" pitchFamily="2" charset="2"/>
                          </a:rPr>
                        </m:ctrlPr>
                      </m:fPr>
                      <m:num>
                        <m:r>
                          <a:rPr lang="en-US" b="0" i="1" smtClean="0">
                            <a:latin typeface="Cambria Math"/>
                            <a:ea typeface="Cambria Math"/>
                            <a:sym typeface="Wingdings" pitchFamily="2" charset="2"/>
                          </a:rPr>
                          <m:t>∆</m:t>
                        </m:r>
                        <m:sSub>
                          <m:sSubPr>
                            <m:ctrlPr>
                              <a:rPr lang="en-US" b="0" i="1" smtClean="0">
                                <a:latin typeface="Cambria Math"/>
                                <a:ea typeface="Cambria Math"/>
                                <a:sym typeface="Wingdings" pitchFamily="2" charset="2"/>
                              </a:rPr>
                            </m:ctrlPr>
                          </m:sSubPr>
                          <m:e>
                            <m:r>
                              <a:rPr lang="en-US" b="0" i="1" smtClean="0">
                                <a:latin typeface="Cambria Math"/>
                                <a:ea typeface="Cambria Math"/>
                                <a:sym typeface="Wingdings" pitchFamily="2" charset="2"/>
                              </a:rPr>
                              <m:t>𝜃</m:t>
                            </m:r>
                          </m:e>
                          <m:sub>
                            <m:r>
                              <a:rPr lang="en-US" b="0" i="1" smtClean="0">
                                <a:latin typeface="Cambria Math"/>
                                <a:ea typeface="Cambria Math"/>
                                <a:sym typeface="Wingdings" pitchFamily="2" charset="2"/>
                              </a:rPr>
                              <m:t>𝐿</m:t>
                            </m:r>
                          </m:sub>
                        </m:sSub>
                        <m:r>
                          <a:rPr lang="en-US" b="0" i="1" smtClean="0">
                            <a:latin typeface="Cambria Math"/>
                            <a:ea typeface="Cambria Math"/>
                            <a:sym typeface="Wingdings" pitchFamily="2" charset="2"/>
                          </a:rPr>
                          <m:t>𝜋</m:t>
                        </m:r>
                        <m:sSub>
                          <m:sSubPr>
                            <m:ctrlPr>
                              <a:rPr lang="en-US" b="0" i="1" smtClean="0">
                                <a:latin typeface="Cambria Math"/>
                                <a:ea typeface="Cambria Math"/>
                                <a:sym typeface="Wingdings" pitchFamily="2" charset="2"/>
                              </a:rPr>
                            </m:ctrlPr>
                          </m:sSubPr>
                          <m:e>
                            <m:r>
                              <a:rPr lang="en-US" b="0" i="1" smtClean="0">
                                <a:latin typeface="Cambria Math"/>
                                <a:ea typeface="Cambria Math"/>
                                <a:sym typeface="Wingdings" pitchFamily="2" charset="2"/>
                              </a:rPr>
                              <m:t>𝑟</m:t>
                            </m:r>
                          </m:e>
                          <m:sub>
                            <m:r>
                              <a:rPr lang="en-US" b="0" i="1" smtClean="0">
                                <a:latin typeface="Cambria Math"/>
                                <a:ea typeface="Cambria Math"/>
                                <a:sym typeface="Wingdings" pitchFamily="2" charset="2"/>
                              </a:rPr>
                              <m:t>𝑤h𝑒𝑒𝑙</m:t>
                            </m:r>
                          </m:sub>
                        </m:sSub>
                      </m:num>
                      <m:den>
                        <m:r>
                          <a:rPr lang="en-US" b="0" i="1" smtClean="0">
                            <a:latin typeface="Cambria Math"/>
                            <a:sym typeface="Wingdings" pitchFamily="2" charset="2"/>
                          </a:rPr>
                          <m:t>180</m:t>
                        </m:r>
                        <m:r>
                          <a:rPr lang="en-US" b="0" i="1" smtClean="0">
                            <a:latin typeface="Cambria Math"/>
                            <a:ea typeface="Cambria Math"/>
                            <a:sym typeface="Wingdings" pitchFamily="2" charset="2"/>
                          </a:rPr>
                          <m:t>∆</m:t>
                        </m:r>
                        <m:r>
                          <a:rPr lang="en-US" b="0" i="1" smtClean="0">
                            <a:latin typeface="Cambria Math"/>
                            <a:ea typeface="Cambria Math"/>
                            <a:sym typeface="Wingdings" pitchFamily="2" charset="2"/>
                          </a:rPr>
                          <m:t>𝑡</m:t>
                        </m:r>
                      </m:den>
                    </m:f>
                  </m:oMath>
                </a14:m>
                <a:endParaRPr lang="en-US" dirty="0" smtClean="0"/>
              </a:p>
              <a:p>
                <a14:m>
                  <m:oMath xmlns:m="http://schemas.openxmlformats.org/officeDocument/2006/math">
                    <m:f>
                      <m:fPr>
                        <m:ctrlPr>
                          <a:rPr lang="en-US" i="1">
                            <a:latin typeface="Cambria Math"/>
                          </a:rPr>
                        </m:ctrlPr>
                      </m:fPr>
                      <m:num>
                        <m:sSub>
                          <m:sSubPr>
                            <m:ctrlPr>
                              <a:rPr lang="en-US" i="1">
                                <a:latin typeface="Cambria Math"/>
                              </a:rPr>
                            </m:ctrlPr>
                          </m:sSubPr>
                          <m:e>
                            <m:r>
                              <a:rPr lang="en-US" i="1">
                                <a:latin typeface="Cambria Math"/>
                              </a:rPr>
                              <m:t>𝑣</m:t>
                            </m:r>
                          </m:e>
                          <m:sub>
                            <m:r>
                              <a:rPr lang="en-US" i="1">
                                <a:latin typeface="Cambria Math"/>
                              </a:rPr>
                              <m:t>𝐿</m:t>
                            </m:r>
                          </m:sub>
                        </m:sSub>
                        <m:r>
                          <a:rPr lang="en-US" i="1">
                            <a:latin typeface="Cambria Math"/>
                            <a:ea typeface="Cambria Math"/>
                          </a:rPr>
                          <m:t>∆</m:t>
                        </m:r>
                        <m:r>
                          <a:rPr lang="en-US" i="1">
                            <a:latin typeface="Cambria Math"/>
                            <a:ea typeface="Cambria Math"/>
                          </a:rPr>
                          <m:t>𝑡</m:t>
                        </m:r>
                      </m:num>
                      <m:den>
                        <m:r>
                          <a:rPr lang="en-US" i="1">
                            <a:latin typeface="Cambria Math"/>
                          </a:rPr>
                          <m:t>2</m:t>
                        </m:r>
                        <m:r>
                          <a:rPr lang="en-US" i="1">
                            <a:latin typeface="Cambria Math"/>
                            <a:ea typeface="Cambria Math"/>
                          </a:rPr>
                          <m:t>𝜋</m:t>
                        </m:r>
                        <m:sSub>
                          <m:sSubPr>
                            <m:ctrlPr>
                              <a:rPr lang="en-US" i="1">
                                <a:latin typeface="Cambria Math"/>
                                <a:ea typeface="Cambria Math"/>
                              </a:rPr>
                            </m:ctrlPr>
                          </m:sSubPr>
                          <m:e>
                            <m:r>
                              <a:rPr lang="en-US" i="1">
                                <a:latin typeface="Cambria Math"/>
                                <a:ea typeface="Cambria Math"/>
                              </a:rPr>
                              <m:t>𝑟</m:t>
                            </m:r>
                          </m:e>
                          <m:sub>
                            <m:r>
                              <a:rPr lang="en-US" i="1">
                                <a:latin typeface="Cambria Math"/>
                                <a:ea typeface="Cambria Math"/>
                              </a:rPr>
                              <m:t>𝑤h𝑒𝑒𝑙</m:t>
                            </m:r>
                          </m:sub>
                        </m:sSub>
                      </m:den>
                    </m:f>
                    <m:r>
                      <a:rPr lang="en-US" i="1">
                        <a:latin typeface="Cambria Math"/>
                      </a:rPr>
                      <m:t>=</m:t>
                    </m:r>
                    <m:f>
                      <m:fPr>
                        <m:ctrlPr>
                          <a:rPr lang="en-US" i="1">
                            <a:latin typeface="Cambria Math"/>
                          </a:rPr>
                        </m:ctrlPr>
                      </m:fPr>
                      <m:num>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𝐿</m:t>
                            </m:r>
                          </m:sub>
                        </m:sSub>
                      </m:num>
                      <m:den>
                        <m:r>
                          <a:rPr lang="en-US" i="1">
                            <a:latin typeface="Cambria Math"/>
                          </a:rPr>
                          <m:t>360</m:t>
                        </m:r>
                      </m:den>
                    </m:f>
                  </m:oMath>
                </a14:m>
                <a:r>
                  <a:rPr lang="en-US" dirty="0"/>
                  <a:t> </a:t>
                </a:r>
                <a:r>
                  <a:rPr lang="en-US" dirty="0">
                    <a:sym typeface="Wingdings" pitchFamily="2" charset="2"/>
                  </a:rPr>
                  <a:t> </a:t>
                </a:r>
                <a14:m>
                  <m:oMath xmlns:m="http://schemas.openxmlformats.org/officeDocument/2006/math">
                    <m:sSub>
                      <m:sSubPr>
                        <m:ctrlPr>
                          <a:rPr lang="en-US" i="1">
                            <a:latin typeface="Cambria Math"/>
                            <a:sym typeface="Wingdings" pitchFamily="2" charset="2"/>
                          </a:rPr>
                        </m:ctrlPr>
                      </m:sSubPr>
                      <m:e>
                        <m:r>
                          <a:rPr lang="en-US" i="1">
                            <a:latin typeface="Cambria Math"/>
                            <a:sym typeface="Wingdings" pitchFamily="2" charset="2"/>
                          </a:rPr>
                          <m:t>𝑣</m:t>
                        </m:r>
                      </m:e>
                      <m:sub>
                        <m:r>
                          <a:rPr lang="en-US" b="0" i="1" smtClean="0">
                            <a:latin typeface="Cambria Math"/>
                            <a:sym typeface="Wingdings" pitchFamily="2" charset="2"/>
                          </a:rPr>
                          <m:t>𝑅</m:t>
                        </m:r>
                      </m:sub>
                    </m:sSub>
                    <m:r>
                      <a:rPr lang="en-US" i="1">
                        <a:latin typeface="Cambria Math"/>
                        <a:sym typeface="Wingdings" pitchFamily="2" charset="2"/>
                      </a:rPr>
                      <m:t>=</m:t>
                    </m:r>
                    <m:f>
                      <m:fPr>
                        <m:ctrlPr>
                          <a:rPr lang="en-US" i="1">
                            <a:latin typeface="Cambria Math"/>
                            <a:sym typeface="Wingdings" pitchFamily="2" charset="2"/>
                          </a:rPr>
                        </m:ctrlPr>
                      </m:fPr>
                      <m:num>
                        <m:r>
                          <a:rPr lang="en-US" i="1">
                            <a:latin typeface="Cambria Math"/>
                            <a:ea typeface="Cambria Math"/>
                            <a:sym typeface="Wingdings" pitchFamily="2" charset="2"/>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𝜃</m:t>
                            </m:r>
                          </m:e>
                          <m:sub>
                            <m:r>
                              <a:rPr lang="en-US" b="0" i="1" smtClean="0">
                                <a:latin typeface="Cambria Math"/>
                                <a:ea typeface="Cambria Math"/>
                                <a:sym typeface="Wingdings" pitchFamily="2" charset="2"/>
                              </a:rPr>
                              <m:t>𝑅</m:t>
                            </m:r>
                          </m:sub>
                        </m:sSub>
                        <m:r>
                          <a:rPr lang="en-US" i="1">
                            <a:latin typeface="Cambria Math"/>
                            <a:ea typeface="Cambria Math"/>
                            <a:sym typeface="Wingdings" pitchFamily="2" charset="2"/>
                          </a:rPr>
                          <m:t>𝜋</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𝑟</m:t>
                            </m:r>
                          </m:e>
                          <m:sub>
                            <m:r>
                              <a:rPr lang="en-US" i="1">
                                <a:latin typeface="Cambria Math"/>
                                <a:ea typeface="Cambria Math"/>
                                <a:sym typeface="Wingdings" pitchFamily="2" charset="2"/>
                              </a:rPr>
                              <m:t>𝑤h𝑒𝑒𝑙</m:t>
                            </m:r>
                          </m:sub>
                        </m:sSub>
                      </m:num>
                      <m:den>
                        <m:r>
                          <a:rPr lang="en-US" i="1">
                            <a:latin typeface="Cambria Math"/>
                            <a:sym typeface="Wingdings" pitchFamily="2" charset="2"/>
                          </a:rPr>
                          <m:t>180</m:t>
                        </m:r>
                        <m:r>
                          <a:rPr lang="en-US" i="1">
                            <a:latin typeface="Cambria Math"/>
                            <a:ea typeface="Cambria Math"/>
                            <a:sym typeface="Wingdings" pitchFamily="2" charset="2"/>
                          </a:rPr>
                          <m:t>∆</m:t>
                        </m:r>
                        <m:r>
                          <a:rPr lang="en-US" i="1">
                            <a:latin typeface="Cambria Math"/>
                            <a:ea typeface="Cambria Math"/>
                            <a:sym typeface="Wingdings" pitchFamily="2" charset="2"/>
                          </a:rPr>
                          <m:t>𝑡</m:t>
                        </m:r>
                      </m:den>
                    </m:f>
                  </m:oMath>
                </a14:m>
                <a:endParaRPr lang="en-US" dirty="0" smtClean="0"/>
              </a:p>
              <a:p>
                <a:r>
                  <a:rPr lang="en-US" dirty="0" smtClean="0"/>
                  <a:t>The reasoning for this is because velocity times change in time is distance (or in our case, arc length), and arc length divided by circumference is the change in angle divided by 360˚</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a:stretch>
              </a:blipFill>
            </p:spPr>
            <p:txBody>
              <a:bodyPr/>
              <a:lstStyle/>
              <a:p>
                <a:r>
                  <a:rPr lang="en-US">
                    <a:noFill/>
                  </a:rPr>
                  <a:t> </a:t>
                </a:r>
              </a:p>
            </p:txBody>
          </p:sp>
        </mc:Fallback>
      </mc:AlternateContent>
    </p:spTree>
    <p:extLst>
      <p:ext uri="{BB962C8B-B14F-4D97-AF65-F5344CB8AC3E}">
        <p14:creationId xmlns:p14="http://schemas.microsoft.com/office/powerpoint/2010/main" val="180515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Math Time – Calculating Change in Robot’s Angle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r>
                  <a:rPr lang="en-US" dirty="0" smtClean="0"/>
                  <a:t>Now that we’re thinking of the change in angle as a velocity, we can find how it affects the arc length of the robot’s rotation.</a:t>
                </a:r>
              </a:p>
              <a:p>
                <a14:m>
                  <m:oMath xmlns:m="http://schemas.openxmlformats.org/officeDocument/2006/math">
                    <m:f>
                      <m:fPr>
                        <m:ctrlPr>
                          <a:rPr lang="en-US" i="1" smtClean="0">
                            <a:latin typeface="Cambria Math"/>
                          </a:rPr>
                        </m:ctrlPr>
                      </m:fPr>
                      <m:num>
                        <m:r>
                          <a:rPr lang="en-US" i="1" smtClean="0">
                            <a:latin typeface="Cambria Math"/>
                            <a:ea typeface="Cambria Math"/>
                          </a:rPr>
                          <m:t>∆</m:t>
                        </m:r>
                        <m:sSub>
                          <m:sSubPr>
                            <m:ctrlPr>
                              <a:rPr lang="en-US" i="1" smtClean="0">
                                <a:latin typeface="Cambria Math"/>
                                <a:ea typeface="Cambria Math"/>
                              </a:rPr>
                            </m:ctrlPr>
                          </m:sSubPr>
                          <m:e>
                            <m:r>
                              <a:rPr lang="en-US" i="1" smtClean="0">
                                <a:latin typeface="Cambria Math"/>
                                <a:ea typeface="Cambria Math"/>
                              </a:rPr>
                              <m:t>𝜃</m:t>
                            </m:r>
                          </m:e>
                          <m:sub>
                            <m:r>
                              <a:rPr lang="en-US" b="0" i="1" smtClean="0">
                                <a:latin typeface="Cambria Math"/>
                                <a:ea typeface="Cambria Math"/>
                              </a:rPr>
                              <m:t>𝑟𝑜𝑏𝑜𝑡</m:t>
                            </m:r>
                          </m:sub>
                        </m:sSub>
                      </m:num>
                      <m:den>
                        <m:r>
                          <a:rPr lang="en-US" b="0" i="1" smtClean="0">
                            <a:latin typeface="Cambria Math"/>
                          </a:rPr>
                          <m:t>360</m:t>
                        </m:r>
                      </m:den>
                    </m:f>
                    <m:r>
                      <a:rPr lang="en-US" b="0" i="1" smtClean="0">
                        <a:latin typeface="Cambria Math"/>
                      </a:rPr>
                      <m:t>=</m:t>
                    </m:r>
                    <m:f>
                      <m:fPr>
                        <m:ctrlPr>
                          <a:rPr lang="en-US" b="0" i="1" smtClean="0">
                            <a:latin typeface="Cambria Math"/>
                          </a:rPr>
                        </m:ctrlPr>
                      </m:fPr>
                      <m:num>
                        <m:r>
                          <a:rPr lang="en-US" b="0" i="1" smtClean="0">
                            <a:latin typeface="Cambria Math"/>
                          </a:rPr>
                          <m:t>(</m:t>
                        </m:r>
                        <m:sSub>
                          <m:sSubPr>
                            <m:ctrlPr>
                              <a:rPr lang="en-US" b="0" i="1" smtClean="0">
                                <a:latin typeface="Cambria Math"/>
                              </a:rPr>
                            </m:ctrlPr>
                          </m:sSubPr>
                          <m:e>
                            <m:r>
                              <a:rPr lang="en-US" b="0" i="1" smtClean="0">
                                <a:latin typeface="Cambria Math"/>
                              </a:rPr>
                              <m:t>𝑣</m:t>
                            </m:r>
                          </m:e>
                          <m:sub>
                            <m:r>
                              <a:rPr lang="en-US" b="0" i="1" smtClean="0">
                                <a:latin typeface="Cambria Math"/>
                              </a:rPr>
                              <m:t>𝑅</m:t>
                            </m:r>
                          </m:sub>
                        </m:sSub>
                        <m:r>
                          <a:rPr lang="en-US" b="0" i="1" smtClean="0">
                            <a:latin typeface="Cambria Math"/>
                          </a:rPr>
                          <m:t>−</m:t>
                        </m:r>
                        <m:sSub>
                          <m:sSubPr>
                            <m:ctrlPr>
                              <a:rPr lang="en-US" b="0" i="1" smtClean="0">
                                <a:latin typeface="Cambria Math"/>
                              </a:rPr>
                            </m:ctrlPr>
                          </m:sSubPr>
                          <m:e>
                            <m:r>
                              <a:rPr lang="en-US" b="0" i="1" smtClean="0">
                                <a:latin typeface="Cambria Math"/>
                              </a:rPr>
                              <m:t>𝑣</m:t>
                            </m:r>
                          </m:e>
                          <m:sub>
                            <m:r>
                              <a:rPr lang="en-US" b="0" i="1" smtClean="0">
                                <a:latin typeface="Cambria Math"/>
                              </a:rPr>
                              <m:t>𝐿</m:t>
                            </m:r>
                          </m:sub>
                        </m:sSub>
                        <m:r>
                          <a:rPr lang="en-US" b="0" i="1" smtClean="0">
                            <a:latin typeface="Cambria Math"/>
                          </a:rPr>
                          <m:t>)</m:t>
                        </m:r>
                        <m:r>
                          <a:rPr lang="en-US" b="0" i="1" smtClean="0">
                            <a:latin typeface="Cambria Math"/>
                            <a:ea typeface="Cambria Math"/>
                          </a:rPr>
                          <m:t>∆</m:t>
                        </m:r>
                        <m:r>
                          <a:rPr lang="en-US" b="0" i="1" smtClean="0">
                            <a:latin typeface="Cambria Math"/>
                            <a:ea typeface="Cambria Math"/>
                          </a:rPr>
                          <m:t>𝑡</m:t>
                        </m:r>
                      </m:num>
                      <m:den>
                        <m:r>
                          <a:rPr lang="en-US" b="0" i="1" smtClean="0">
                            <a:latin typeface="Cambria Math"/>
                          </a:rPr>
                          <m:t>2</m:t>
                        </m:r>
                        <m:r>
                          <a:rPr lang="en-US" b="0" i="1" smtClean="0">
                            <a:latin typeface="Cambria Math"/>
                            <a:ea typeface="Cambria Math"/>
                          </a:rPr>
                          <m:t>𝜋</m:t>
                        </m:r>
                        <m:sSub>
                          <m:sSubPr>
                            <m:ctrlPr>
                              <a:rPr lang="en-US" b="0" i="1" smtClean="0">
                                <a:latin typeface="Cambria Math"/>
                                <a:ea typeface="Cambria Math"/>
                              </a:rPr>
                            </m:ctrlPr>
                          </m:sSubPr>
                          <m:e>
                            <m:r>
                              <a:rPr lang="en-US" b="0" i="1" smtClean="0">
                                <a:latin typeface="Cambria Math"/>
                                <a:ea typeface="Cambria Math"/>
                              </a:rPr>
                              <m:t>𝑟</m:t>
                            </m:r>
                          </m:e>
                          <m:sub>
                            <m:r>
                              <a:rPr lang="en-US" b="0" i="1" smtClean="0">
                                <a:latin typeface="Cambria Math"/>
                                <a:ea typeface="Cambria Math"/>
                              </a:rPr>
                              <m:t>𝑟𝑜𝑏𝑜𝑡</m:t>
                            </m:r>
                          </m:sub>
                        </m:sSub>
                      </m:den>
                    </m:f>
                  </m:oMath>
                </a14:m>
                <a:r>
                  <a:rPr lang="en-US" dirty="0" smtClean="0">
                    <a:sym typeface="Wingdings" pitchFamily="2" charset="2"/>
                  </a:rPr>
                  <a:t></a:t>
                </a:r>
                <a14:m>
                  <m:oMath xmlns:m="http://schemas.openxmlformats.org/officeDocument/2006/math">
                    <m:r>
                      <a:rPr lang="en-US" i="1" dirty="0" smtClean="0">
                        <a:latin typeface="Cambria Math"/>
                        <a:ea typeface="Cambria Math"/>
                        <a:sym typeface="Wingdings" pitchFamily="2" charset="2"/>
                      </a:rPr>
                      <m:t>∆</m:t>
                    </m:r>
                    <m:sSub>
                      <m:sSubPr>
                        <m:ctrlPr>
                          <a:rPr lang="en-US" i="1" dirty="0" smtClean="0">
                            <a:latin typeface="Cambria Math"/>
                            <a:ea typeface="Cambria Math"/>
                            <a:sym typeface="Wingdings" pitchFamily="2" charset="2"/>
                          </a:rPr>
                        </m:ctrlPr>
                      </m:sSubPr>
                      <m:e>
                        <m:r>
                          <a:rPr lang="en-US" i="1" dirty="0" smtClean="0">
                            <a:latin typeface="Cambria Math"/>
                            <a:ea typeface="Cambria Math"/>
                            <a:sym typeface="Wingdings" pitchFamily="2" charset="2"/>
                          </a:rPr>
                          <m:t>𝜃</m:t>
                        </m:r>
                      </m:e>
                      <m:sub>
                        <m:r>
                          <a:rPr lang="en-US" b="0" i="1" dirty="0" smtClean="0">
                            <a:latin typeface="Cambria Math"/>
                            <a:ea typeface="Cambria Math"/>
                            <a:sym typeface="Wingdings" pitchFamily="2" charset="2"/>
                          </a:rPr>
                          <m:t>𝑟𝑜𝑏𝑜𝑡</m:t>
                        </m:r>
                      </m:sub>
                    </m:sSub>
                    <m:r>
                      <a:rPr lang="en-US" b="0" i="1" dirty="0" smtClean="0">
                        <a:latin typeface="Cambria Math"/>
                        <a:ea typeface="Cambria Math"/>
                        <a:sym typeface="Wingdings" pitchFamily="2" charset="2"/>
                      </a:rPr>
                      <m:t>=</m:t>
                    </m:r>
                    <m:f>
                      <m:fPr>
                        <m:ctrlPr>
                          <a:rPr lang="en-US" b="0" i="1" dirty="0" smtClean="0">
                            <a:latin typeface="Cambria Math"/>
                            <a:ea typeface="Cambria Math"/>
                            <a:sym typeface="Wingdings" pitchFamily="2" charset="2"/>
                          </a:rPr>
                        </m:ctrlPr>
                      </m:fPr>
                      <m:num>
                        <m:d>
                          <m:dPr>
                            <m:ctrlPr>
                              <a:rPr lang="en-US" b="0" i="1" dirty="0" smtClean="0">
                                <a:latin typeface="Cambria Math"/>
                                <a:ea typeface="Cambria Math"/>
                                <a:sym typeface="Wingdings" pitchFamily="2" charset="2"/>
                              </a:rPr>
                            </m:ctrlPr>
                          </m:dPr>
                          <m:e>
                            <m:sSub>
                              <m:sSubPr>
                                <m:ctrlPr>
                                  <a:rPr lang="en-US" i="1">
                                    <a:latin typeface="Cambria Math"/>
                                  </a:rPr>
                                </m:ctrlPr>
                              </m:sSubPr>
                              <m:e>
                                <m:r>
                                  <a:rPr lang="en-US" i="1">
                                    <a:latin typeface="Cambria Math"/>
                                  </a:rPr>
                                  <m:t>𝑣</m:t>
                                </m:r>
                              </m:e>
                              <m:sub>
                                <m:r>
                                  <a:rPr lang="en-US" i="1">
                                    <a:latin typeface="Cambria Math"/>
                                  </a:rPr>
                                  <m:t>𝑅</m:t>
                                </m:r>
                              </m:sub>
                            </m:sSub>
                            <m:r>
                              <a:rPr lang="en-US" i="1">
                                <a:latin typeface="Cambria Math"/>
                              </a:rPr>
                              <m:t>−</m:t>
                            </m:r>
                            <m:sSub>
                              <m:sSubPr>
                                <m:ctrlPr>
                                  <a:rPr lang="en-US" i="1">
                                    <a:latin typeface="Cambria Math"/>
                                  </a:rPr>
                                </m:ctrlPr>
                              </m:sSubPr>
                              <m:e>
                                <m:r>
                                  <a:rPr lang="en-US" i="1">
                                    <a:latin typeface="Cambria Math"/>
                                  </a:rPr>
                                  <m:t>𝑣</m:t>
                                </m:r>
                              </m:e>
                              <m:sub>
                                <m:r>
                                  <a:rPr lang="en-US" i="1">
                                    <a:latin typeface="Cambria Math"/>
                                  </a:rPr>
                                  <m:t>𝐿</m:t>
                                </m:r>
                              </m:sub>
                            </m:sSub>
                          </m:e>
                        </m:d>
                        <m:r>
                          <a:rPr lang="en-US" i="1">
                            <a:latin typeface="Cambria Math"/>
                            <a:ea typeface="Cambria Math"/>
                          </a:rPr>
                          <m:t>∆</m:t>
                        </m:r>
                        <m:r>
                          <a:rPr lang="en-US" i="1">
                            <a:latin typeface="Cambria Math"/>
                            <a:ea typeface="Cambria Math"/>
                          </a:rPr>
                          <m:t>𝑡</m:t>
                        </m:r>
                        <m:r>
                          <a:rPr lang="en-US" b="0" i="1" smtClean="0">
                            <a:latin typeface="Cambria Math"/>
                            <a:ea typeface="Cambria Math"/>
                          </a:rPr>
                          <m:t>∗180</m:t>
                        </m:r>
                      </m:num>
                      <m:den>
                        <m:r>
                          <a:rPr lang="en-US" b="0" i="1" dirty="0" smtClean="0">
                            <a:latin typeface="Cambria Math"/>
                            <a:ea typeface="Cambria Math"/>
                            <a:sym typeface="Wingdings" pitchFamily="2" charset="2"/>
                          </a:rPr>
                          <m:t>𝜋</m:t>
                        </m:r>
                        <m:sSub>
                          <m:sSubPr>
                            <m:ctrlPr>
                              <a:rPr lang="en-US" b="0" i="1" dirty="0" smtClean="0">
                                <a:latin typeface="Cambria Math"/>
                                <a:ea typeface="Cambria Math"/>
                                <a:sym typeface="Wingdings" pitchFamily="2" charset="2"/>
                              </a:rPr>
                            </m:ctrlPr>
                          </m:sSubPr>
                          <m:e>
                            <m:r>
                              <a:rPr lang="en-US" b="0" i="1" dirty="0" smtClean="0">
                                <a:latin typeface="Cambria Math"/>
                                <a:ea typeface="Cambria Math"/>
                                <a:sym typeface="Wingdings" pitchFamily="2" charset="2"/>
                              </a:rPr>
                              <m:t>𝑟</m:t>
                            </m:r>
                          </m:e>
                          <m:sub>
                            <m:r>
                              <a:rPr lang="en-US" b="0" i="1" dirty="0" smtClean="0">
                                <a:latin typeface="Cambria Math"/>
                                <a:ea typeface="Cambria Math"/>
                                <a:sym typeface="Wingdings" pitchFamily="2" charset="2"/>
                              </a:rPr>
                              <m:t>𝑟𝑜𝑏𝑜𝑡</m:t>
                            </m:r>
                          </m:sub>
                        </m:sSub>
                      </m:den>
                    </m:f>
                  </m:oMath>
                </a14:m>
                <a:endParaRPr lang="en-US" dirty="0" smtClean="0"/>
              </a:p>
              <a:p>
                <a14:m>
                  <m:oMath xmlns:m="http://schemas.openxmlformats.org/officeDocument/2006/math">
                    <m:sSub>
                      <m:sSubPr>
                        <m:ctrlPr>
                          <a:rPr lang="en-US" i="1">
                            <a:latin typeface="Cambria Math"/>
                            <a:sym typeface="Wingdings" pitchFamily="2" charset="2"/>
                          </a:rPr>
                        </m:ctrlPr>
                      </m:sSubPr>
                      <m:e>
                        <m:r>
                          <a:rPr lang="en-US" i="1">
                            <a:latin typeface="Cambria Math"/>
                            <a:sym typeface="Wingdings" pitchFamily="2" charset="2"/>
                          </a:rPr>
                          <m:t>𝑣</m:t>
                        </m:r>
                      </m:e>
                      <m:sub>
                        <m:r>
                          <a:rPr lang="en-US" i="1">
                            <a:latin typeface="Cambria Math"/>
                            <a:sym typeface="Wingdings" pitchFamily="2" charset="2"/>
                          </a:rPr>
                          <m:t>𝐿</m:t>
                        </m:r>
                      </m:sub>
                    </m:sSub>
                    <m:r>
                      <a:rPr lang="en-US" i="1">
                        <a:latin typeface="Cambria Math"/>
                        <a:sym typeface="Wingdings" pitchFamily="2" charset="2"/>
                      </a:rPr>
                      <m:t>=</m:t>
                    </m:r>
                    <m:f>
                      <m:fPr>
                        <m:ctrlPr>
                          <a:rPr lang="en-US" i="1">
                            <a:latin typeface="Cambria Math"/>
                            <a:sym typeface="Wingdings" pitchFamily="2" charset="2"/>
                          </a:rPr>
                        </m:ctrlPr>
                      </m:fPr>
                      <m:num>
                        <m:r>
                          <a:rPr lang="en-US" i="1">
                            <a:latin typeface="Cambria Math"/>
                            <a:ea typeface="Cambria Math"/>
                            <a:sym typeface="Wingdings" pitchFamily="2" charset="2"/>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𝜃</m:t>
                            </m:r>
                          </m:e>
                          <m:sub>
                            <m:r>
                              <a:rPr lang="en-US" i="1">
                                <a:latin typeface="Cambria Math"/>
                                <a:ea typeface="Cambria Math"/>
                                <a:sym typeface="Wingdings" pitchFamily="2" charset="2"/>
                              </a:rPr>
                              <m:t>𝐿</m:t>
                            </m:r>
                          </m:sub>
                        </m:sSub>
                        <m:r>
                          <a:rPr lang="en-US" i="1">
                            <a:latin typeface="Cambria Math"/>
                            <a:ea typeface="Cambria Math"/>
                            <a:sym typeface="Wingdings" pitchFamily="2" charset="2"/>
                          </a:rPr>
                          <m:t>𝜋</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𝑟</m:t>
                            </m:r>
                          </m:e>
                          <m:sub>
                            <m:r>
                              <a:rPr lang="en-US" i="1">
                                <a:latin typeface="Cambria Math"/>
                                <a:ea typeface="Cambria Math"/>
                                <a:sym typeface="Wingdings" pitchFamily="2" charset="2"/>
                              </a:rPr>
                              <m:t>𝑤h𝑒𝑒𝑙</m:t>
                            </m:r>
                          </m:sub>
                        </m:sSub>
                      </m:num>
                      <m:den>
                        <m:r>
                          <a:rPr lang="en-US" i="1">
                            <a:latin typeface="Cambria Math"/>
                            <a:sym typeface="Wingdings" pitchFamily="2" charset="2"/>
                          </a:rPr>
                          <m:t>180</m:t>
                        </m:r>
                        <m:r>
                          <a:rPr lang="en-US" i="1">
                            <a:latin typeface="Cambria Math"/>
                            <a:ea typeface="Cambria Math"/>
                            <a:sym typeface="Wingdings" pitchFamily="2" charset="2"/>
                          </a:rPr>
                          <m:t>∆</m:t>
                        </m:r>
                        <m:r>
                          <a:rPr lang="en-US" i="1">
                            <a:latin typeface="Cambria Math"/>
                            <a:ea typeface="Cambria Math"/>
                            <a:sym typeface="Wingdings" pitchFamily="2" charset="2"/>
                          </a:rPr>
                          <m:t>𝑡</m:t>
                        </m:r>
                      </m:den>
                    </m:f>
                  </m:oMath>
                </a14:m>
                <a:endParaRPr lang="en-US" dirty="0" smtClean="0"/>
              </a:p>
              <a:p>
                <a:r>
                  <a:rPr lang="en-US" dirty="0" smtClean="0">
                    <a:sym typeface="Wingdings" pitchFamily="2" charset="2"/>
                  </a:rPr>
                  <a:t> </a:t>
                </a:r>
                <a14:m>
                  <m:oMath xmlns:m="http://schemas.openxmlformats.org/officeDocument/2006/math">
                    <m:sSub>
                      <m:sSubPr>
                        <m:ctrlPr>
                          <a:rPr lang="en-US" i="1">
                            <a:latin typeface="Cambria Math"/>
                            <a:sym typeface="Wingdings" pitchFamily="2" charset="2"/>
                          </a:rPr>
                        </m:ctrlPr>
                      </m:sSubPr>
                      <m:e>
                        <m:r>
                          <a:rPr lang="en-US" i="1">
                            <a:latin typeface="Cambria Math"/>
                            <a:sym typeface="Wingdings" pitchFamily="2" charset="2"/>
                          </a:rPr>
                          <m:t>𝑣</m:t>
                        </m:r>
                      </m:e>
                      <m:sub>
                        <m:r>
                          <a:rPr lang="en-US" i="1">
                            <a:latin typeface="Cambria Math"/>
                            <a:sym typeface="Wingdings" pitchFamily="2" charset="2"/>
                          </a:rPr>
                          <m:t>𝑅</m:t>
                        </m:r>
                      </m:sub>
                    </m:sSub>
                    <m:r>
                      <a:rPr lang="en-US" i="1">
                        <a:latin typeface="Cambria Math"/>
                        <a:sym typeface="Wingdings" pitchFamily="2" charset="2"/>
                      </a:rPr>
                      <m:t>=</m:t>
                    </m:r>
                    <m:f>
                      <m:fPr>
                        <m:ctrlPr>
                          <a:rPr lang="en-US" i="1">
                            <a:latin typeface="Cambria Math"/>
                            <a:sym typeface="Wingdings" pitchFamily="2" charset="2"/>
                          </a:rPr>
                        </m:ctrlPr>
                      </m:fPr>
                      <m:num>
                        <m:r>
                          <a:rPr lang="en-US" i="1">
                            <a:latin typeface="Cambria Math"/>
                            <a:ea typeface="Cambria Math"/>
                            <a:sym typeface="Wingdings" pitchFamily="2" charset="2"/>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𝜃</m:t>
                            </m:r>
                          </m:e>
                          <m:sub>
                            <m:r>
                              <a:rPr lang="en-US" i="1">
                                <a:latin typeface="Cambria Math"/>
                                <a:ea typeface="Cambria Math"/>
                                <a:sym typeface="Wingdings" pitchFamily="2" charset="2"/>
                              </a:rPr>
                              <m:t>𝑅</m:t>
                            </m:r>
                          </m:sub>
                        </m:sSub>
                        <m:r>
                          <a:rPr lang="en-US" i="1">
                            <a:latin typeface="Cambria Math"/>
                            <a:ea typeface="Cambria Math"/>
                            <a:sym typeface="Wingdings" pitchFamily="2" charset="2"/>
                          </a:rPr>
                          <m:t>𝜋</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𝑟</m:t>
                            </m:r>
                          </m:e>
                          <m:sub>
                            <m:r>
                              <a:rPr lang="en-US" i="1">
                                <a:latin typeface="Cambria Math"/>
                                <a:ea typeface="Cambria Math"/>
                                <a:sym typeface="Wingdings" pitchFamily="2" charset="2"/>
                              </a:rPr>
                              <m:t>𝑤h𝑒𝑒𝑙</m:t>
                            </m:r>
                          </m:sub>
                        </m:sSub>
                      </m:num>
                      <m:den>
                        <m:r>
                          <a:rPr lang="en-US" i="1">
                            <a:latin typeface="Cambria Math"/>
                            <a:sym typeface="Wingdings" pitchFamily="2" charset="2"/>
                          </a:rPr>
                          <m:t>180</m:t>
                        </m:r>
                        <m:r>
                          <a:rPr lang="en-US" i="1">
                            <a:latin typeface="Cambria Math"/>
                            <a:ea typeface="Cambria Math"/>
                            <a:sym typeface="Wingdings" pitchFamily="2" charset="2"/>
                          </a:rPr>
                          <m:t>∆</m:t>
                        </m:r>
                        <m:r>
                          <a:rPr lang="en-US" i="1">
                            <a:latin typeface="Cambria Math"/>
                            <a:ea typeface="Cambria Math"/>
                            <a:sym typeface="Wingdings" pitchFamily="2" charset="2"/>
                          </a:rPr>
                          <m:t>𝑡</m:t>
                        </m:r>
                      </m:den>
                    </m:f>
                  </m:oMath>
                </a14:m>
                <a:endParaRPr lang="en-US" dirty="0" smtClean="0"/>
              </a:p>
              <a:p>
                <a14:m>
                  <m:oMath xmlns:m="http://schemas.openxmlformats.org/officeDocument/2006/math">
                    <m:r>
                      <a:rPr lang="en-US" i="1" smtClean="0">
                        <a:latin typeface="Cambria Math"/>
                        <a:ea typeface="Cambria Math"/>
                      </a:rPr>
                      <m:t>∆</m:t>
                    </m:r>
                    <m:sSub>
                      <m:sSubPr>
                        <m:ctrlPr>
                          <a:rPr lang="en-US" i="1" smtClean="0">
                            <a:latin typeface="Cambria Math"/>
                            <a:ea typeface="Cambria Math"/>
                          </a:rPr>
                        </m:ctrlPr>
                      </m:sSubPr>
                      <m:e>
                        <m:r>
                          <a:rPr lang="en-US" i="1" smtClean="0">
                            <a:latin typeface="Cambria Math"/>
                            <a:ea typeface="Cambria Math"/>
                          </a:rPr>
                          <m:t>𝜃</m:t>
                        </m:r>
                      </m:e>
                      <m:sub>
                        <m:r>
                          <a:rPr lang="en-US" b="0" i="1" smtClean="0">
                            <a:latin typeface="Cambria Math"/>
                            <a:ea typeface="Cambria Math"/>
                          </a:rPr>
                          <m:t>𝑟𝑜𝑏𝑜𝑡</m:t>
                        </m:r>
                      </m:sub>
                    </m:sSub>
                    <m:r>
                      <a:rPr lang="en-US" b="0" i="1" smtClean="0">
                        <a:latin typeface="Cambria Math"/>
                        <a:ea typeface="Cambria Math"/>
                      </a:rPr>
                      <m:t>=</m:t>
                    </m:r>
                    <m:f>
                      <m:fPr>
                        <m:ctrlPr>
                          <a:rPr lang="en-US" b="0" i="1" smtClean="0">
                            <a:latin typeface="Cambria Math"/>
                            <a:ea typeface="Cambria Math"/>
                          </a:rPr>
                        </m:ctrlPr>
                      </m:fPr>
                      <m:num>
                        <m:f>
                          <m:fPr>
                            <m:ctrlPr>
                              <a:rPr lang="en-US" b="0" i="1" smtClean="0">
                                <a:latin typeface="Cambria Math"/>
                                <a:ea typeface="Cambria Math"/>
                              </a:rPr>
                            </m:ctrlPr>
                          </m:fPr>
                          <m:num>
                            <m:r>
                              <a:rPr lang="en-US" b="0" i="1" smtClean="0">
                                <a:latin typeface="Cambria Math"/>
                                <a:ea typeface="Cambria Math"/>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𝜃</m:t>
                                </m:r>
                              </m:e>
                              <m:sub>
                                <m:r>
                                  <a:rPr lang="en-US" i="1">
                                    <a:latin typeface="Cambria Math"/>
                                    <a:ea typeface="Cambria Math"/>
                                    <a:sym typeface="Wingdings" pitchFamily="2" charset="2"/>
                                  </a:rPr>
                                  <m:t>𝑅</m:t>
                                </m:r>
                              </m:sub>
                            </m:sSub>
                            <m:r>
                              <a:rPr lang="en-US" b="0" i="1" smtClean="0">
                                <a:latin typeface="Cambria Math"/>
                                <a:ea typeface="Cambria Math"/>
                                <a:sym typeface="Wingdings" pitchFamily="2" charset="2"/>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𝜃</m:t>
                                </m:r>
                              </m:e>
                              <m:sub>
                                <m:r>
                                  <a:rPr lang="en-US" b="0" i="1" smtClean="0">
                                    <a:latin typeface="Cambria Math"/>
                                    <a:ea typeface="Cambria Math"/>
                                    <a:sym typeface="Wingdings" pitchFamily="2" charset="2"/>
                                  </a:rPr>
                                  <m:t>𝐿</m:t>
                                </m:r>
                              </m:sub>
                            </m:sSub>
                            <m:r>
                              <a:rPr lang="en-US" b="0" i="1" smtClean="0">
                                <a:latin typeface="Cambria Math"/>
                                <a:ea typeface="Cambria Math"/>
                                <a:sym typeface="Wingdings" pitchFamily="2" charset="2"/>
                              </a:rPr>
                              <m:t>)</m:t>
                            </m:r>
                            <m:r>
                              <a:rPr lang="en-US" i="1" strike="sngStrike">
                                <a:latin typeface="Cambria Math"/>
                                <a:ea typeface="Cambria Math"/>
                                <a:sym typeface="Wingdings" pitchFamily="2" charset="2"/>
                              </a:rPr>
                              <m:t>𝜋</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𝑟</m:t>
                                </m:r>
                              </m:e>
                              <m:sub>
                                <m:r>
                                  <a:rPr lang="en-US" i="1">
                                    <a:latin typeface="Cambria Math"/>
                                    <a:ea typeface="Cambria Math"/>
                                    <a:sym typeface="Wingdings" pitchFamily="2" charset="2"/>
                                  </a:rPr>
                                  <m:t>𝑤h𝑒𝑒𝑙</m:t>
                                </m:r>
                              </m:sub>
                            </m:sSub>
                          </m:num>
                          <m:den>
                            <m:r>
                              <a:rPr lang="en-US" b="0" i="1" strike="sngStrike" smtClean="0">
                                <a:latin typeface="Cambria Math"/>
                                <a:ea typeface="Cambria Math"/>
                              </a:rPr>
                              <m:t>180∆</m:t>
                            </m:r>
                            <m:r>
                              <a:rPr lang="en-US" b="0" i="1" strike="sngStrike" smtClean="0">
                                <a:latin typeface="Cambria Math"/>
                                <a:ea typeface="Cambria Math"/>
                              </a:rPr>
                              <m:t>𝑡</m:t>
                            </m:r>
                          </m:den>
                        </m:f>
                        <m:r>
                          <a:rPr lang="en-US" b="0" i="1" smtClean="0">
                            <a:latin typeface="Cambria Math"/>
                            <a:ea typeface="Cambria Math"/>
                          </a:rPr>
                          <m:t>∗</m:t>
                        </m:r>
                        <m:r>
                          <a:rPr lang="en-US" b="0" i="1" strike="sngStrike" smtClean="0">
                            <a:latin typeface="Cambria Math"/>
                            <a:ea typeface="Cambria Math"/>
                          </a:rPr>
                          <m:t>∆</m:t>
                        </m:r>
                        <m:r>
                          <a:rPr lang="en-US" b="0" i="1" strike="sngStrike" smtClean="0">
                            <a:latin typeface="Cambria Math"/>
                            <a:ea typeface="Cambria Math"/>
                          </a:rPr>
                          <m:t>𝑡</m:t>
                        </m:r>
                        <m:r>
                          <a:rPr lang="en-US" b="0" i="1" strike="sngStrike" smtClean="0">
                            <a:latin typeface="Cambria Math"/>
                            <a:ea typeface="Cambria Math"/>
                          </a:rPr>
                          <m:t>∗180</m:t>
                        </m:r>
                      </m:num>
                      <m:den>
                        <m:r>
                          <a:rPr lang="en-US" b="0" i="1" strike="sngStrike" smtClean="0">
                            <a:latin typeface="Cambria Math"/>
                            <a:ea typeface="Cambria Math"/>
                          </a:rPr>
                          <m:t>𝜋</m:t>
                        </m:r>
                        <m:sSub>
                          <m:sSubPr>
                            <m:ctrlPr>
                              <a:rPr lang="en-US" b="0" i="1" smtClean="0">
                                <a:latin typeface="Cambria Math"/>
                                <a:ea typeface="Cambria Math"/>
                              </a:rPr>
                            </m:ctrlPr>
                          </m:sSubPr>
                          <m:e>
                            <m:r>
                              <a:rPr lang="en-US" b="0" i="1" smtClean="0">
                                <a:latin typeface="Cambria Math"/>
                                <a:ea typeface="Cambria Math"/>
                              </a:rPr>
                              <m:t>𝑟</m:t>
                            </m:r>
                          </m:e>
                          <m:sub>
                            <m:r>
                              <a:rPr lang="en-US" b="0" i="1" smtClean="0">
                                <a:latin typeface="Cambria Math"/>
                                <a:ea typeface="Cambria Math"/>
                              </a:rPr>
                              <m:t>𝑟𝑜𝑏𝑜𝑡</m:t>
                            </m:r>
                          </m:sub>
                        </m:sSub>
                      </m:den>
                    </m:f>
                  </m:oMath>
                </a14:m>
                <a:r>
                  <a:rPr lang="en-US" dirty="0" smtClean="0"/>
                  <a:t> (degrees)</a:t>
                </a:r>
              </a:p>
              <a:p>
                <a14:m>
                  <m:oMath xmlns:m="http://schemas.openxmlformats.org/officeDocument/2006/math">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𝑟𝑜𝑏𝑜𝑡</m:t>
                        </m:r>
                      </m:sub>
                    </m:sSub>
                    <m:r>
                      <a:rPr lang="en-US" b="0" i="1" smtClean="0">
                        <a:latin typeface="Cambria Math"/>
                        <a:ea typeface="Cambria Math"/>
                      </a:rPr>
                      <m:t>=</m:t>
                    </m:r>
                    <m:f>
                      <m:fPr>
                        <m:ctrlPr>
                          <a:rPr lang="en-US" b="0" i="1" smtClean="0">
                            <a:latin typeface="Cambria Math"/>
                            <a:ea typeface="Cambria Math"/>
                          </a:rPr>
                        </m:ctrlPr>
                      </m:fPr>
                      <m:num>
                        <m:r>
                          <a:rPr lang="en-US" i="1">
                            <a:latin typeface="Cambria Math"/>
                            <a:ea typeface="Cambria Math"/>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𝜃</m:t>
                            </m:r>
                          </m:e>
                          <m:sub>
                            <m:r>
                              <a:rPr lang="en-US" i="1">
                                <a:latin typeface="Cambria Math"/>
                                <a:ea typeface="Cambria Math"/>
                                <a:sym typeface="Wingdings" pitchFamily="2" charset="2"/>
                              </a:rPr>
                              <m:t>𝑅</m:t>
                            </m:r>
                          </m:sub>
                        </m:sSub>
                        <m:r>
                          <a:rPr lang="en-US" i="1">
                            <a:latin typeface="Cambria Math"/>
                            <a:ea typeface="Cambria Math"/>
                            <a:sym typeface="Wingdings" pitchFamily="2" charset="2"/>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𝜃</m:t>
                            </m:r>
                          </m:e>
                          <m:sub>
                            <m:r>
                              <a:rPr lang="en-US" i="1">
                                <a:latin typeface="Cambria Math"/>
                                <a:ea typeface="Cambria Math"/>
                                <a:sym typeface="Wingdings" pitchFamily="2" charset="2"/>
                              </a:rPr>
                              <m:t>𝐿</m:t>
                            </m:r>
                          </m:sub>
                        </m:sSub>
                        <m:r>
                          <a:rPr lang="en-US" i="1">
                            <a:latin typeface="Cambria Math"/>
                            <a:ea typeface="Cambria Math"/>
                            <a:sym typeface="Wingdings" pitchFamily="2" charset="2"/>
                          </a:rPr>
                          <m:t>)</m:t>
                        </m:r>
                        <m:sSub>
                          <m:sSubPr>
                            <m:ctrlPr>
                              <a:rPr lang="en-US" i="1" smtClean="0">
                                <a:latin typeface="Cambria Math"/>
                                <a:ea typeface="Cambria Math"/>
                                <a:sym typeface="Wingdings" pitchFamily="2" charset="2"/>
                              </a:rPr>
                            </m:ctrlPr>
                          </m:sSubPr>
                          <m:e>
                            <m:r>
                              <a:rPr lang="en-US" b="0" i="1" smtClean="0">
                                <a:latin typeface="Cambria Math"/>
                                <a:ea typeface="Cambria Math"/>
                                <a:sym typeface="Wingdings" pitchFamily="2" charset="2"/>
                              </a:rPr>
                              <m:t>𝑟</m:t>
                            </m:r>
                          </m:e>
                          <m:sub>
                            <m:r>
                              <a:rPr lang="en-US" b="0" i="1" smtClean="0">
                                <a:latin typeface="Cambria Math"/>
                                <a:ea typeface="Cambria Math"/>
                                <a:sym typeface="Wingdings" pitchFamily="2" charset="2"/>
                              </a:rPr>
                              <m:t>𝑤h𝑒𝑒𝑙</m:t>
                            </m:r>
                          </m:sub>
                        </m:sSub>
                      </m:num>
                      <m:den>
                        <m:sSub>
                          <m:sSubPr>
                            <m:ctrlPr>
                              <a:rPr lang="en-US" b="0" i="1" smtClean="0">
                                <a:latin typeface="Cambria Math"/>
                                <a:ea typeface="Cambria Math"/>
                              </a:rPr>
                            </m:ctrlPr>
                          </m:sSubPr>
                          <m:e>
                            <m:r>
                              <a:rPr lang="en-US" b="0" i="1" smtClean="0">
                                <a:latin typeface="Cambria Math"/>
                                <a:ea typeface="Cambria Math"/>
                              </a:rPr>
                              <m:t>𝑟</m:t>
                            </m:r>
                          </m:e>
                          <m:sub>
                            <m:r>
                              <a:rPr lang="en-US" b="0" i="1" smtClean="0">
                                <a:latin typeface="Cambria Math"/>
                                <a:ea typeface="Cambria Math"/>
                              </a:rPr>
                              <m:t>𝑟𝑜𝑏𝑜𝑡</m:t>
                            </m:r>
                          </m:sub>
                        </m:sSub>
                      </m:den>
                    </m:f>
                    <m:r>
                      <a:rPr lang="en-US" b="0" i="1" smtClean="0">
                        <a:latin typeface="Cambria Math"/>
                        <a:ea typeface="Cambria Math"/>
                      </a:rPr>
                      <m:t>∗</m:t>
                    </m:r>
                    <m:f>
                      <m:fPr>
                        <m:ctrlPr>
                          <a:rPr lang="en-US" b="0" i="1" smtClean="0">
                            <a:latin typeface="Cambria Math"/>
                            <a:ea typeface="Cambria Math"/>
                          </a:rPr>
                        </m:ctrlPr>
                      </m:fPr>
                      <m:num>
                        <m:r>
                          <a:rPr lang="en-US" b="0" i="1" smtClean="0">
                            <a:latin typeface="Cambria Math"/>
                            <a:ea typeface="Cambria Math"/>
                          </a:rPr>
                          <m:t>𝜋</m:t>
                        </m:r>
                      </m:num>
                      <m:den>
                        <m:r>
                          <a:rPr lang="en-US" b="0" i="1" smtClean="0">
                            <a:latin typeface="Cambria Math"/>
                            <a:ea typeface="Cambria Math"/>
                          </a:rPr>
                          <m:t>180</m:t>
                        </m:r>
                      </m:den>
                    </m:f>
                  </m:oMath>
                </a14:m>
                <a:r>
                  <a:rPr lang="en-US" dirty="0" smtClean="0"/>
                  <a:t>(radians)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1733" b="-400"/>
                </a:stretch>
              </a:blipFill>
            </p:spPr>
            <p:txBody>
              <a:bodyPr/>
              <a:lstStyle/>
              <a:p>
                <a:r>
                  <a:rPr lang="en-US">
                    <a:noFill/>
                  </a:rPr>
                  <a:t> </a:t>
                </a:r>
              </a:p>
            </p:txBody>
          </p:sp>
        </mc:Fallback>
      </mc:AlternateContent>
    </p:spTree>
    <p:extLst>
      <p:ext uri="{BB962C8B-B14F-4D97-AF65-F5344CB8AC3E}">
        <p14:creationId xmlns:p14="http://schemas.microsoft.com/office/powerpoint/2010/main" val="437030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Math Time – Calculating the Robot’s X and Y Positions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14:m>
                  <m:oMath xmlns:m="http://schemas.openxmlformats.org/officeDocument/2006/math">
                    <m:r>
                      <a:rPr lang="en-US" i="1" smtClean="0">
                        <a:latin typeface="Cambria Math"/>
                        <a:ea typeface="Cambria Math"/>
                      </a:rPr>
                      <m:t>∆</m:t>
                    </m:r>
                    <m:r>
                      <a:rPr lang="en-US" b="0" i="1" smtClean="0">
                        <a:latin typeface="Cambria Math"/>
                        <a:ea typeface="Cambria Math"/>
                      </a:rPr>
                      <m:t>𝑥</m:t>
                    </m:r>
                    <m:r>
                      <a:rPr lang="en-US" b="0" i="1" smtClean="0">
                        <a:latin typeface="Cambria Math"/>
                        <a:ea typeface="Cambria Math"/>
                      </a:rPr>
                      <m:t>=</m:t>
                    </m:r>
                    <m:d>
                      <m:dPr>
                        <m:ctrlPr>
                          <a:rPr lang="en-US" b="0" i="1" smtClean="0">
                            <a:latin typeface="Cambria Math"/>
                            <a:ea typeface="Cambria Math"/>
                          </a:rPr>
                        </m:ctrlPr>
                      </m:dPr>
                      <m:e>
                        <m:sSub>
                          <m:sSubPr>
                            <m:ctrlPr>
                              <a:rPr lang="en-US" b="0" i="1" smtClean="0">
                                <a:latin typeface="Cambria Math"/>
                                <a:ea typeface="Cambria Math"/>
                              </a:rPr>
                            </m:ctrlPr>
                          </m:sSubPr>
                          <m:e>
                            <m:r>
                              <a:rPr lang="en-US" b="0" i="1" smtClean="0">
                                <a:latin typeface="Cambria Math"/>
                                <a:ea typeface="Cambria Math"/>
                              </a:rPr>
                              <m:t>𝑣</m:t>
                            </m:r>
                          </m:e>
                          <m:sub>
                            <m:r>
                              <a:rPr lang="en-US" b="0" i="1" smtClean="0">
                                <a:latin typeface="Cambria Math"/>
                                <a:ea typeface="Cambria Math"/>
                              </a:rPr>
                              <m:t>𝑅</m:t>
                            </m:r>
                          </m:sub>
                        </m:sSub>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𝑣</m:t>
                            </m:r>
                          </m:e>
                          <m:sub>
                            <m:r>
                              <a:rPr lang="en-US" b="0" i="1" smtClean="0">
                                <a:latin typeface="Cambria Math"/>
                                <a:ea typeface="Cambria Math"/>
                              </a:rPr>
                              <m:t>𝐿</m:t>
                            </m:r>
                          </m:sub>
                        </m:sSub>
                      </m:e>
                    </m:d>
                    <m:r>
                      <a:rPr lang="en-US" b="0" i="1" smtClean="0">
                        <a:latin typeface="Cambria Math"/>
                        <a:ea typeface="Cambria Math"/>
                      </a:rPr>
                      <m:t>∆</m:t>
                    </m:r>
                    <m:r>
                      <a:rPr lang="en-US" b="0" i="1" smtClean="0">
                        <a:latin typeface="Cambria Math"/>
                        <a:ea typeface="Cambria Math"/>
                      </a:rPr>
                      <m:t>𝑡</m:t>
                    </m:r>
                    <m:func>
                      <m:funcPr>
                        <m:ctrlPr>
                          <a:rPr lang="en-US" b="0" i="1" smtClean="0">
                            <a:latin typeface="Cambria Math"/>
                            <a:ea typeface="Cambria Math"/>
                          </a:rPr>
                        </m:ctrlPr>
                      </m:funcPr>
                      <m:fName>
                        <m:r>
                          <m:rPr>
                            <m:sty m:val="p"/>
                          </m:rPr>
                          <a:rPr lang="en-US" b="0" i="0" smtClean="0">
                            <a:latin typeface="Cambria Math"/>
                            <a:ea typeface="Cambria Math"/>
                          </a:rPr>
                          <m:t>cos</m:t>
                        </m:r>
                      </m:fName>
                      <m:e>
                        <m:sSub>
                          <m:sSubPr>
                            <m:ctrlPr>
                              <a:rPr lang="en-US" b="0" i="1" smtClean="0">
                                <a:latin typeface="Cambria Math"/>
                                <a:ea typeface="Cambria Math"/>
                              </a:rPr>
                            </m:ctrlPr>
                          </m:sSubPr>
                          <m:e>
                            <m:r>
                              <a:rPr lang="en-US" b="0" i="1" smtClean="0">
                                <a:latin typeface="Cambria Math"/>
                                <a:ea typeface="Cambria Math"/>
                              </a:rPr>
                              <m:t>𝜃</m:t>
                            </m:r>
                          </m:e>
                          <m:sub>
                            <m:r>
                              <a:rPr lang="en-US" b="0" i="1" smtClean="0">
                                <a:latin typeface="Cambria Math"/>
                                <a:ea typeface="Cambria Math"/>
                              </a:rPr>
                              <m:t>𝑟𝑜𝑏𝑜𝑡</m:t>
                            </m:r>
                          </m:sub>
                        </m:sSub>
                      </m:e>
                    </m:func>
                  </m:oMath>
                </a14:m>
                <a:endParaRPr lang="en-US" b="0" dirty="0" smtClean="0">
                  <a:ea typeface="Cambria Math"/>
                </a:endParaRPr>
              </a:p>
              <a:p>
                <a14:m>
                  <m:oMath xmlns:m="http://schemas.openxmlformats.org/officeDocument/2006/math">
                    <m:sSub>
                      <m:sSubPr>
                        <m:ctrlPr>
                          <a:rPr lang="en-US" i="1">
                            <a:latin typeface="Cambria Math"/>
                            <a:sym typeface="Wingdings" pitchFamily="2" charset="2"/>
                          </a:rPr>
                        </m:ctrlPr>
                      </m:sSubPr>
                      <m:e>
                        <m:r>
                          <a:rPr lang="en-US" i="1">
                            <a:latin typeface="Cambria Math"/>
                            <a:sym typeface="Wingdings" pitchFamily="2" charset="2"/>
                          </a:rPr>
                          <m:t>𝑣</m:t>
                        </m:r>
                      </m:e>
                      <m:sub>
                        <m:r>
                          <a:rPr lang="en-US" i="1">
                            <a:latin typeface="Cambria Math"/>
                            <a:sym typeface="Wingdings" pitchFamily="2" charset="2"/>
                          </a:rPr>
                          <m:t>𝐿</m:t>
                        </m:r>
                      </m:sub>
                    </m:sSub>
                    <m:r>
                      <a:rPr lang="en-US" i="1">
                        <a:latin typeface="Cambria Math"/>
                        <a:sym typeface="Wingdings" pitchFamily="2" charset="2"/>
                      </a:rPr>
                      <m:t>=</m:t>
                    </m:r>
                    <m:f>
                      <m:fPr>
                        <m:ctrlPr>
                          <a:rPr lang="en-US" i="1">
                            <a:latin typeface="Cambria Math"/>
                            <a:sym typeface="Wingdings" pitchFamily="2" charset="2"/>
                          </a:rPr>
                        </m:ctrlPr>
                      </m:fPr>
                      <m:num>
                        <m:r>
                          <a:rPr lang="en-US" i="1">
                            <a:latin typeface="Cambria Math"/>
                            <a:ea typeface="Cambria Math"/>
                            <a:sym typeface="Wingdings" pitchFamily="2" charset="2"/>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𝜃</m:t>
                            </m:r>
                          </m:e>
                          <m:sub>
                            <m:r>
                              <a:rPr lang="en-US" i="1">
                                <a:latin typeface="Cambria Math"/>
                                <a:ea typeface="Cambria Math"/>
                                <a:sym typeface="Wingdings" pitchFamily="2" charset="2"/>
                              </a:rPr>
                              <m:t>𝐿</m:t>
                            </m:r>
                          </m:sub>
                        </m:sSub>
                        <m:r>
                          <a:rPr lang="en-US" i="1">
                            <a:latin typeface="Cambria Math"/>
                            <a:ea typeface="Cambria Math"/>
                            <a:sym typeface="Wingdings" pitchFamily="2" charset="2"/>
                          </a:rPr>
                          <m:t>𝜋</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𝑟</m:t>
                            </m:r>
                          </m:e>
                          <m:sub>
                            <m:r>
                              <a:rPr lang="en-US" i="1">
                                <a:latin typeface="Cambria Math"/>
                                <a:ea typeface="Cambria Math"/>
                                <a:sym typeface="Wingdings" pitchFamily="2" charset="2"/>
                              </a:rPr>
                              <m:t>𝑤h𝑒𝑒𝑙</m:t>
                            </m:r>
                          </m:sub>
                        </m:sSub>
                      </m:num>
                      <m:den>
                        <m:r>
                          <a:rPr lang="en-US" i="1">
                            <a:latin typeface="Cambria Math"/>
                            <a:sym typeface="Wingdings" pitchFamily="2" charset="2"/>
                          </a:rPr>
                          <m:t>180</m:t>
                        </m:r>
                        <m:r>
                          <a:rPr lang="en-US" i="1">
                            <a:latin typeface="Cambria Math"/>
                            <a:ea typeface="Cambria Math"/>
                            <a:sym typeface="Wingdings" pitchFamily="2" charset="2"/>
                          </a:rPr>
                          <m:t>∆</m:t>
                        </m:r>
                        <m:r>
                          <a:rPr lang="en-US" i="1">
                            <a:latin typeface="Cambria Math"/>
                            <a:ea typeface="Cambria Math"/>
                            <a:sym typeface="Wingdings" pitchFamily="2" charset="2"/>
                          </a:rPr>
                          <m:t>𝑡</m:t>
                        </m:r>
                      </m:den>
                    </m:f>
                  </m:oMath>
                </a14:m>
                <a:endParaRPr lang="en-US" dirty="0"/>
              </a:p>
              <a:p>
                <a:r>
                  <a:rPr lang="en-US" dirty="0">
                    <a:sym typeface="Wingdings" pitchFamily="2" charset="2"/>
                  </a:rPr>
                  <a:t> </a:t>
                </a:r>
                <a14:m>
                  <m:oMath xmlns:m="http://schemas.openxmlformats.org/officeDocument/2006/math">
                    <m:sSub>
                      <m:sSubPr>
                        <m:ctrlPr>
                          <a:rPr lang="en-US" i="1">
                            <a:latin typeface="Cambria Math"/>
                            <a:sym typeface="Wingdings" pitchFamily="2" charset="2"/>
                          </a:rPr>
                        </m:ctrlPr>
                      </m:sSubPr>
                      <m:e>
                        <m:r>
                          <a:rPr lang="en-US" i="1">
                            <a:latin typeface="Cambria Math"/>
                            <a:sym typeface="Wingdings" pitchFamily="2" charset="2"/>
                          </a:rPr>
                          <m:t>𝑣</m:t>
                        </m:r>
                      </m:e>
                      <m:sub>
                        <m:r>
                          <a:rPr lang="en-US" i="1">
                            <a:latin typeface="Cambria Math"/>
                            <a:sym typeface="Wingdings" pitchFamily="2" charset="2"/>
                          </a:rPr>
                          <m:t>𝑅</m:t>
                        </m:r>
                      </m:sub>
                    </m:sSub>
                    <m:r>
                      <a:rPr lang="en-US" i="1">
                        <a:latin typeface="Cambria Math"/>
                        <a:sym typeface="Wingdings" pitchFamily="2" charset="2"/>
                      </a:rPr>
                      <m:t>=</m:t>
                    </m:r>
                    <m:f>
                      <m:fPr>
                        <m:ctrlPr>
                          <a:rPr lang="en-US" i="1">
                            <a:latin typeface="Cambria Math"/>
                            <a:sym typeface="Wingdings" pitchFamily="2" charset="2"/>
                          </a:rPr>
                        </m:ctrlPr>
                      </m:fPr>
                      <m:num>
                        <m:r>
                          <a:rPr lang="en-US" i="1">
                            <a:latin typeface="Cambria Math"/>
                            <a:ea typeface="Cambria Math"/>
                            <a:sym typeface="Wingdings" pitchFamily="2" charset="2"/>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𝜃</m:t>
                            </m:r>
                          </m:e>
                          <m:sub>
                            <m:r>
                              <a:rPr lang="en-US" i="1">
                                <a:latin typeface="Cambria Math"/>
                                <a:ea typeface="Cambria Math"/>
                                <a:sym typeface="Wingdings" pitchFamily="2" charset="2"/>
                              </a:rPr>
                              <m:t>𝑅</m:t>
                            </m:r>
                          </m:sub>
                        </m:sSub>
                        <m:r>
                          <a:rPr lang="en-US" i="1">
                            <a:latin typeface="Cambria Math"/>
                            <a:ea typeface="Cambria Math"/>
                            <a:sym typeface="Wingdings" pitchFamily="2" charset="2"/>
                          </a:rPr>
                          <m:t>𝜋</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𝑟</m:t>
                            </m:r>
                          </m:e>
                          <m:sub>
                            <m:r>
                              <a:rPr lang="en-US" i="1">
                                <a:latin typeface="Cambria Math"/>
                                <a:ea typeface="Cambria Math"/>
                                <a:sym typeface="Wingdings" pitchFamily="2" charset="2"/>
                              </a:rPr>
                              <m:t>𝑤h𝑒𝑒𝑙</m:t>
                            </m:r>
                          </m:sub>
                        </m:sSub>
                      </m:num>
                      <m:den>
                        <m:r>
                          <a:rPr lang="en-US" i="1">
                            <a:latin typeface="Cambria Math"/>
                            <a:sym typeface="Wingdings" pitchFamily="2" charset="2"/>
                          </a:rPr>
                          <m:t>180</m:t>
                        </m:r>
                        <m:r>
                          <a:rPr lang="en-US" i="1">
                            <a:latin typeface="Cambria Math"/>
                            <a:ea typeface="Cambria Math"/>
                            <a:sym typeface="Wingdings" pitchFamily="2" charset="2"/>
                          </a:rPr>
                          <m:t>∆</m:t>
                        </m:r>
                        <m:r>
                          <a:rPr lang="en-US" i="1">
                            <a:latin typeface="Cambria Math"/>
                            <a:ea typeface="Cambria Math"/>
                            <a:sym typeface="Wingdings" pitchFamily="2" charset="2"/>
                          </a:rPr>
                          <m:t>𝑡</m:t>
                        </m:r>
                      </m:den>
                    </m:f>
                  </m:oMath>
                </a14:m>
                <a:endParaRPr lang="en-US" b="0" dirty="0" smtClean="0">
                  <a:ea typeface="Cambria Math"/>
                </a:endParaRPr>
              </a:p>
              <a:p>
                <a14:m>
                  <m:oMath xmlns:m="http://schemas.openxmlformats.org/officeDocument/2006/math">
                    <m:r>
                      <a:rPr lang="en-US" i="1">
                        <a:latin typeface="Cambria Math"/>
                        <a:ea typeface="Cambria Math"/>
                      </a:rPr>
                      <m:t>∆</m:t>
                    </m:r>
                    <m:r>
                      <a:rPr lang="en-US" i="1">
                        <a:latin typeface="Cambria Math"/>
                        <a:ea typeface="Cambria Math"/>
                      </a:rPr>
                      <m:t>𝑥</m:t>
                    </m:r>
                    <m:r>
                      <a:rPr lang="en-US" i="1">
                        <a:latin typeface="Cambria Math"/>
                        <a:ea typeface="Cambria Math"/>
                      </a:rPr>
                      <m:t>=</m:t>
                    </m:r>
                    <m:f>
                      <m:fPr>
                        <m:ctrlPr>
                          <a:rPr lang="en-US" i="1">
                            <a:latin typeface="Cambria Math"/>
                            <a:ea typeface="Cambria Math"/>
                          </a:rPr>
                        </m:ctrlPr>
                      </m:fPr>
                      <m:num>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𝑅</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𝐿</m:t>
                            </m:r>
                          </m:sub>
                        </m:sSub>
                        <m:r>
                          <a:rPr lang="en-US" i="1">
                            <a:latin typeface="Cambria Math"/>
                            <a:ea typeface="Cambria Math"/>
                          </a:rPr>
                          <m:t>)</m:t>
                        </m:r>
                        <m:r>
                          <a:rPr lang="en-US" i="1">
                            <a:latin typeface="Cambria Math"/>
                            <a:ea typeface="Cambria Math"/>
                          </a:rPr>
                          <m:t>𝜋</m:t>
                        </m:r>
                        <m:sSub>
                          <m:sSubPr>
                            <m:ctrlPr>
                              <a:rPr lang="en-US" i="1">
                                <a:latin typeface="Cambria Math"/>
                                <a:ea typeface="Cambria Math"/>
                              </a:rPr>
                            </m:ctrlPr>
                          </m:sSubPr>
                          <m:e>
                            <m:r>
                              <a:rPr lang="en-US" i="1">
                                <a:latin typeface="Cambria Math"/>
                                <a:ea typeface="Cambria Math"/>
                              </a:rPr>
                              <m:t>𝑟</m:t>
                            </m:r>
                          </m:e>
                          <m:sub>
                            <m:r>
                              <a:rPr lang="en-US" i="1">
                                <a:latin typeface="Cambria Math"/>
                                <a:ea typeface="Cambria Math"/>
                              </a:rPr>
                              <m:t>𝑤h𝑒𝑒𝑙</m:t>
                            </m:r>
                          </m:sub>
                        </m:sSub>
                      </m:num>
                      <m:den>
                        <m:r>
                          <a:rPr lang="en-US" i="1">
                            <a:latin typeface="Cambria Math"/>
                            <a:ea typeface="Cambria Math"/>
                          </a:rPr>
                          <m:t>180</m:t>
                        </m:r>
                        <m:r>
                          <a:rPr lang="en-US" i="1" strike="sngStrike" smtClean="0">
                            <a:effectLst/>
                            <a:latin typeface="Cambria Math"/>
                            <a:ea typeface="Cambria Math"/>
                          </a:rPr>
                          <m:t>∆</m:t>
                        </m:r>
                        <m:r>
                          <a:rPr lang="en-US" i="1" strike="sngStrike" smtClean="0">
                            <a:effectLst/>
                            <a:latin typeface="Cambria Math"/>
                            <a:ea typeface="Cambria Math"/>
                          </a:rPr>
                          <m:t>𝑡</m:t>
                        </m:r>
                      </m:den>
                    </m:f>
                    <m:r>
                      <a:rPr lang="en-US" b="0" i="1" smtClean="0">
                        <a:latin typeface="Cambria Math"/>
                        <a:ea typeface="Cambria Math"/>
                      </a:rPr>
                      <m:t>∗</m:t>
                    </m:r>
                    <m:r>
                      <a:rPr lang="en-US" b="0" i="1" strike="sngStrike" smtClean="0">
                        <a:latin typeface="Cambria Math"/>
                        <a:ea typeface="Cambria Math"/>
                      </a:rPr>
                      <m:t>∆</m:t>
                    </m:r>
                    <m:r>
                      <a:rPr lang="en-US" b="0" i="1" strike="sngStrike" smtClean="0">
                        <a:latin typeface="Cambria Math"/>
                        <a:ea typeface="Cambria Math"/>
                      </a:rPr>
                      <m:t>𝑡</m:t>
                    </m:r>
                    <m:func>
                      <m:funcPr>
                        <m:ctrlPr>
                          <a:rPr lang="en-US" b="0" i="1" smtClean="0">
                            <a:latin typeface="Cambria Math"/>
                            <a:ea typeface="Cambria Math"/>
                          </a:rPr>
                        </m:ctrlPr>
                      </m:funcPr>
                      <m:fName>
                        <m:r>
                          <m:rPr>
                            <m:sty m:val="p"/>
                          </m:rPr>
                          <a:rPr lang="en-US" b="0" i="0" smtClean="0">
                            <a:latin typeface="Cambria Math"/>
                            <a:ea typeface="Cambria Math"/>
                          </a:rPr>
                          <m:t>cos</m:t>
                        </m:r>
                      </m:fName>
                      <m:e>
                        <m:sSub>
                          <m:sSubPr>
                            <m:ctrlPr>
                              <a:rPr lang="en-US" b="0" i="1" smtClean="0">
                                <a:latin typeface="Cambria Math"/>
                                <a:ea typeface="Cambria Math"/>
                              </a:rPr>
                            </m:ctrlPr>
                          </m:sSubPr>
                          <m:e>
                            <m:r>
                              <a:rPr lang="en-US" b="0" i="1" smtClean="0">
                                <a:latin typeface="Cambria Math"/>
                                <a:ea typeface="Cambria Math"/>
                              </a:rPr>
                              <m:t>𝜃</m:t>
                            </m:r>
                          </m:e>
                          <m:sub>
                            <m:r>
                              <a:rPr lang="en-US" b="0" i="1" smtClean="0">
                                <a:latin typeface="Cambria Math"/>
                                <a:ea typeface="Cambria Math"/>
                              </a:rPr>
                              <m:t>𝑟𝑜𝑏𝑜𝑡</m:t>
                            </m:r>
                          </m:sub>
                        </m:sSub>
                      </m:e>
                    </m:func>
                  </m:oMath>
                </a14:m>
                <a:endParaRPr lang="en-US" b="0" dirty="0" smtClean="0">
                  <a:ea typeface="Cambria Math"/>
                </a:endParaRPr>
              </a:p>
              <a:p>
                <a14:m>
                  <m:oMath xmlns:m="http://schemas.openxmlformats.org/officeDocument/2006/math">
                    <m:r>
                      <a:rPr lang="en-US" b="0" i="1" smtClean="0">
                        <a:latin typeface="Cambria Math"/>
                        <a:ea typeface="Cambria Math"/>
                      </a:rPr>
                      <m:t>∆</m:t>
                    </m:r>
                    <m:r>
                      <a:rPr lang="en-US" b="0" i="1" smtClean="0">
                        <a:latin typeface="Cambria Math"/>
                        <a:ea typeface="Cambria Math"/>
                      </a:rPr>
                      <m:t>𝑥</m:t>
                    </m:r>
                    <m:r>
                      <a:rPr lang="en-US" b="0" i="1" smtClean="0">
                        <a:latin typeface="Cambria Math"/>
                        <a:ea typeface="Cambria Math"/>
                      </a:rPr>
                      <m:t>=</m:t>
                    </m:r>
                    <m:f>
                      <m:fPr>
                        <m:ctrlPr>
                          <a:rPr lang="en-US" b="0" i="1" smtClean="0">
                            <a:latin typeface="Cambria Math"/>
                            <a:ea typeface="Cambria Math"/>
                          </a:rPr>
                        </m:ctrlPr>
                      </m:fPr>
                      <m:num>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𝑅</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𝐿</m:t>
                            </m:r>
                          </m:sub>
                        </m:sSub>
                        <m:r>
                          <a:rPr lang="en-US" i="1">
                            <a:latin typeface="Cambria Math"/>
                            <a:ea typeface="Cambria Math"/>
                          </a:rPr>
                          <m:t>)</m:t>
                        </m:r>
                        <m:r>
                          <a:rPr lang="en-US" i="1">
                            <a:latin typeface="Cambria Math"/>
                            <a:ea typeface="Cambria Math"/>
                          </a:rPr>
                          <m:t>𝜋</m:t>
                        </m:r>
                        <m:sSub>
                          <m:sSubPr>
                            <m:ctrlPr>
                              <a:rPr lang="en-US" i="1">
                                <a:latin typeface="Cambria Math"/>
                                <a:ea typeface="Cambria Math"/>
                              </a:rPr>
                            </m:ctrlPr>
                          </m:sSubPr>
                          <m:e>
                            <m:r>
                              <a:rPr lang="en-US" i="1">
                                <a:latin typeface="Cambria Math"/>
                                <a:ea typeface="Cambria Math"/>
                              </a:rPr>
                              <m:t>𝑟</m:t>
                            </m:r>
                          </m:e>
                          <m:sub>
                            <m:r>
                              <a:rPr lang="en-US" i="1">
                                <a:latin typeface="Cambria Math"/>
                                <a:ea typeface="Cambria Math"/>
                              </a:rPr>
                              <m:t>𝑤h𝑒𝑒𝑙</m:t>
                            </m:r>
                          </m:sub>
                        </m:sSub>
                      </m:num>
                      <m:den>
                        <m:r>
                          <a:rPr lang="en-US" b="0" i="1" smtClean="0">
                            <a:latin typeface="Cambria Math"/>
                            <a:ea typeface="Cambria Math"/>
                          </a:rPr>
                          <m:t>180</m:t>
                        </m:r>
                      </m:den>
                    </m:f>
                    <m:r>
                      <a:rPr lang="en-US" b="0" i="1" smtClean="0">
                        <a:latin typeface="Cambria Math"/>
                        <a:ea typeface="Cambria Math"/>
                      </a:rPr>
                      <m:t>∗</m:t>
                    </m:r>
                    <m:func>
                      <m:funcPr>
                        <m:ctrlPr>
                          <a:rPr lang="en-US" b="0" i="1" smtClean="0">
                            <a:latin typeface="Cambria Math"/>
                            <a:ea typeface="Cambria Math"/>
                          </a:rPr>
                        </m:ctrlPr>
                      </m:funcPr>
                      <m:fName>
                        <m:r>
                          <m:rPr>
                            <m:sty m:val="p"/>
                          </m:rPr>
                          <a:rPr lang="en-US" b="0" i="0" smtClean="0">
                            <a:latin typeface="Cambria Math"/>
                            <a:ea typeface="Cambria Math"/>
                          </a:rPr>
                          <m:t>cos</m:t>
                        </m:r>
                      </m:fName>
                      <m:e>
                        <m:sSub>
                          <m:sSubPr>
                            <m:ctrlPr>
                              <a:rPr lang="en-US" b="0" i="1" smtClean="0">
                                <a:latin typeface="Cambria Math"/>
                                <a:ea typeface="Cambria Math"/>
                              </a:rPr>
                            </m:ctrlPr>
                          </m:sSubPr>
                          <m:e>
                            <m:r>
                              <a:rPr lang="en-US" b="0" i="1" smtClean="0">
                                <a:latin typeface="Cambria Math"/>
                                <a:ea typeface="Cambria Math"/>
                              </a:rPr>
                              <m:t>𝜃</m:t>
                            </m:r>
                          </m:e>
                          <m:sub>
                            <m:r>
                              <a:rPr lang="en-US" b="0" i="1" smtClean="0">
                                <a:latin typeface="Cambria Math"/>
                                <a:ea typeface="Cambria Math"/>
                              </a:rPr>
                              <m:t>𝑟𝑜𝑏𝑜𝑡</m:t>
                            </m:r>
                          </m:sub>
                        </m:sSub>
                      </m:e>
                    </m:func>
                  </m:oMath>
                </a14:m>
                <a:endParaRPr lang="en-US" b="0" dirty="0" smtClean="0">
                  <a:ea typeface="Cambria Math"/>
                </a:endParaRPr>
              </a:p>
              <a:p>
                <a14:m>
                  <m:oMath xmlns:m="http://schemas.openxmlformats.org/officeDocument/2006/math">
                    <m:r>
                      <a:rPr lang="en-US" i="1">
                        <a:latin typeface="Cambria Math"/>
                        <a:ea typeface="Cambria Math"/>
                      </a:rPr>
                      <m:t>∆</m:t>
                    </m:r>
                    <m:r>
                      <a:rPr lang="en-US" b="0" i="1" smtClean="0">
                        <a:latin typeface="Cambria Math"/>
                        <a:ea typeface="Cambria Math"/>
                      </a:rPr>
                      <m:t>𝑦</m:t>
                    </m:r>
                    <m:r>
                      <a:rPr lang="en-US" i="1">
                        <a:latin typeface="Cambria Math"/>
                        <a:ea typeface="Cambria Math"/>
                      </a:rPr>
                      <m:t>=</m:t>
                    </m:r>
                    <m:f>
                      <m:fPr>
                        <m:ctrlPr>
                          <a:rPr lang="en-US" i="1">
                            <a:latin typeface="Cambria Math"/>
                            <a:ea typeface="Cambria Math"/>
                          </a:rPr>
                        </m:ctrlPr>
                      </m:fPr>
                      <m:num>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𝑅</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𝐿</m:t>
                            </m:r>
                          </m:sub>
                        </m:sSub>
                        <m:r>
                          <a:rPr lang="en-US" i="1">
                            <a:latin typeface="Cambria Math"/>
                            <a:ea typeface="Cambria Math"/>
                          </a:rPr>
                          <m:t>)</m:t>
                        </m:r>
                        <m:r>
                          <a:rPr lang="en-US" i="1">
                            <a:latin typeface="Cambria Math"/>
                            <a:ea typeface="Cambria Math"/>
                          </a:rPr>
                          <m:t>𝜋</m:t>
                        </m:r>
                        <m:sSub>
                          <m:sSubPr>
                            <m:ctrlPr>
                              <a:rPr lang="en-US" i="1">
                                <a:latin typeface="Cambria Math"/>
                                <a:ea typeface="Cambria Math"/>
                              </a:rPr>
                            </m:ctrlPr>
                          </m:sSubPr>
                          <m:e>
                            <m:r>
                              <a:rPr lang="en-US" i="1">
                                <a:latin typeface="Cambria Math"/>
                                <a:ea typeface="Cambria Math"/>
                              </a:rPr>
                              <m:t>𝑟</m:t>
                            </m:r>
                          </m:e>
                          <m:sub>
                            <m:r>
                              <a:rPr lang="en-US" i="1">
                                <a:latin typeface="Cambria Math"/>
                                <a:ea typeface="Cambria Math"/>
                              </a:rPr>
                              <m:t>𝑤h𝑒𝑒𝑙</m:t>
                            </m:r>
                          </m:sub>
                        </m:sSub>
                      </m:num>
                      <m:den>
                        <m:r>
                          <a:rPr lang="en-US" i="1">
                            <a:latin typeface="Cambria Math"/>
                            <a:ea typeface="Cambria Math"/>
                          </a:rPr>
                          <m:t>180</m:t>
                        </m:r>
                      </m:den>
                    </m:f>
                    <m:r>
                      <a:rPr lang="en-US" i="1">
                        <a:latin typeface="Cambria Math"/>
                        <a:ea typeface="Cambria Math"/>
                      </a:rPr>
                      <m:t>∗</m:t>
                    </m:r>
                    <m:func>
                      <m:funcPr>
                        <m:ctrlPr>
                          <a:rPr lang="en-US" i="1" smtClean="0">
                            <a:latin typeface="Cambria Math"/>
                            <a:ea typeface="Cambria Math"/>
                          </a:rPr>
                        </m:ctrlPr>
                      </m:funcPr>
                      <m:fName>
                        <m:r>
                          <m:rPr>
                            <m:sty m:val="p"/>
                          </m:rPr>
                          <a:rPr lang="en-US" i="0" smtClean="0">
                            <a:latin typeface="Cambria Math"/>
                            <a:ea typeface="Cambria Math"/>
                          </a:rPr>
                          <m:t>sin</m:t>
                        </m:r>
                      </m:fName>
                      <m:e>
                        <m:sSub>
                          <m:sSubPr>
                            <m:ctrlPr>
                              <a:rPr lang="en-US" i="1" smtClean="0">
                                <a:latin typeface="Cambria Math"/>
                                <a:ea typeface="Cambria Math"/>
                              </a:rPr>
                            </m:ctrlPr>
                          </m:sSubPr>
                          <m:e>
                            <m:r>
                              <a:rPr lang="en-US" i="1" smtClean="0">
                                <a:latin typeface="Cambria Math"/>
                                <a:ea typeface="Cambria Math"/>
                              </a:rPr>
                              <m:t>𝜃</m:t>
                            </m:r>
                          </m:e>
                          <m:sub>
                            <m:r>
                              <a:rPr lang="en-US" b="0" i="1" smtClean="0">
                                <a:latin typeface="Cambria Math"/>
                                <a:ea typeface="Cambria Math"/>
                              </a:rPr>
                              <m:t>𝑟𝑜𝑏𝑜𝑡</m:t>
                            </m:r>
                          </m:sub>
                        </m:sSub>
                      </m:e>
                    </m:func>
                  </m:oMath>
                </a14:m>
                <a:endParaRPr lang="en-US" dirty="0">
                  <a:ea typeface="Cambria Math"/>
                </a:endParaRPr>
              </a:p>
              <a:p>
                <a:endParaRPr lang="en-US" b="0" dirty="0" smtClean="0">
                  <a:ea typeface="Cambria Math"/>
                </a:endParaRPr>
              </a:p>
              <a:p>
                <a:endParaRPr lang="en-US" b="0" dirty="0" smtClean="0">
                  <a:ea typeface="Cambria Math"/>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a:stretch>
              </a:blipFill>
            </p:spPr>
            <p:txBody>
              <a:bodyPr/>
              <a:lstStyle/>
              <a:p>
                <a:r>
                  <a:rPr lang="en-US">
                    <a:noFill/>
                  </a:rPr>
                  <a:t> </a:t>
                </a:r>
              </a:p>
            </p:txBody>
          </p:sp>
        </mc:Fallback>
      </mc:AlternateContent>
    </p:spTree>
    <p:extLst>
      <p:ext uri="{BB962C8B-B14F-4D97-AF65-F5344CB8AC3E}">
        <p14:creationId xmlns:p14="http://schemas.microsoft.com/office/powerpoint/2010/main" val="2699656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en-US" dirty="0" smtClean="0"/>
                  <a:t>Given </a:t>
                </a:r>
                <a14:m>
                  <m:oMath xmlns:m="http://schemas.openxmlformats.org/officeDocument/2006/math">
                    <m:r>
                      <a:rPr lang="en-US" i="1" smtClean="0">
                        <a:latin typeface="Cambria Math"/>
                        <a:ea typeface="Cambria Math"/>
                      </a:rPr>
                      <m:t>∆</m:t>
                    </m:r>
                    <m:sSub>
                      <m:sSubPr>
                        <m:ctrlPr>
                          <a:rPr lang="en-US" i="1" smtClean="0">
                            <a:latin typeface="Cambria Math"/>
                            <a:ea typeface="Cambria Math"/>
                          </a:rPr>
                        </m:ctrlPr>
                      </m:sSubPr>
                      <m:e>
                        <m:r>
                          <a:rPr lang="en-US" i="1" smtClean="0">
                            <a:latin typeface="Cambria Math"/>
                            <a:ea typeface="Cambria Math"/>
                          </a:rPr>
                          <m:t>𝜃</m:t>
                        </m:r>
                      </m:e>
                      <m:sub>
                        <m:r>
                          <a:rPr lang="en-US" b="0" i="1" smtClean="0">
                            <a:latin typeface="Cambria Math"/>
                            <a:ea typeface="Cambria Math"/>
                          </a:rPr>
                          <m:t>𝑅</m:t>
                        </m:r>
                      </m:sub>
                    </m:sSub>
                  </m:oMath>
                </a14:m>
                <a:r>
                  <a:rPr lang="en-US" dirty="0" smtClean="0"/>
                  <a:t> and</a:t>
                </a:r>
                <a14:m>
                  <m:oMath xmlns:m="http://schemas.openxmlformats.org/officeDocument/2006/math">
                    <m:r>
                      <a:rPr lang="en-US" b="0" i="0" smtClean="0">
                        <a:latin typeface="Cambria Math"/>
                        <a:ea typeface="Cambria Math"/>
                      </a:rPr>
                      <m:t> </m:t>
                    </m:r>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b="0" i="1" smtClean="0">
                            <a:latin typeface="Cambria Math"/>
                            <a:ea typeface="Cambria Math"/>
                          </a:rPr>
                          <m:t>𝐿</m:t>
                        </m:r>
                      </m:sub>
                    </m:sSub>
                  </m:oMath>
                </a14:m>
                <a:r>
                  <a:rPr lang="en-US" dirty="0" smtClean="0">
                    <a:ea typeface="Cambria Math"/>
                  </a:rPr>
                  <a:t> …</a:t>
                </a:r>
              </a:p>
              <a:p>
                <a14:m>
                  <m:oMath xmlns:m="http://schemas.openxmlformats.org/officeDocument/2006/math">
                    <m:r>
                      <a:rPr lang="en-US" i="1" smtClean="0">
                        <a:latin typeface="Cambria Math"/>
                        <a:ea typeface="Cambria Math"/>
                      </a:rPr>
                      <m:t>∆</m:t>
                    </m:r>
                    <m:sSub>
                      <m:sSubPr>
                        <m:ctrlPr>
                          <a:rPr lang="en-US" i="1" smtClean="0">
                            <a:latin typeface="Cambria Math"/>
                            <a:ea typeface="Cambria Math"/>
                          </a:rPr>
                        </m:ctrlPr>
                      </m:sSubPr>
                      <m:e>
                        <m:r>
                          <a:rPr lang="en-US" i="1" smtClean="0">
                            <a:latin typeface="Cambria Math"/>
                            <a:ea typeface="Cambria Math"/>
                          </a:rPr>
                          <m:t>𝜃</m:t>
                        </m:r>
                      </m:e>
                      <m:sub>
                        <m:r>
                          <a:rPr lang="en-US" b="0" i="1" smtClean="0">
                            <a:latin typeface="Cambria Math"/>
                            <a:ea typeface="Cambria Math"/>
                          </a:rPr>
                          <m:t>𝑟𝑜𝑏𝑜𝑡</m:t>
                        </m:r>
                      </m:sub>
                    </m:sSub>
                    <m:r>
                      <a:rPr lang="en-US" i="1">
                        <a:latin typeface="Cambria Math"/>
                        <a:ea typeface="Cambria Math"/>
                      </a:rPr>
                      <m:t>=</m:t>
                    </m:r>
                    <m:f>
                      <m:fPr>
                        <m:ctrlPr>
                          <a:rPr lang="en-US" i="1">
                            <a:latin typeface="Cambria Math"/>
                            <a:ea typeface="Cambria Math"/>
                          </a:rPr>
                        </m:ctrlPr>
                      </m:fPr>
                      <m:num>
                        <m:r>
                          <a:rPr lang="en-US" i="1">
                            <a:latin typeface="Cambria Math"/>
                            <a:ea typeface="Cambria Math"/>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𝜃</m:t>
                            </m:r>
                          </m:e>
                          <m:sub>
                            <m:r>
                              <a:rPr lang="en-US" i="1">
                                <a:latin typeface="Cambria Math"/>
                                <a:ea typeface="Cambria Math"/>
                                <a:sym typeface="Wingdings" pitchFamily="2" charset="2"/>
                              </a:rPr>
                              <m:t>𝑅</m:t>
                            </m:r>
                          </m:sub>
                        </m:sSub>
                        <m:r>
                          <a:rPr lang="en-US" i="1">
                            <a:latin typeface="Cambria Math"/>
                            <a:ea typeface="Cambria Math"/>
                            <a:sym typeface="Wingdings" pitchFamily="2" charset="2"/>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𝜃</m:t>
                            </m:r>
                          </m:e>
                          <m:sub>
                            <m:r>
                              <a:rPr lang="en-US" i="1">
                                <a:latin typeface="Cambria Math"/>
                                <a:ea typeface="Cambria Math"/>
                                <a:sym typeface="Wingdings" pitchFamily="2" charset="2"/>
                              </a:rPr>
                              <m:t>𝐿</m:t>
                            </m:r>
                          </m:sub>
                        </m:sSub>
                        <m:r>
                          <a:rPr lang="en-US" i="1">
                            <a:latin typeface="Cambria Math"/>
                            <a:ea typeface="Cambria Math"/>
                            <a:sym typeface="Wingdings" pitchFamily="2" charset="2"/>
                          </a:rPr>
                          <m:t>)</m:t>
                        </m:r>
                        <m:sSub>
                          <m:sSubPr>
                            <m:ctrlPr>
                              <a:rPr lang="en-US" i="1">
                                <a:latin typeface="Cambria Math"/>
                                <a:ea typeface="Cambria Math"/>
                                <a:sym typeface="Wingdings" pitchFamily="2" charset="2"/>
                              </a:rPr>
                            </m:ctrlPr>
                          </m:sSubPr>
                          <m:e>
                            <m:r>
                              <a:rPr lang="en-US" i="1">
                                <a:latin typeface="Cambria Math"/>
                                <a:ea typeface="Cambria Math"/>
                                <a:sym typeface="Wingdings" pitchFamily="2" charset="2"/>
                              </a:rPr>
                              <m:t>𝑟</m:t>
                            </m:r>
                          </m:e>
                          <m:sub>
                            <m:r>
                              <a:rPr lang="en-US" i="1">
                                <a:latin typeface="Cambria Math"/>
                                <a:ea typeface="Cambria Math"/>
                                <a:sym typeface="Wingdings" pitchFamily="2" charset="2"/>
                              </a:rPr>
                              <m:t>𝑤h𝑒𝑒𝑙</m:t>
                            </m:r>
                          </m:sub>
                        </m:sSub>
                      </m:num>
                      <m:den>
                        <m:sSub>
                          <m:sSubPr>
                            <m:ctrlPr>
                              <a:rPr lang="en-US" i="1">
                                <a:latin typeface="Cambria Math"/>
                                <a:ea typeface="Cambria Math"/>
                              </a:rPr>
                            </m:ctrlPr>
                          </m:sSubPr>
                          <m:e>
                            <m:r>
                              <a:rPr lang="en-US" i="1">
                                <a:latin typeface="Cambria Math"/>
                                <a:ea typeface="Cambria Math"/>
                              </a:rPr>
                              <m:t>𝑟</m:t>
                            </m:r>
                          </m:e>
                          <m:sub>
                            <m:r>
                              <a:rPr lang="en-US" i="1">
                                <a:latin typeface="Cambria Math"/>
                                <a:ea typeface="Cambria Math"/>
                              </a:rPr>
                              <m:t>𝑟𝑜𝑏𝑜𝑡</m:t>
                            </m:r>
                          </m:sub>
                        </m:sSub>
                      </m:den>
                    </m:f>
                    <m:r>
                      <a:rPr lang="en-US" i="1">
                        <a:latin typeface="Cambria Math"/>
                        <a:ea typeface="Cambria Math"/>
                      </a:rPr>
                      <m:t>∗</m:t>
                    </m:r>
                    <m:f>
                      <m:fPr>
                        <m:ctrlPr>
                          <a:rPr lang="en-US" i="1">
                            <a:latin typeface="Cambria Math"/>
                            <a:ea typeface="Cambria Math"/>
                          </a:rPr>
                        </m:ctrlPr>
                      </m:fPr>
                      <m:num>
                        <m:r>
                          <a:rPr lang="en-US" i="1">
                            <a:latin typeface="Cambria Math"/>
                            <a:ea typeface="Cambria Math"/>
                          </a:rPr>
                          <m:t>𝜋</m:t>
                        </m:r>
                      </m:num>
                      <m:den>
                        <m:r>
                          <a:rPr lang="en-US" i="1">
                            <a:latin typeface="Cambria Math"/>
                            <a:ea typeface="Cambria Math"/>
                          </a:rPr>
                          <m:t>180</m:t>
                        </m:r>
                      </m:den>
                    </m:f>
                  </m:oMath>
                </a14:m>
                <a:r>
                  <a:rPr lang="en-US" dirty="0" smtClean="0"/>
                  <a:t> (radians)</a:t>
                </a:r>
              </a:p>
              <a:p>
                <a14:m>
                  <m:oMath xmlns:m="http://schemas.openxmlformats.org/officeDocument/2006/math">
                    <m:r>
                      <a:rPr lang="en-US" i="1">
                        <a:latin typeface="Cambria Math"/>
                        <a:ea typeface="Cambria Math"/>
                      </a:rPr>
                      <m:t>∆</m:t>
                    </m:r>
                    <m:r>
                      <a:rPr lang="en-US" i="1">
                        <a:latin typeface="Cambria Math"/>
                        <a:ea typeface="Cambria Math"/>
                      </a:rPr>
                      <m:t>𝑥</m:t>
                    </m:r>
                    <m:r>
                      <a:rPr lang="en-US" i="1">
                        <a:latin typeface="Cambria Math"/>
                        <a:ea typeface="Cambria Math"/>
                      </a:rPr>
                      <m:t>=</m:t>
                    </m:r>
                    <m:f>
                      <m:fPr>
                        <m:ctrlPr>
                          <a:rPr lang="en-US" i="1">
                            <a:latin typeface="Cambria Math"/>
                            <a:ea typeface="Cambria Math"/>
                          </a:rPr>
                        </m:ctrlPr>
                      </m:fPr>
                      <m:num>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𝑅</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𝐿</m:t>
                            </m:r>
                          </m:sub>
                        </m:sSub>
                        <m:r>
                          <a:rPr lang="en-US" i="1">
                            <a:latin typeface="Cambria Math"/>
                            <a:ea typeface="Cambria Math"/>
                          </a:rPr>
                          <m:t>)</m:t>
                        </m:r>
                        <m:r>
                          <a:rPr lang="en-US" i="1">
                            <a:latin typeface="Cambria Math"/>
                            <a:ea typeface="Cambria Math"/>
                          </a:rPr>
                          <m:t>𝜋</m:t>
                        </m:r>
                        <m:sSub>
                          <m:sSubPr>
                            <m:ctrlPr>
                              <a:rPr lang="en-US" i="1">
                                <a:latin typeface="Cambria Math"/>
                                <a:ea typeface="Cambria Math"/>
                              </a:rPr>
                            </m:ctrlPr>
                          </m:sSubPr>
                          <m:e>
                            <m:r>
                              <a:rPr lang="en-US" i="1">
                                <a:latin typeface="Cambria Math"/>
                                <a:ea typeface="Cambria Math"/>
                              </a:rPr>
                              <m:t>𝑟</m:t>
                            </m:r>
                          </m:e>
                          <m:sub>
                            <m:r>
                              <a:rPr lang="en-US" i="1">
                                <a:latin typeface="Cambria Math"/>
                                <a:ea typeface="Cambria Math"/>
                              </a:rPr>
                              <m:t>𝑤h𝑒𝑒𝑙</m:t>
                            </m:r>
                          </m:sub>
                        </m:sSub>
                      </m:num>
                      <m:den>
                        <m:r>
                          <a:rPr lang="en-US" i="1">
                            <a:latin typeface="Cambria Math"/>
                            <a:ea typeface="Cambria Math"/>
                          </a:rPr>
                          <m:t>180</m:t>
                        </m:r>
                      </m:den>
                    </m:f>
                    <m:r>
                      <a:rPr lang="en-US" i="1">
                        <a:latin typeface="Cambria Math"/>
                        <a:ea typeface="Cambria Math"/>
                      </a:rPr>
                      <m:t>∗</m:t>
                    </m:r>
                    <m:func>
                      <m:funcPr>
                        <m:ctrlPr>
                          <a:rPr lang="en-US" i="1">
                            <a:latin typeface="Cambria Math"/>
                            <a:ea typeface="Cambria Math"/>
                          </a:rPr>
                        </m:ctrlPr>
                      </m:funcPr>
                      <m:fName>
                        <m:r>
                          <m:rPr>
                            <m:sty m:val="p"/>
                          </m:rPr>
                          <a:rPr lang="en-US">
                            <a:latin typeface="Cambria Math"/>
                            <a:ea typeface="Cambria Math"/>
                          </a:rPr>
                          <m:t>cos</m:t>
                        </m:r>
                      </m:fName>
                      <m:e>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𝑟𝑜𝑏𝑜𝑡</m:t>
                            </m:r>
                          </m:sub>
                        </m:sSub>
                      </m:e>
                    </m:func>
                  </m:oMath>
                </a14:m>
                <a:endParaRPr lang="en-US" dirty="0">
                  <a:ea typeface="Cambria Math"/>
                </a:endParaRPr>
              </a:p>
              <a:p>
                <a14:m>
                  <m:oMath xmlns:m="http://schemas.openxmlformats.org/officeDocument/2006/math">
                    <m:r>
                      <a:rPr lang="en-US" i="1">
                        <a:latin typeface="Cambria Math"/>
                        <a:ea typeface="Cambria Math"/>
                      </a:rPr>
                      <m:t>∆</m:t>
                    </m:r>
                    <m:r>
                      <a:rPr lang="en-US" i="1">
                        <a:latin typeface="Cambria Math"/>
                        <a:ea typeface="Cambria Math"/>
                      </a:rPr>
                      <m:t>𝑦</m:t>
                    </m:r>
                    <m:r>
                      <a:rPr lang="en-US" i="1">
                        <a:latin typeface="Cambria Math"/>
                        <a:ea typeface="Cambria Math"/>
                      </a:rPr>
                      <m:t>=</m:t>
                    </m:r>
                    <m:f>
                      <m:fPr>
                        <m:ctrlPr>
                          <a:rPr lang="en-US" i="1">
                            <a:latin typeface="Cambria Math"/>
                            <a:ea typeface="Cambria Math"/>
                          </a:rPr>
                        </m:ctrlPr>
                      </m:fPr>
                      <m:num>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𝑅</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𝐿</m:t>
                            </m:r>
                          </m:sub>
                        </m:sSub>
                        <m:r>
                          <a:rPr lang="en-US" i="1">
                            <a:latin typeface="Cambria Math"/>
                            <a:ea typeface="Cambria Math"/>
                          </a:rPr>
                          <m:t>)</m:t>
                        </m:r>
                        <m:r>
                          <a:rPr lang="en-US" i="1">
                            <a:latin typeface="Cambria Math"/>
                            <a:ea typeface="Cambria Math"/>
                          </a:rPr>
                          <m:t>𝜋</m:t>
                        </m:r>
                        <m:sSub>
                          <m:sSubPr>
                            <m:ctrlPr>
                              <a:rPr lang="en-US" i="1">
                                <a:latin typeface="Cambria Math"/>
                                <a:ea typeface="Cambria Math"/>
                              </a:rPr>
                            </m:ctrlPr>
                          </m:sSubPr>
                          <m:e>
                            <m:r>
                              <a:rPr lang="en-US" i="1">
                                <a:latin typeface="Cambria Math"/>
                                <a:ea typeface="Cambria Math"/>
                              </a:rPr>
                              <m:t>𝑟</m:t>
                            </m:r>
                          </m:e>
                          <m:sub>
                            <m:r>
                              <a:rPr lang="en-US" i="1">
                                <a:latin typeface="Cambria Math"/>
                                <a:ea typeface="Cambria Math"/>
                              </a:rPr>
                              <m:t>𝑤h𝑒𝑒𝑙</m:t>
                            </m:r>
                          </m:sub>
                        </m:sSub>
                      </m:num>
                      <m:den>
                        <m:r>
                          <a:rPr lang="en-US" i="1">
                            <a:latin typeface="Cambria Math"/>
                            <a:ea typeface="Cambria Math"/>
                          </a:rPr>
                          <m:t>180</m:t>
                        </m:r>
                      </m:den>
                    </m:f>
                    <m:r>
                      <a:rPr lang="en-US" i="1">
                        <a:latin typeface="Cambria Math"/>
                        <a:ea typeface="Cambria Math"/>
                      </a:rPr>
                      <m:t>∗</m:t>
                    </m:r>
                    <m:func>
                      <m:funcPr>
                        <m:ctrlPr>
                          <a:rPr lang="en-US" i="1">
                            <a:latin typeface="Cambria Math"/>
                            <a:ea typeface="Cambria Math"/>
                          </a:rPr>
                        </m:ctrlPr>
                      </m:funcPr>
                      <m:fName>
                        <m:r>
                          <m:rPr>
                            <m:sty m:val="p"/>
                          </m:rPr>
                          <a:rPr lang="en-US">
                            <a:latin typeface="Cambria Math"/>
                            <a:ea typeface="Cambria Math"/>
                          </a:rPr>
                          <m:t>sin</m:t>
                        </m:r>
                      </m:fName>
                      <m:e>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𝑟𝑜𝑏𝑜𝑡</m:t>
                            </m:r>
                          </m:sub>
                        </m:sSub>
                      </m:e>
                    </m:func>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933"/>
                </a:stretch>
              </a:blipFill>
            </p:spPr>
            <p:txBody>
              <a:bodyPr/>
              <a:lstStyle/>
              <a:p>
                <a:r>
                  <a:rPr lang="en-US">
                    <a:noFill/>
                  </a:rPr>
                  <a:t> </a:t>
                </a:r>
              </a:p>
            </p:txBody>
          </p:sp>
        </mc:Fallback>
      </mc:AlternateContent>
    </p:spTree>
    <p:extLst>
      <p:ext uri="{BB962C8B-B14F-4D97-AF65-F5344CB8AC3E}">
        <p14:creationId xmlns:p14="http://schemas.microsoft.com/office/powerpoint/2010/main" val="30411394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43</TotalTime>
  <Words>751</Words>
  <Application>Microsoft Office PowerPoint</Application>
  <PresentationFormat>On-screen Show (4:3)</PresentationFormat>
  <Paragraphs>30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Equity</vt:lpstr>
      <vt:lpstr>Getting Robot Positions</vt:lpstr>
      <vt:lpstr>Math Time</vt:lpstr>
      <vt:lpstr>Math Time</vt:lpstr>
      <vt:lpstr>Math Time – Calculating Velocities</vt:lpstr>
      <vt:lpstr>Math Time – Calculating Change in Robot’s Angle</vt:lpstr>
      <vt:lpstr>Math Time – Calculating the Robot’s X and Y Positions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Robot Positions</dc:title>
  <dc:creator>Henry TheBrain</dc:creator>
  <cp:lastModifiedBy>Henry TheBrain</cp:lastModifiedBy>
  <cp:revision>7</cp:revision>
  <dcterms:created xsi:type="dcterms:W3CDTF">2016-10-26T03:47:23Z</dcterms:created>
  <dcterms:modified xsi:type="dcterms:W3CDTF">2016-10-26T04:32:09Z</dcterms:modified>
</cp:coreProperties>
</file>