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370" r:id="rId4"/>
    <p:sldId id="375" r:id="rId5"/>
    <p:sldId id="376" r:id="rId6"/>
    <p:sldId id="377" r:id="rId7"/>
    <p:sldId id="378" r:id="rId8"/>
    <p:sldId id="390" r:id="rId9"/>
    <p:sldId id="391" r:id="rId10"/>
    <p:sldId id="392" r:id="rId11"/>
    <p:sldId id="393" r:id="rId12"/>
    <p:sldId id="385" r:id="rId13"/>
    <p:sldId id="38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21"/>
    <p:restoredTop sz="95362" autoAdjust="0"/>
  </p:normalViewPr>
  <p:slideViewPr>
    <p:cSldViewPr snapToGrid="0" snapToObjects="1">
      <p:cViewPr>
        <p:scale>
          <a:sx n="91" d="100"/>
          <a:sy n="91" d="100"/>
        </p:scale>
        <p:origin x="1424" y="6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7D4B8-B833-A94D-8B65-68963EB56AAA}" type="datetimeFigureOut">
              <a:rPr lang="en-US" smtClean="0"/>
              <a:t>5/8/18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AC9BBA-1505-8F46-B896-01043A402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2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AC9BBA-1505-8F46-B896-01043A402B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79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E223-D8A5-DD46-A8F2-AFD9F8113A89}" type="datetime1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F2603-E581-3549-B506-309D85FA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21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53F8D-A117-2548-94AA-CDEF98F76D9B}" type="datetime1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F2603-E581-3549-B506-309D85FA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157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8151-2BED-5141-A2D0-6CE7BADE5596}" type="datetime1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F2603-E581-3549-B506-309D85FA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363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2F4D-A828-E74D-B084-9123B76F1C9B}" type="datetime1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F2603-E581-3549-B506-309D85FA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78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B32CE-8DBA-644D-8DC2-F1CD5DBC6923}" type="datetime1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F2603-E581-3549-B506-309D85FA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82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D3B47-E73F-5F40-80B2-E15B5CCEAE1C}" type="datetime1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F2603-E581-3549-B506-309D85FA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81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EA0B4-2F8C-6345-BF84-EF5F6E5FD99D}" type="datetime1">
              <a:rPr lang="en-US" smtClean="0"/>
              <a:t>5/8/18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F2603-E581-3549-B506-309D85FA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34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02697-902D-804A-835B-922716826583}" type="datetime1">
              <a:rPr lang="en-US" smtClean="0"/>
              <a:t>5/8/18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F2603-E581-3549-B506-309D85FA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579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E151-8D23-B743-A518-B645CE65EFA5}" type="datetime1">
              <a:rPr lang="en-US" smtClean="0"/>
              <a:t>5/8/18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F2603-E581-3549-B506-309D85FA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3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9AC09-D5C2-D24B-9CE3-666763FFE11B}" type="datetime1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F2603-E581-3549-B506-309D85FA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78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41FE0-D04C-254E-971B-D235B5A9AFA2}" type="datetime1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F2603-E581-3549-B506-309D85FA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26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E8A85-8238-F546-B45B-82ABFC7DD06D}" type="datetime1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F2603-E581-3549-B506-309D85FA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71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itcurator/bca-webtools" TargetMode="External"/><Relationship Id="rId2" Type="http://schemas.openxmlformats.org/officeDocument/2006/relationships/hyperlink" Target="https://github.com/BitCurator/bitcurator-access/wiki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github.com/bitcurator/bitcurator-access-webtool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rtualbox.org/wiki/Downloads" TargetMode="External"/><Relationship Id="rId2" Type="http://schemas.openxmlformats.org/officeDocument/2006/relationships/hyperlink" Target="https://github.com/bitcurator/bca-webtools/releas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vagrantup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8022" y="3080194"/>
            <a:ext cx="5470678" cy="998676"/>
          </a:xfrm>
        </p:spPr>
        <p:txBody>
          <a:bodyPr>
            <a:noAutofit/>
          </a:bodyPr>
          <a:lstStyle/>
          <a:p>
            <a:pPr algn="l"/>
            <a:r>
              <a:rPr lang="en-US" sz="2800" dirty="0" err="1"/>
              <a:t>bitcurator</a:t>
            </a:r>
            <a:r>
              <a:rPr lang="en-US" sz="2800" dirty="0"/>
              <a:t>-access-</a:t>
            </a:r>
            <a:r>
              <a:rPr lang="en-US" sz="2800" dirty="0" err="1"/>
              <a:t>webtools</a:t>
            </a:r>
            <a:br>
              <a:rPr lang="en-US" sz="2800" dirty="0"/>
            </a:br>
            <a:r>
              <a:rPr lang="en-US" sz="2800" dirty="0"/>
              <a:t>Quick Start Guide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13300" y="3293176"/>
            <a:ext cx="4072522" cy="1050224"/>
          </a:xfrm>
        </p:spPr>
        <p:txBody>
          <a:bodyPr>
            <a:normAutofit/>
          </a:bodyPr>
          <a:lstStyle/>
          <a:p>
            <a:pPr algn="r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Last updated: May 8th, 2018</a:t>
            </a:r>
          </a:p>
          <a:p>
            <a:pPr algn="r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Release(s): 0.8.2 and later</a:t>
            </a:r>
          </a:p>
        </p:txBody>
      </p:sp>
      <p:pic>
        <p:nvPicPr>
          <p:cNvPr id="7" name="Picture 6" descr="UNC_SILS_blac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23" y="5686040"/>
            <a:ext cx="3225945" cy="775992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16764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0" y="44450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23" y="2135832"/>
            <a:ext cx="79629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249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7F90F2-C8F3-B74C-AD77-418A982EE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009" y="1296314"/>
            <a:ext cx="6069981" cy="391145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110658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Getting started: Partition selection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5397500"/>
            <a:ext cx="8229600" cy="115231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/>
              <a:t>Select a partition. Here, we’ve selected the first FAT32 partition on </a:t>
            </a:r>
            <a:r>
              <a:rPr lang="en-US" sz="2000" b="1" dirty="0"/>
              <a:t>fourpartusb1.E01</a:t>
            </a:r>
            <a:r>
              <a:rPr lang="en-US" sz="2000" dirty="0"/>
              <a:t>. A directory listing is shown for the root directory. Deleted files for which directory entries have been identified will be indicated with a </a:t>
            </a:r>
            <a:r>
              <a:rPr lang="en-US" sz="2000" dirty="0" err="1"/>
              <a:t>trashbin</a:t>
            </a:r>
            <a:r>
              <a:rPr lang="en-US" sz="2000" dirty="0"/>
              <a:t> icon in the </a:t>
            </a:r>
            <a:r>
              <a:rPr lang="en-US" sz="2000" b="1" dirty="0"/>
              <a:t>Download</a:t>
            </a:r>
            <a:r>
              <a:rPr lang="en-US" sz="2000" dirty="0"/>
              <a:t> column. Select download arrows to download individual files (as available), or click the filenames themselves for a full-text extraction (when possible).</a:t>
            </a:r>
            <a:endParaRPr lang="en-US" sz="20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F2603-E581-3549-B506-309D85FA39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79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8813313-C92D-1040-ACF6-5B90541AB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009" y="1296314"/>
            <a:ext cx="6069981" cy="3911455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110658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Getting started: Full-text file view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5397500"/>
            <a:ext cx="8229600" cy="11523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Click on an individual file name. In this example, we’ve selected </a:t>
            </a:r>
            <a:r>
              <a:rPr lang="en-US" sz="2000" b="1" dirty="0"/>
              <a:t>2013-02-20_AAFS.pdf</a:t>
            </a:r>
            <a:r>
              <a:rPr lang="en-US" sz="2000" dirty="0"/>
              <a:t>. The server uses a text extraction library to present a full-text view of the file contents.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F2603-E581-3549-B506-309D85FA39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60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0658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Halting and restarting the service from the host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46200"/>
            <a:ext cx="8229600" cy="5010150"/>
          </a:xfrm>
        </p:spPr>
        <p:txBody>
          <a:bodyPr>
            <a:normAutofit/>
          </a:bodyPr>
          <a:lstStyle/>
          <a:p>
            <a:r>
              <a:rPr lang="en-US" sz="1800" dirty="0"/>
              <a:t>You may wish to stop the virtual machine instance between sessions. You can do this by typing:</a:t>
            </a:r>
          </a:p>
          <a:p>
            <a:pPr marL="457200" lvl="1" indent="0">
              <a:buNone/>
            </a:pPr>
            <a:r>
              <a:rPr lang="en-US" sz="1800" b="1" dirty="0"/>
              <a:t>vagrant halt</a:t>
            </a:r>
          </a:p>
          <a:p>
            <a:pPr marL="400050" lvl="1" indent="0">
              <a:buNone/>
            </a:pPr>
            <a:r>
              <a:rPr lang="en-US" sz="1800" dirty="0"/>
              <a:t>in the same directory in the terminal or command window you opened earlier (if you closed it, open a new window and navigate to the </a:t>
            </a:r>
            <a:r>
              <a:rPr lang="en-US" sz="1800" dirty="0" err="1"/>
              <a:t>bitcurator</a:t>
            </a:r>
            <a:r>
              <a:rPr lang="en-US" sz="1800" dirty="0"/>
              <a:t>-access-</a:t>
            </a:r>
            <a:r>
              <a:rPr lang="en-US" sz="1800" dirty="0" err="1"/>
              <a:t>webtools</a:t>
            </a:r>
            <a:r>
              <a:rPr lang="en-US" sz="1800" dirty="0"/>
              <a:t> directory as per the earlier instructions before entering this command)</a:t>
            </a:r>
          </a:p>
          <a:p>
            <a:endParaRPr lang="en-US" sz="1800" dirty="0"/>
          </a:p>
          <a:p>
            <a:r>
              <a:rPr lang="en-US" sz="1800" dirty="0"/>
              <a:t>You can completely delete the virtual machine by typing:</a:t>
            </a:r>
          </a:p>
          <a:p>
            <a:pPr marL="457200" lvl="1" indent="0">
              <a:buNone/>
            </a:pPr>
            <a:r>
              <a:rPr lang="en-US" sz="1800" b="1" dirty="0"/>
              <a:t>vagrant destroy</a:t>
            </a:r>
          </a:p>
          <a:p>
            <a:pPr marL="400050" lvl="1" indent="0">
              <a:buNone/>
            </a:pPr>
            <a:r>
              <a:rPr lang="en-US" sz="1800" dirty="0"/>
              <a:t>in the </a:t>
            </a:r>
            <a:r>
              <a:rPr lang="en-US" sz="1800" dirty="0" err="1"/>
              <a:t>bitcurator</a:t>
            </a:r>
            <a:r>
              <a:rPr lang="en-US" sz="1800" dirty="0"/>
              <a:t>-access-</a:t>
            </a:r>
            <a:r>
              <a:rPr lang="en-US" sz="1800" dirty="0" err="1"/>
              <a:t>webtools</a:t>
            </a:r>
            <a:r>
              <a:rPr lang="en-US" sz="1800" dirty="0"/>
              <a:t> directory.</a:t>
            </a:r>
          </a:p>
          <a:p>
            <a:endParaRPr lang="en-US" sz="1800" dirty="0"/>
          </a:p>
          <a:p>
            <a:r>
              <a:rPr lang="en-US" sz="1800" dirty="0"/>
              <a:t>You can type </a:t>
            </a:r>
            <a:r>
              <a:rPr lang="en-US" sz="1800" b="1" dirty="0"/>
              <a:t>vagrant up</a:t>
            </a:r>
            <a:r>
              <a:rPr lang="en-US" sz="1800" dirty="0"/>
              <a:t> at any time in this directory to bring the service up again. If you have not run the </a:t>
            </a:r>
            <a:r>
              <a:rPr lang="en-US" sz="1800" b="1" dirty="0"/>
              <a:t>vagrant destroy</a:t>
            </a:r>
            <a:r>
              <a:rPr lang="en-US" sz="1800" dirty="0"/>
              <a:t> command, the service should boot in less than a minute. If you have run the </a:t>
            </a:r>
            <a:r>
              <a:rPr lang="en-US" sz="1800" b="1" dirty="0"/>
              <a:t>vagrant destroy</a:t>
            </a:r>
            <a:r>
              <a:rPr lang="en-US" sz="1800" dirty="0"/>
              <a:t> command, the virtual machine will be rebuilt from scratch.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F2603-E581-3549-B506-309D85FA39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83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0658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Additional resources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12234" y="5569165"/>
            <a:ext cx="8463776" cy="9542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/>
              <a:t>More detailed information can be found on the project wiki at </a:t>
            </a:r>
            <a:r>
              <a:rPr lang="en-US" sz="1600" dirty="0">
                <a:hlinkClick r:id="rId2"/>
              </a:rPr>
              <a:t>https://github.com/BitCurator/bitcurator-access/wiki</a:t>
            </a:r>
            <a:r>
              <a:rPr lang="en-US" sz="1600" dirty="0"/>
              <a:t>. </a:t>
            </a:r>
          </a:p>
          <a:p>
            <a:pPr marL="0" indent="0">
              <a:buNone/>
            </a:pPr>
            <a:r>
              <a:rPr lang="en-US" sz="1600" dirty="0"/>
              <a:t>Source code and releases can be found on GitHub at </a:t>
            </a:r>
            <a:r>
              <a:rPr lang="en-US" sz="1600" dirty="0">
                <a:hlinkClick r:id="rId3"/>
              </a:rPr>
              <a:t>https://</a:t>
            </a:r>
            <a:r>
              <a:rPr lang="en-US" sz="1600" dirty="0">
                <a:hlinkClick r:id="rId4"/>
              </a:rPr>
              <a:t>github.com/bitcurator/bitcurator-access-webtools</a:t>
            </a:r>
            <a:r>
              <a:rPr lang="en-US" sz="1600" dirty="0"/>
              <a:t>. </a:t>
            </a:r>
            <a:endParaRPr lang="en-US" sz="16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F2603-E581-3549-B506-309D85FA3934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59362F-C3FC-9A43-BCFC-7F26D73637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2751" y="1304007"/>
            <a:ext cx="6311590" cy="406714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47198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0658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About </a:t>
            </a:r>
            <a:r>
              <a:rPr lang="en-US" sz="3200" dirty="0" err="1"/>
              <a:t>bitcurator</a:t>
            </a:r>
            <a:r>
              <a:rPr lang="en-US" sz="3200" dirty="0"/>
              <a:t>-access-</a:t>
            </a:r>
            <a:r>
              <a:rPr lang="en-US" sz="3200" dirty="0" err="1"/>
              <a:t>webtools</a:t>
            </a:r>
            <a:endParaRPr lang="en-US" sz="32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71500" y="1536700"/>
            <a:ext cx="8013700" cy="5105400"/>
          </a:xfrm>
        </p:spPr>
        <p:txBody>
          <a:bodyPr>
            <a:noAutofit/>
          </a:bodyPr>
          <a:lstStyle/>
          <a:p>
            <a:pPr marL="0" lvl="0" indent="0" defTabSz="914400">
              <a:spcBef>
                <a:spcPts val="0"/>
              </a:spcBef>
              <a:buNone/>
            </a:pPr>
            <a:r>
              <a:rPr lang="en-US" sz="2400" dirty="0"/>
              <a:t>The </a:t>
            </a:r>
            <a:r>
              <a:rPr lang="en-US" sz="2400" b="1" dirty="0" err="1"/>
              <a:t>bitcurator</a:t>
            </a:r>
            <a:r>
              <a:rPr lang="en-US" sz="2400" b="1" dirty="0"/>
              <a:t>-access-</a:t>
            </a:r>
            <a:r>
              <a:rPr lang="en-US" sz="2400" b="1" dirty="0" err="1"/>
              <a:t>webtools</a:t>
            </a:r>
            <a:r>
              <a:rPr lang="en-US" sz="2400" dirty="0"/>
              <a:t> service allows users to browse file systems in raw and forensically packaged disk images using a web browser. </a:t>
            </a:r>
          </a:p>
          <a:p>
            <a:pPr marL="0" lvl="0" indent="0" defTabSz="914400">
              <a:spcBef>
                <a:spcPts val="0"/>
              </a:spcBef>
              <a:buNone/>
            </a:pPr>
            <a:endParaRPr lang="en-US" sz="2400" dirty="0"/>
          </a:p>
          <a:p>
            <a:pPr marL="0" lvl="0" indent="0" defTabSz="914400">
              <a:spcBef>
                <a:spcPts val="0"/>
              </a:spcBef>
              <a:buNone/>
            </a:pPr>
            <a:r>
              <a:rPr lang="en-US" sz="2400" dirty="0"/>
              <a:t>It is intended to support access </a:t>
            </a:r>
            <a:r>
              <a:rPr lang="en-US" sz="2400" dirty="0" err="1"/>
              <a:t>scenaries</a:t>
            </a:r>
            <a:r>
              <a:rPr lang="en-US" sz="2400" dirty="0"/>
              <a:t> in libraries, archives, and museums preserving born-digital materials extracted from source media as raw or forensically-packaged disk images.</a:t>
            </a:r>
          </a:p>
          <a:p>
            <a:pPr marL="0" lvl="0" indent="0" defTabSz="914400">
              <a:spcBef>
                <a:spcPts val="0"/>
              </a:spcBef>
              <a:buNone/>
            </a:pPr>
            <a:endParaRPr lang="en-US" sz="2400" dirty="0"/>
          </a:p>
          <a:p>
            <a:pPr marL="0" lvl="0" indent="0" defTabSz="914400">
              <a:spcBef>
                <a:spcPts val="0"/>
              </a:spcBef>
              <a:buNone/>
            </a:pPr>
            <a:r>
              <a:rPr lang="en-US" sz="2400" dirty="0"/>
              <a:t>The software is distributed with a build script to automatically provision and deploy a virtual machine running the service on any host with Vagrant and </a:t>
            </a:r>
            <a:r>
              <a:rPr lang="en-US" sz="2400" dirty="0" err="1"/>
              <a:t>VirtualBox</a:t>
            </a:r>
            <a:r>
              <a:rPr lang="en-US" sz="2400" dirty="0"/>
              <a:t> installed. This document will help you get started.</a:t>
            </a:r>
          </a:p>
          <a:p>
            <a:pPr marL="0" lvl="0" indent="0" defTabSz="914400">
              <a:spcBef>
                <a:spcPts val="0"/>
              </a:spcBef>
              <a:buNone/>
            </a:pP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F2603-E581-3549-B506-309D85FA39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81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0658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Getting started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5700"/>
          </a:xfrm>
        </p:spPr>
        <p:txBody>
          <a:bodyPr>
            <a:normAutofit fontScale="92500" lnSpcReduction="20000"/>
          </a:bodyPr>
          <a:lstStyle/>
          <a:p>
            <a:r>
              <a:rPr lang="en-US" sz="2500" b="1" dirty="0"/>
              <a:t>Hardware (recommended):</a:t>
            </a:r>
          </a:p>
          <a:p>
            <a:pPr lvl="1"/>
            <a:r>
              <a:rPr lang="en-US" sz="2100" dirty="0"/>
              <a:t>Desktop or laptop with an Intel Core i5 or Core i7 processor (or AMD equivalent) running 64-bit Windows 7/8/8.1/10, Mac OS 10.10 (or newer), or a 64-bit Linux variant.</a:t>
            </a:r>
          </a:p>
          <a:p>
            <a:pPr lvl="1"/>
            <a:r>
              <a:rPr lang="en-US" sz="2100" dirty="0"/>
              <a:t>8GB RAM or more</a:t>
            </a:r>
          </a:p>
          <a:p>
            <a:pPr lvl="1"/>
            <a:r>
              <a:rPr lang="en-US" sz="2100" dirty="0"/>
              <a:t>8GB free hard disk space.</a:t>
            </a:r>
          </a:p>
          <a:p>
            <a:pPr lvl="1"/>
            <a:endParaRPr lang="en-US" sz="2100" dirty="0"/>
          </a:p>
          <a:p>
            <a:r>
              <a:rPr lang="en-US" sz="2500" b="1" dirty="0"/>
              <a:t>Software:</a:t>
            </a:r>
          </a:p>
          <a:p>
            <a:pPr lvl="1"/>
            <a:r>
              <a:rPr lang="en-US" sz="2100" dirty="0"/>
              <a:t>Current release of </a:t>
            </a:r>
            <a:r>
              <a:rPr lang="en-US" sz="2100" dirty="0" err="1"/>
              <a:t>bitcurator</a:t>
            </a:r>
            <a:r>
              <a:rPr lang="en-US" sz="2100" dirty="0"/>
              <a:t>-access-</a:t>
            </a:r>
            <a:r>
              <a:rPr lang="en-US" sz="2100" dirty="0" err="1"/>
              <a:t>webtools</a:t>
            </a:r>
            <a:r>
              <a:rPr lang="en-US" sz="2100" dirty="0"/>
              <a:t>. </a:t>
            </a:r>
            <a:r>
              <a:rPr lang="en-US" sz="2100" b="1" dirty="0"/>
              <a:t>Download</a:t>
            </a:r>
            <a:r>
              <a:rPr lang="en-US" sz="2100" dirty="0"/>
              <a:t> the latest release (</a:t>
            </a:r>
            <a:r>
              <a:rPr lang="en-US" sz="2100" b="1" dirty="0"/>
              <a:t>.zip </a:t>
            </a:r>
            <a:r>
              <a:rPr lang="en-US" sz="2100" dirty="0"/>
              <a:t>or </a:t>
            </a:r>
            <a:r>
              <a:rPr lang="en-US" sz="2100" b="1" dirty="0"/>
              <a:t>.</a:t>
            </a:r>
            <a:r>
              <a:rPr lang="en-US" sz="2100" b="1" dirty="0" err="1"/>
              <a:t>tar.gz</a:t>
            </a:r>
            <a:r>
              <a:rPr lang="en-US" sz="2100" dirty="0"/>
              <a:t> file) from:</a:t>
            </a:r>
          </a:p>
          <a:p>
            <a:pPr lvl="2"/>
            <a:r>
              <a:rPr lang="en-US" sz="1700" dirty="0">
                <a:hlinkClick r:id="rId2"/>
              </a:rPr>
              <a:t>https://github.com/bitcurator/bitcurator-access-webtools/releases</a:t>
            </a:r>
            <a:endParaRPr lang="en-US" sz="1700" b="1" dirty="0"/>
          </a:p>
          <a:p>
            <a:pPr lvl="1"/>
            <a:r>
              <a:rPr lang="en-US" sz="2100" dirty="0"/>
              <a:t>Current release of </a:t>
            </a:r>
            <a:r>
              <a:rPr lang="en-US" sz="2100" dirty="0" err="1"/>
              <a:t>VirtualBox</a:t>
            </a:r>
            <a:r>
              <a:rPr lang="en-US" sz="2100" dirty="0"/>
              <a:t>. </a:t>
            </a:r>
            <a:r>
              <a:rPr lang="en-US" sz="2100" b="1" dirty="0"/>
              <a:t>Download and run </a:t>
            </a:r>
            <a:r>
              <a:rPr lang="en-US" sz="2100" dirty="0"/>
              <a:t>the current Windows, Mac, or Linux installer.</a:t>
            </a:r>
            <a:endParaRPr lang="en-US" sz="1700" dirty="0"/>
          </a:p>
          <a:p>
            <a:pPr lvl="2"/>
            <a:r>
              <a:rPr lang="en-US" sz="1700" dirty="0">
                <a:hlinkClick r:id="rId3"/>
              </a:rPr>
              <a:t>https://www.virtualbox.org/wiki/Downloads</a:t>
            </a:r>
            <a:endParaRPr lang="en-US" sz="1700" dirty="0"/>
          </a:p>
          <a:p>
            <a:pPr lvl="1"/>
            <a:r>
              <a:rPr lang="en-US" sz="2100" dirty="0"/>
              <a:t>Current release of Vagrant. </a:t>
            </a:r>
            <a:r>
              <a:rPr lang="en-US" sz="2100" b="1" dirty="0"/>
              <a:t>Download and run </a:t>
            </a:r>
            <a:r>
              <a:rPr lang="en-US" sz="2100" dirty="0"/>
              <a:t>the current Windows, Mac, or Linux installer (you may need to reboot after installing).</a:t>
            </a:r>
          </a:p>
          <a:p>
            <a:pPr lvl="2"/>
            <a:r>
              <a:rPr lang="en-US" sz="1700" dirty="0">
                <a:hlinkClick r:id="rId4"/>
              </a:rPr>
              <a:t>https://www.vagrantup.com/</a:t>
            </a:r>
            <a:endParaRPr lang="en-US" sz="1700" dirty="0"/>
          </a:p>
          <a:p>
            <a:pPr lvl="1"/>
            <a:endParaRPr lang="en-US" sz="1700" dirty="0"/>
          </a:p>
          <a:p>
            <a:pPr lvl="2"/>
            <a:endParaRPr lang="en-US" sz="17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F2603-E581-3549-B506-309D85FA39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34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0658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Files and directories in the downloaded release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961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charset="2"/>
              <a:buChar char="§"/>
            </a:pPr>
            <a:r>
              <a:rPr lang="en-US" sz="2500" dirty="0"/>
              <a:t>Unzipping the package extracts a directory named “</a:t>
            </a:r>
            <a:r>
              <a:rPr lang="en-US" sz="2500" dirty="0" err="1"/>
              <a:t>bitcurator</a:t>
            </a:r>
            <a:r>
              <a:rPr lang="en-US" sz="2500" dirty="0"/>
              <a:t>-access-</a:t>
            </a:r>
            <a:r>
              <a:rPr lang="en-US" sz="2500" dirty="0" err="1"/>
              <a:t>webtools</a:t>
            </a:r>
            <a:r>
              <a:rPr lang="en-US" sz="2500" dirty="0"/>
              <a:t>-X.X.X” (where X.X.X is the release number). Inside the directory are several files and directories, several of which you may wish to modify:</a:t>
            </a:r>
          </a:p>
          <a:p>
            <a:endParaRPr lang="en-US" sz="2500" dirty="0"/>
          </a:p>
          <a:p>
            <a:pPr lvl="1">
              <a:buFont typeface="Wingdings" charset="2"/>
              <a:buChar char="§"/>
            </a:pPr>
            <a:r>
              <a:rPr lang="en-US" sz="2500" b="1" dirty="0" err="1"/>
              <a:t>Vagrantfile</a:t>
            </a:r>
            <a:r>
              <a:rPr lang="en-US" sz="2500" b="1" dirty="0"/>
              <a:t>:</a:t>
            </a:r>
            <a:r>
              <a:rPr lang="en-US" sz="2500" dirty="0"/>
              <a:t> This is the configuration file for Vagrant. By default it assigns 4GB RAM to the VM (</a:t>
            </a:r>
            <a:r>
              <a:rPr lang="en-US" sz="2500" b="1" dirty="0" err="1"/>
              <a:t>vb.memory</a:t>
            </a:r>
            <a:r>
              <a:rPr lang="en-US" sz="2500" b="1" dirty="0"/>
              <a:t> = 4096</a:t>
            </a:r>
            <a:r>
              <a:rPr lang="en-US" sz="2500" dirty="0"/>
              <a:t>) and 2 processors to the VM (</a:t>
            </a:r>
            <a:r>
              <a:rPr lang="en-US" sz="2500" b="1" dirty="0" err="1"/>
              <a:t>vb.cpus</a:t>
            </a:r>
            <a:r>
              <a:rPr lang="en-US" sz="2500" b="1" dirty="0"/>
              <a:t> = 2</a:t>
            </a:r>
            <a:r>
              <a:rPr lang="en-US" sz="2500" dirty="0"/>
              <a:t>). These are appropriate settings for a host with 8GB RAM and a Core i5 or Core i7 CPU. You may wish to modify these depending on the hardware you are using.</a:t>
            </a:r>
          </a:p>
          <a:p>
            <a:pPr lvl="1">
              <a:buFont typeface="Wingdings" charset="2"/>
              <a:buChar char="§"/>
            </a:pPr>
            <a:endParaRPr lang="en-US" sz="2500" dirty="0"/>
          </a:p>
          <a:p>
            <a:pPr lvl="1">
              <a:buFont typeface="Wingdings" charset="2"/>
              <a:buChar char="§"/>
            </a:pPr>
            <a:r>
              <a:rPr lang="en-US" sz="2500" b="1" dirty="0"/>
              <a:t>disk-images:</a:t>
            </a:r>
            <a:r>
              <a:rPr lang="en-US" sz="2500" dirty="0"/>
              <a:t> This directory contains some sample raw and E01 disk images. You may wish to remove these, or copy additional disk images to this location.</a:t>
            </a:r>
          </a:p>
          <a:p>
            <a:pPr lvl="1">
              <a:buFont typeface="Wingdings" charset="2"/>
              <a:buChar char="§"/>
            </a:pPr>
            <a:endParaRPr lang="en-US" sz="2500" b="1" dirty="0"/>
          </a:p>
          <a:p>
            <a:pPr>
              <a:buFont typeface="Wingdings" charset="2"/>
              <a:buChar char="§"/>
            </a:pPr>
            <a:r>
              <a:rPr lang="en-US" sz="2400" b="1" dirty="0"/>
              <a:t>Tip: </a:t>
            </a:r>
            <a:r>
              <a:rPr lang="en-US" sz="2400" b="1" dirty="0" err="1"/>
              <a:t>bca-webtools</a:t>
            </a:r>
            <a:r>
              <a:rPr lang="en-US" sz="2400" b="1" dirty="0"/>
              <a:t> recognizes E01, AFF, raw (.</a:t>
            </a:r>
            <a:r>
              <a:rPr lang="en-US" sz="2400" b="1" dirty="0" err="1"/>
              <a:t>dd</a:t>
            </a:r>
            <a:r>
              <a:rPr lang="en-US" sz="2400" b="1" dirty="0"/>
              <a:t>), and ISO disk images. It does not currently support split images.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F2603-E581-3549-B506-309D85FA39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4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0658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Getting started: Adding a Vagrant box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9610"/>
          </a:xfrm>
        </p:spPr>
        <p:txBody>
          <a:bodyPr>
            <a:normAutofit lnSpcReduction="10000"/>
          </a:bodyPr>
          <a:lstStyle/>
          <a:p>
            <a:pPr>
              <a:buFont typeface="Wingdings" charset="2"/>
              <a:buChar char="§"/>
            </a:pPr>
            <a:r>
              <a:rPr lang="en-US" sz="1600" b="1" dirty="0"/>
              <a:t>You will need a Ubuntu 18.04 Vagrant box in order to build and run </a:t>
            </a:r>
            <a:r>
              <a:rPr lang="en-US" sz="1600" b="1" dirty="0" err="1"/>
              <a:t>bitcurator</a:t>
            </a:r>
            <a:r>
              <a:rPr lang="en-US" sz="1600" b="1" dirty="0"/>
              <a:t>-access-webtools.</a:t>
            </a:r>
            <a:endParaRPr lang="en-US" sz="1600" dirty="0"/>
          </a:p>
          <a:p>
            <a:pPr lvl="1">
              <a:buFont typeface="Wingdings" charset="2"/>
              <a:buChar char="§"/>
            </a:pPr>
            <a:r>
              <a:rPr lang="en-US" sz="1600" dirty="0"/>
              <a:t>Open a terminal (in OS X or Linux) or a command prompt (Windows).</a:t>
            </a:r>
          </a:p>
          <a:p>
            <a:pPr lvl="2">
              <a:buFont typeface="Wingdings" charset="2"/>
              <a:buChar char="§"/>
            </a:pPr>
            <a:r>
              <a:rPr lang="en-US" sz="1600" dirty="0"/>
              <a:t>Mac how-to: Click on the Spotlight icon and type 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term</a:t>
            </a:r>
            <a:r>
              <a:rPr lang="en-US" sz="1600" dirty="0"/>
              <a:t>. Hit enter.</a:t>
            </a:r>
          </a:p>
          <a:p>
            <a:pPr lvl="2">
              <a:buFont typeface="Wingdings" charset="2"/>
              <a:buChar char="§"/>
            </a:pPr>
            <a:r>
              <a:rPr lang="en-US" sz="1600" dirty="0"/>
              <a:t>Windows how-to: Click on the Start button and type 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cmd</a:t>
            </a:r>
            <a:r>
              <a:rPr lang="en-US" sz="1600" dirty="0"/>
              <a:t>. Hit enter.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Type the following, hit enter, and allow the box to download:</a:t>
            </a:r>
          </a:p>
          <a:p>
            <a:pPr marL="1371600" lvl="3" indent="0">
              <a:buNone/>
            </a:pP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vagrant box add bento/ubuntu-18.04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Change directory into </a:t>
            </a:r>
            <a:r>
              <a:rPr lang="en-US" sz="1600" dirty="0" err="1"/>
              <a:t>bitcurator</a:t>
            </a:r>
            <a:r>
              <a:rPr lang="en-US" sz="1600" dirty="0"/>
              <a:t>-access-</a:t>
            </a:r>
            <a:r>
              <a:rPr lang="en-US" sz="1600" dirty="0" err="1"/>
              <a:t>webtools</a:t>
            </a:r>
            <a:r>
              <a:rPr lang="en-US" sz="1600" dirty="0"/>
              <a:t>:</a:t>
            </a:r>
          </a:p>
          <a:p>
            <a:pPr lvl="2">
              <a:buFont typeface="Wingdings" charset="2"/>
              <a:buChar char="§"/>
            </a:pPr>
            <a:r>
              <a:rPr lang="en-US" sz="1600" dirty="0"/>
              <a:t>If you downloaded the </a:t>
            </a:r>
            <a:r>
              <a:rPr lang="en-US" sz="1600" dirty="0" err="1"/>
              <a:t>bitcurator</a:t>
            </a:r>
            <a:r>
              <a:rPr lang="en-US" sz="1600" dirty="0"/>
              <a:t>-access-</a:t>
            </a:r>
            <a:r>
              <a:rPr lang="en-US" sz="1600" dirty="0" err="1"/>
              <a:t>webtools</a:t>
            </a:r>
            <a:r>
              <a:rPr lang="en-US" sz="1600" dirty="0"/>
              <a:t> package onto your Desktop and extracted it there on a Mac, you would type the following:</a:t>
            </a:r>
          </a:p>
          <a:p>
            <a:pPr marL="1371600" lvl="3" indent="0">
              <a:buNone/>
            </a:pP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cd /Users/your-user-name/Desktop/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bitcurator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-access-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webtools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-X.X.X</a:t>
            </a:r>
          </a:p>
          <a:p>
            <a:pPr lvl="2">
              <a:buFont typeface="Wingdings" charset="2"/>
              <a:buChar char="§"/>
            </a:pPr>
            <a:r>
              <a:rPr lang="en-US" sz="1600" dirty="0"/>
              <a:t>Similarly, on Windows:</a:t>
            </a:r>
          </a:p>
          <a:p>
            <a:pPr marL="1371600" lvl="3" indent="0">
              <a:buNone/>
            </a:pP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cd \Users\your-user-name\Desktop\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bitcurator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-access-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webtools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-X.X.X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Type the following, hit enter, and wait. Building </a:t>
            </a:r>
            <a:r>
              <a:rPr lang="en-US" sz="1600" dirty="0" err="1"/>
              <a:t>bitcurator</a:t>
            </a:r>
            <a:r>
              <a:rPr lang="en-US" sz="1600" dirty="0"/>
              <a:t>-access-</a:t>
            </a:r>
            <a:r>
              <a:rPr lang="en-US" sz="1600" dirty="0" err="1"/>
              <a:t>webtools</a:t>
            </a:r>
            <a:r>
              <a:rPr lang="en-US" sz="1600" dirty="0"/>
              <a:t> the first time may take up to 30 minutes (you will see a success message in the terminal when it finishes):</a:t>
            </a:r>
          </a:p>
          <a:p>
            <a:pPr marL="1371600" lvl="3" indent="0">
              <a:buNone/>
            </a:pP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vagrant up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F2603-E581-3549-B506-309D85FA39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3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0658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Getting started: Navigating to the interface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9610"/>
          </a:xfrm>
        </p:spPr>
        <p:txBody>
          <a:bodyPr>
            <a:normAutofit/>
          </a:bodyPr>
          <a:lstStyle/>
          <a:p>
            <a:r>
              <a:rPr lang="en-US" sz="2000" dirty="0"/>
              <a:t>In the previous steps, the installation script will provide feedback in the console as it installs each package.</a:t>
            </a:r>
          </a:p>
          <a:p>
            <a:endParaRPr lang="en-US" sz="2000" dirty="0"/>
          </a:p>
          <a:p>
            <a:r>
              <a:rPr lang="en-US" sz="2000" dirty="0"/>
              <a:t>Once the virtual machine has been provisioned, open a web browser on your host and navigate to:</a:t>
            </a:r>
          </a:p>
          <a:p>
            <a:endParaRPr lang="en-US" sz="2000" dirty="0"/>
          </a:p>
          <a:p>
            <a:pPr marL="457200" lvl="1" indent="0">
              <a:buNone/>
            </a:pP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	127.0.0.1:8080</a:t>
            </a:r>
          </a:p>
          <a:p>
            <a:pPr marL="457200" lvl="1" indent="0">
              <a:buNone/>
            </a:pP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  <a:p>
            <a:pPr marL="457200" lvl="1" indent="0">
              <a:buNone/>
            </a:pPr>
            <a:r>
              <a:rPr lang="en-US" sz="2000" dirty="0"/>
              <a:t>At this point you should see the </a:t>
            </a:r>
            <a:r>
              <a:rPr lang="en-US" sz="2000" dirty="0" err="1"/>
              <a:t>bitcurator</a:t>
            </a:r>
            <a:r>
              <a:rPr lang="en-US" sz="2000" dirty="0"/>
              <a:t>-access-</a:t>
            </a:r>
            <a:r>
              <a:rPr lang="en-US" sz="2000" dirty="0" err="1"/>
              <a:t>webtools</a:t>
            </a:r>
            <a:r>
              <a:rPr lang="en-US" sz="2000" dirty="0"/>
              <a:t> service running.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F2603-E581-3549-B506-309D85FA39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37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0658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Getting started: Main page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5397500"/>
            <a:ext cx="8229600" cy="11523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You should see a page similar to the one above at </a:t>
            </a:r>
            <a:r>
              <a:rPr lang="en-US" sz="2000" b="1" dirty="0"/>
              <a:t>127.0.0.1:8080</a:t>
            </a:r>
            <a:r>
              <a:rPr lang="en-US" sz="2000" dirty="0"/>
              <a:t>.</a:t>
            </a:r>
            <a:r>
              <a:rPr lang="en-US" sz="2000" b="1" dirty="0"/>
              <a:t> </a:t>
            </a:r>
            <a:r>
              <a:rPr lang="en-US" sz="2000" dirty="0"/>
              <a:t>Disk images groups defined in your </a:t>
            </a:r>
            <a:r>
              <a:rPr lang="en-US" sz="2000" b="1" dirty="0" err="1"/>
              <a:t>groups.conf</a:t>
            </a:r>
            <a:r>
              <a:rPr lang="en-US" sz="2000" dirty="0"/>
              <a:t> directory should appear in the listing on this page. Click on an individual group to see images associated with that group. In this example, we’ll select </a:t>
            </a:r>
            <a:r>
              <a:rPr lang="en-US" sz="2000" b="1" dirty="0"/>
              <a:t>“All Images”</a:t>
            </a:r>
            <a:r>
              <a:rPr lang="en-US" sz="2000" dirty="0"/>
              <a:t>.</a:t>
            </a:r>
            <a:endParaRPr lang="en-US" sz="20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F2603-E581-3549-B506-309D85FA3934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2DB13C-1765-D140-B6CF-82E98D2BE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010" y="1296315"/>
            <a:ext cx="6069980" cy="391145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27956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D31A7A-5EC7-C14A-B0BC-47B68C35B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010" y="1296316"/>
            <a:ext cx="6069980" cy="391145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110658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Getting started: Images in a group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5397500"/>
            <a:ext cx="8229600" cy="11523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Images associated with the group are displayed (and sortable) by size, MIME type, hash, and time indexed (an indicated time means the full-text indexer has finished processing a particular image). The full image may be downloaded using the </a:t>
            </a:r>
            <a:r>
              <a:rPr lang="en-US" sz="2000" b="1" dirty="0"/>
              <a:t>Download </a:t>
            </a:r>
            <a:r>
              <a:rPr lang="en-US" sz="2000" dirty="0"/>
              <a:t>link.</a:t>
            </a:r>
            <a:endParaRPr lang="en-US" sz="20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F2603-E581-3549-B506-309D85FA39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14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BC688C3-59B0-F74B-8F79-30D1C2303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010" y="1296316"/>
            <a:ext cx="6069980" cy="391145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110658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Getting started: Image selection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5397500"/>
            <a:ext cx="8229600" cy="11523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Select an image. In this example, we’ve selected </a:t>
            </a:r>
            <a:r>
              <a:rPr lang="en-US" sz="2000" b="1" dirty="0"/>
              <a:t>fourpartusb1.E01</a:t>
            </a:r>
            <a:r>
              <a:rPr lang="en-US" sz="2000" dirty="0"/>
              <a:t>. Selecting an image will display a page with basic metadata associated with the forensic container format (if available) and partitions identified within the image. </a:t>
            </a:r>
            <a:endParaRPr lang="en-US" sz="20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F2603-E581-3549-B506-309D85FA39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65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11590</TotalTime>
  <Words>1137</Words>
  <Application>Microsoft Macintosh PowerPoint</Application>
  <PresentationFormat>On-screen Show (4:3)</PresentationFormat>
  <Paragraphs>88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Courier</vt:lpstr>
      <vt:lpstr>Wingdings</vt:lpstr>
      <vt:lpstr>Office Theme</vt:lpstr>
      <vt:lpstr>bitcurator-access-webtools Quick Start Guide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Adding Digital Forensics Tools to Your Workflow Using BitCurator </dc:title>
  <dc:creator>Kam Woods</dc:creator>
  <cp:lastModifiedBy>Microsoft Office User</cp:lastModifiedBy>
  <cp:revision>416</cp:revision>
  <cp:lastPrinted>2016-01-22T18:51:28Z</cp:lastPrinted>
  <dcterms:created xsi:type="dcterms:W3CDTF">2013-03-11T21:05:58Z</dcterms:created>
  <dcterms:modified xsi:type="dcterms:W3CDTF">2018-05-09T03:44:46Z</dcterms:modified>
</cp:coreProperties>
</file>