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399" r:id="rId2"/>
    <p:sldId id="257" r:id="rId3"/>
    <p:sldId id="370" r:id="rId4"/>
    <p:sldId id="269" r:id="rId5"/>
    <p:sldId id="388" r:id="rId6"/>
    <p:sldId id="387" r:id="rId7"/>
    <p:sldId id="375" r:id="rId8"/>
    <p:sldId id="391" r:id="rId9"/>
    <p:sldId id="392" r:id="rId10"/>
    <p:sldId id="393" r:id="rId11"/>
    <p:sldId id="395" r:id="rId12"/>
    <p:sldId id="394" r:id="rId13"/>
    <p:sldId id="397" r:id="rId14"/>
    <p:sldId id="396" r:id="rId15"/>
    <p:sldId id="398" r:id="rId16"/>
    <p:sldId id="38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6"/>
    <p:restoredTop sz="95362" autoAdjust="0"/>
  </p:normalViewPr>
  <p:slideViewPr>
    <p:cSldViewPr snapToGrid="0" snapToObjects="1">
      <p:cViewPr varScale="1">
        <p:scale>
          <a:sx n="114" d="100"/>
          <a:sy n="114" d="100"/>
        </p:scale>
        <p:origin x="58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A7D4B8-B833-A94D-8B65-68963EB56AAA}" type="datetimeFigureOut">
              <a:rPr lang="en-US" smtClean="0"/>
              <a:t>5/9/18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AC9BBA-1505-8F46-B896-01043A402B98}" type="slidenum">
              <a:rPr lang="en-US" smtClean="0"/>
              <a:t>‹#›</a:t>
            </a:fld>
            <a:endParaRPr lang="en-US"/>
          </a:p>
        </p:txBody>
      </p:sp>
    </p:spTree>
    <p:extLst>
      <p:ext uri="{BB962C8B-B14F-4D97-AF65-F5344CB8AC3E}">
        <p14:creationId xmlns:p14="http://schemas.microsoft.com/office/powerpoint/2010/main" val="2307526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AC9BBA-1505-8F46-B896-01043A402B98}" type="slidenum">
              <a:rPr lang="en-US" smtClean="0"/>
              <a:t>1</a:t>
            </a:fld>
            <a:endParaRPr lang="en-US"/>
          </a:p>
        </p:txBody>
      </p:sp>
    </p:spTree>
    <p:extLst>
      <p:ext uri="{BB962C8B-B14F-4D97-AF65-F5344CB8AC3E}">
        <p14:creationId xmlns:p14="http://schemas.microsoft.com/office/powerpoint/2010/main" val="68407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48E223-D8A5-DD46-A8F2-AFD9F8113A89}" type="datetime1">
              <a:rPr lang="en-US" smtClean="0"/>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189552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53F8D-A117-2548-94AA-CDEF98F76D9B}" type="datetime1">
              <a:rPr lang="en-US" smtClean="0"/>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369415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18151-2BED-5141-A2D0-6CE7BADE5596}" type="datetime1">
              <a:rPr lang="en-US" smtClean="0"/>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250736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EA2F4D-A828-E74D-B084-9123B76F1C9B}" type="datetime1">
              <a:rPr lang="en-US" smtClean="0"/>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197537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B32CE-8DBA-644D-8DC2-F1CD5DBC6923}" type="datetime1">
              <a:rPr lang="en-US" smtClean="0"/>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347018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0D3B47-E73F-5F40-80B2-E15B5CCEAE1C}" type="datetime1">
              <a:rPr lang="en-US" smtClean="0"/>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104288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1EA0B4-2F8C-6345-BF84-EF5F6E5FD99D}" type="datetime1">
              <a:rPr lang="en-US" smtClean="0"/>
              <a:t>5/9/18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328613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02697-902D-804A-835B-922716826583}" type="datetime1">
              <a:rPr lang="en-US" smtClean="0"/>
              <a:t>5/9/18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203857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AE151-8D23-B743-A518-B645CE65EFA5}" type="datetime1">
              <a:rPr lang="en-US" smtClean="0"/>
              <a:t>5/9/18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409693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9AC09-D5C2-D24B-9CE3-666763FFE11B}" type="datetime1">
              <a:rPr lang="en-US" smtClean="0"/>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154107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E41FE0-D04C-254E-971B-D235B5A9AFA2}" type="datetime1">
              <a:rPr lang="en-US" smtClean="0"/>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F2603-E581-3549-B506-309D85FA3934}" type="slidenum">
              <a:rPr lang="en-US" smtClean="0"/>
              <a:t>‹#›</a:t>
            </a:fld>
            <a:endParaRPr lang="en-US"/>
          </a:p>
        </p:txBody>
      </p:sp>
    </p:spTree>
    <p:extLst>
      <p:ext uri="{BB962C8B-B14F-4D97-AF65-F5344CB8AC3E}">
        <p14:creationId xmlns:p14="http://schemas.microsoft.com/office/powerpoint/2010/main" val="183442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E8A85-8238-F546-B45B-82ABFC7DD06D}" type="datetime1">
              <a:rPr lang="en-US" smtClean="0"/>
              <a:t>5/9/18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F2603-E581-3549-B506-309D85FA3934}" type="slidenum">
              <a:rPr lang="en-US" smtClean="0"/>
              <a:t>‹#›</a:t>
            </a:fld>
            <a:endParaRPr lang="en-US"/>
          </a:p>
        </p:txBody>
      </p:sp>
    </p:spTree>
    <p:extLst>
      <p:ext uri="{BB962C8B-B14F-4D97-AF65-F5344CB8AC3E}">
        <p14:creationId xmlns:p14="http://schemas.microsoft.com/office/powerpoint/2010/main" val="252487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regexr.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BitCurator/bitcurator-access/wiki"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bitcurator/bitcurator-access-reda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itcurator/bitcurator-access-redaction/relea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help.ubuntu.com/community/UsingTheTermin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022" y="3080194"/>
            <a:ext cx="5534178" cy="998676"/>
          </a:xfrm>
        </p:spPr>
        <p:txBody>
          <a:bodyPr>
            <a:noAutofit/>
          </a:bodyPr>
          <a:lstStyle/>
          <a:p>
            <a:pPr algn="l"/>
            <a:r>
              <a:rPr lang="en-US" sz="2800" dirty="0" err="1"/>
              <a:t>bitcurator</a:t>
            </a:r>
            <a:r>
              <a:rPr lang="en-US" sz="2800" dirty="0"/>
              <a:t>-access-redaction</a:t>
            </a:r>
            <a:br>
              <a:rPr lang="en-US" sz="2800" dirty="0"/>
            </a:br>
            <a:r>
              <a:rPr lang="en-US" sz="2800" dirty="0"/>
              <a:t>Quick Start Guide</a:t>
            </a:r>
          </a:p>
        </p:txBody>
      </p:sp>
      <p:sp>
        <p:nvSpPr>
          <p:cNvPr id="3" name="Subtitle 2"/>
          <p:cNvSpPr>
            <a:spLocks noGrp="1"/>
          </p:cNvSpPr>
          <p:nvPr>
            <p:ph type="subTitle" idx="1"/>
          </p:nvPr>
        </p:nvSpPr>
        <p:spPr>
          <a:xfrm>
            <a:off x="4813300" y="3293176"/>
            <a:ext cx="4072522" cy="1050224"/>
          </a:xfrm>
        </p:spPr>
        <p:txBody>
          <a:bodyPr>
            <a:normAutofit/>
          </a:bodyPr>
          <a:lstStyle/>
          <a:p>
            <a:pPr algn="r"/>
            <a:r>
              <a:rPr lang="en-US" sz="2000" dirty="0">
                <a:solidFill>
                  <a:schemeClr val="tx2">
                    <a:lumMod val="75000"/>
                  </a:schemeClr>
                </a:solidFill>
              </a:rPr>
              <a:t>Last updated: May 8, 2018</a:t>
            </a:r>
          </a:p>
          <a:p>
            <a:pPr algn="r"/>
            <a:r>
              <a:rPr lang="en-US" sz="2000" dirty="0">
                <a:solidFill>
                  <a:schemeClr val="tx2">
                    <a:lumMod val="75000"/>
                  </a:schemeClr>
                </a:solidFill>
              </a:rPr>
              <a:t>Release(s): 0.4.2 and later</a:t>
            </a:r>
          </a:p>
        </p:txBody>
      </p:sp>
      <p:pic>
        <p:nvPicPr>
          <p:cNvPr id="7" name="Picture 6" descr="UNC_SILS_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3" y="5686040"/>
            <a:ext cx="3225945" cy="775992"/>
          </a:xfrm>
          <a:prstGeom prst="rect">
            <a:avLst/>
          </a:prstGeom>
        </p:spPr>
      </p:pic>
      <p:cxnSp>
        <p:nvCxnSpPr>
          <p:cNvPr id="12" name="Straight Connector 11"/>
          <p:cNvCxnSpPr/>
          <p:nvPr/>
        </p:nvCxnSpPr>
        <p:spPr>
          <a:xfrm>
            <a:off x="0" y="16764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44450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623" y="2135832"/>
            <a:ext cx="7962900" cy="749300"/>
          </a:xfrm>
          <a:prstGeom prst="rect">
            <a:avLst/>
          </a:prstGeom>
        </p:spPr>
      </p:pic>
    </p:spTree>
    <p:extLst>
      <p:ext uri="{BB962C8B-B14F-4D97-AF65-F5344CB8AC3E}">
        <p14:creationId xmlns:p14="http://schemas.microsoft.com/office/powerpoint/2010/main" val="192571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The Redaction Configuration File, Explained</a:t>
            </a:r>
          </a:p>
        </p:txBody>
      </p:sp>
      <p:sp>
        <p:nvSpPr>
          <p:cNvPr id="6" name="Content Placeholder 2"/>
          <p:cNvSpPr>
            <a:spLocks noGrp="1"/>
          </p:cNvSpPr>
          <p:nvPr>
            <p:ph idx="1"/>
          </p:nvPr>
        </p:nvSpPr>
        <p:spPr>
          <a:xfrm>
            <a:off x="457200" y="1600200"/>
            <a:ext cx="8229600" cy="4949610"/>
          </a:xfrm>
        </p:spPr>
        <p:txBody>
          <a:bodyPr>
            <a:normAutofit/>
          </a:bodyPr>
          <a:lstStyle/>
          <a:p>
            <a:pPr>
              <a:buFont typeface="Wingdings" charset="2"/>
              <a:buChar char="§"/>
            </a:pPr>
            <a:r>
              <a:rPr lang="en-US" sz="1600" dirty="0">
                <a:ea typeface="Courier New" charset="0"/>
                <a:cs typeface="Courier New" charset="0"/>
              </a:rPr>
              <a:t>The configuration file can specify complete instructions for how </a:t>
            </a:r>
            <a:r>
              <a:rPr lang="en-US" sz="1600" b="1" dirty="0">
                <a:ea typeface="Courier New" charset="0"/>
                <a:cs typeface="Courier New" charset="0"/>
              </a:rPr>
              <a:t>redact-cli</a:t>
            </a:r>
            <a:r>
              <a:rPr lang="en-US" sz="1600" dirty="0">
                <a:ea typeface="Courier New" charset="0"/>
                <a:cs typeface="Courier New" charset="0"/>
              </a:rPr>
              <a:t> runs. Arguments given on the command-line or in calls to the </a:t>
            </a:r>
            <a:r>
              <a:rPr lang="en-US" sz="1600" b="1" dirty="0">
                <a:ea typeface="Courier New" charset="0"/>
                <a:cs typeface="Courier New" charset="0"/>
              </a:rPr>
              <a:t>redact-cli</a:t>
            </a:r>
            <a:r>
              <a:rPr lang="en-US" sz="1600" dirty="0">
                <a:ea typeface="Courier New" charset="0"/>
                <a:cs typeface="Courier New" charset="0"/>
              </a:rPr>
              <a:t> API method will override settings in the configuration file. </a:t>
            </a:r>
          </a:p>
          <a:p>
            <a:pPr>
              <a:buFont typeface="Wingdings" charset="2"/>
              <a:buChar char="§"/>
            </a:pPr>
            <a:endParaRPr lang="en-US" sz="1600" dirty="0">
              <a:ea typeface="Courier New" charset="0"/>
              <a:cs typeface="Courier New" charset="0"/>
            </a:endParaRPr>
          </a:p>
          <a:p>
            <a:pPr>
              <a:buFont typeface="Wingdings" charset="2"/>
              <a:buChar char="§"/>
            </a:pPr>
            <a:r>
              <a:rPr lang="en-US" sz="1600" dirty="0">
                <a:ea typeface="Courier New" charset="0"/>
                <a:cs typeface="Courier New" charset="0"/>
              </a:rPr>
              <a:t>For this example, we’ll put everything in the configuration file for simplicity. First, an overview of the syntax for this file. </a:t>
            </a:r>
          </a:p>
          <a:p>
            <a:pPr>
              <a:buFont typeface="Wingdings" charset="2"/>
              <a:buChar char="§"/>
            </a:pPr>
            <a:endParaRPr lang="en-US" sz="1600" dirty="0">
              <a:ea typeface="Courier New" charset="0"/>
              <a:cs typeface="Courier New" charset="0"/>
            </a:endParaRPr>
          </a:p>
          <a:p>
            <a:pPr lvl="1">
              <a:buFont typeface="Wingdings" charset="2"/>
              <a:buChar char="§"/>
            </a:pPr>
            <a:r>
              <a:rPr lang="en-US" sz="1600" dirty="0">
                <a:ea typeface="Courier New" charset="0"/>
                <a:cs typeface="Courier New" charset="0"/>
              </a:rPr>
              <a:t>The </a:t>
            </a:r>
            <a:r>
              <a:rPr lang="en-US" sz="1600" dirty="0" err="1">
                <a:ea typeface="Courier New" charset="0"/>
                <a:cs typeface="Courier New" charset="0"/>
              </a:rPr>
              <a:t>readaction</a:t>
            </a:r>
            <a:r>
              <a:rPr lang="en-US" sz="1600" dirty="0">
                <a:ea typeface="Courier New" charset="0"/>
                <a:cs typeface="Courier New" charset="0"/>
              </a:rPr>
              <a:t> configuration file consists of commands, one per line. </a:t>
            </a:r>
          </a:p>
          <a:p>
            <a:pPr lvl="1">
              <a:buFont typeface="Wingdings" charset="2"/>
              <a:buChar char="§"/>
            </a:pPr>
            <a:r>
              <a:rPr lang="en-US" sz="1600" dirty="0">
                <a:ea typeface="Courier New" charset="0"/>
                <a:cs typeface="Courier New" charset="0"/>
              </a:rPr>
              <a:t>Order of the commands does not matter.</a:t>
            </a:r>
          </a:p>
          <a:p>
            <a:pPr lvl="1">
              <a:buFont typeface="Wingdings" charset="2"/>
              <a:buChar char="§"/>
            </a:pPr>
            <a:r>
              <a:rPr lang="en-US" sz="1600" b="1" dirty="0">
                <a:ea typeface="Courier New" charset="0"/>
                <a:cs typeface="Courier New" charset="0"/>
              </a:rPr>
              <a:t>Simple Commands: </a:t>
            </a:r>
          </a:p>
          <a:p>
            <a:pPr marL="457200" lvl="1" indent="0">
              <a:buNone/>
            </a:pPr>
            <a:r>
              <a:rPr lang="en-US" sz="1600" dirty="0">
                <a:ea typeface="Courier New" charset="0"/>
                <a:cs typeface="Courier New" charset="0"/>
              </a:rPr>
              <a:t>	 INPUT_FILE &lt;file path&gt;		path to disk image file to redact </a:t>
            </a:r>
          </a:p>
          <a:p>
            <a:pPr marL="457200" lvl="1" indent="0">
              <a:buNone/>
            </a:pPr>
            <a:r>
              <a:rPr lang="en-US" sz="1600" dirty="0">
                <a:ea typeface="Courier New" charset="0"/>
                <a:cs typeface="Courier New" charset="0"/>
              </a:rPr>
              <a:t>	 OUTPUT_FILE &lt;file path&gt;		path to write the redacted disk image  </a:t>
            </a:r>
          </a:p>
          <a:p>
            <a:pPr marL="457200" lvl="1" indent="0">
              <a:buNone/>
            </a:pPr>
            <a:r>
              <a:rPr lang="en-US" sz="1600" dirty="0">
                <a:ea typeface="Courier New" charset="0"/>
                <a:cs typeface="Courier New" charset="0"/>
              </a:rPr>
              <a:t>	DFXML_FILE &lt;file path&gt;		optional path to previously generated </a:t>
            </a:r>
          </a:p>
          <a:p>
            <a:pPr marL="457200" lvl="1" indent="0">
              <a:buNone/>
            </a:pPr>
            <a:r>
              <a:rPr lang="en-US" sz="1600" dirty="0">
                <a:ea typeface="Courier New" charset="0"/>
                <a:cs typeface="Courier New" charset="0"/>
              </a:rPr>
              <a:t>	DFXML  REPORT_FILE &lt;file path&gt;	optional path to write audit report file  </a:t>
            </a:r>
          </a:p>
          <a:p>
            <a:pPr marL="457200" lvl="1" indent="0">
              <a:buNone/>
            </a:pPr>
            <a:r>
              <a:rPr lang="en-US" sz="1600" dirty="0">
                <a:ea typeface="Courier New" charset="0"/>
                <a:cs typeface="Courier New" charset="0"/>
              </a:rPr>
              <a:t>	IGNORE &lt;pattern&gt;			ignore files whose names match regex (repeatable)  </a:t>
            </a:r>
          </a:p>
          <a:p>
            <a:pPr marL="457200" lvl="1" indent="0">
              <a:buNone/>
            </a:pPr>
            <a:r>
              <a:rPr lang="en-US" sz="1600" dirty="0">
                <a:ea typeface="Courier New" charset="0"/>
                <a:cs typeface="Courier New" charset="0"/>
              </a:rPr>
              <a:t>	COMMIT					perform rule actions</a:t>
            </a:r>
          </a:p>
        </p:txBody>
      </p:sp>
      <p:sp>
        <p:nvSpPr>
          <p:cNvPr id="2" name="Slide Number Placeholder 1"/>
          <p:cNvSpPr>
            <a:spLocks noGrp="1"/>
          </p:cNvSpPr>
          <p:nvPr>
            <p:ph type="sldNum" sz="quarter" idx="12"/>
          </p:nvPr>
        </p:nvSpPr>
        <p:spPr/>
        <p:txBody>
          <a:bodyPr/>
          <a:lstStyle/>
          <a:p>
            <a:fld id="{649F2603-E581-3549-B506-309D85FA3934}" type="slidenum">
              <a:rPr lang="en-US" smtClean="0"/>
              <a:t>10</a:t>
            </a:fld>
            <a:endParaRPr lang="en-US"/>
          </a:p>
        </p:txBody>
      </p:sp>
    </p:spTree>
    <p:extLst>
      <p:ext uri="{BB962C8B-B14F-4D97-AF65-F5344CB8AC3E}">
        <p14:creationId xmlns:p14="http://schemas.microsoft.com/office/powerpoint/2010/main" val="114271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The redaction configuration file, explained</a:t>
            </a:r>
          </a:p>
        </p:txBody>
      </p:sp>
      <p:sp>
        <p:nvSpPr>
          <p:cNvPr id="6" name="Content Placeholder 2"/>
          <p:cNvSpPr>
            <a:spLocks noGrp="1"/>
          </p:cNvSpPr>
          <p:nvPr>
            <p:ph idx="1"/>
          </p:nvPr>
        </p:nvSpPr>
        <p:spPr>
          <a:xfrm>
            <a:off x="457200" y="1600200"/>
            <a:ext cx="8229600" cy="4949610"/>
          </a:xfrm>
        </p:spPr>
        <p:txBody>
          <a:bodyPr>
            <a:normAutofit/>
          </a:bodyPr>
          <a:lstStyle/>
          <a:p>
            <a:pPr>
              <a:buFont typeface="Wingdings" charset="2"/>
              <a:buChar char="§"/>
            </a:pPr>
            <a:r>
              <a:rPr lang="en-US" sz="1400" dirty="0">
                <a:ea typeface="Courier New" charset="0"/>
                <a:cs typeface="Courier New" charset="0"/>
              </a:rPr>
              <a:t>The redaction actions themselves are specified using a set of </a:t>
            </a:r>
            <a:r>
              <a:rPr lang="en-US" sz="1400" b="1" dirty="0">
                <a:ea typeface="Courier New" charset="0"/>
                <a:cs typeface="Courier New" charset="0"/>
              </a:rPr>
              <a:t>Rule Commands</a:t>
            </a:r>
            <a:r>
              <a:rPr lang="en-US" sz="1400" dirty="0">
                <a:ea typeface="Courier New" charset="0"/>
                <a:cs typeface="Courier New" charset="0"/>
              </a:rPr>
              <a:t>, each of which is triggered by a specific condition, and performs a given action:</a:t>
            </a:r>
            <a:endParaRPr lang="en-US" sz="1400" b="1" dirty="0">
              <a:ea typeface="Courier New" charset="0"/>
              <a:cs typeface="Courier New" charset="0"/>
            </a:endParaRPr>
          </a:p>
          <a:p>
            <a:pPr lvl="1">
              <a:buFont typeface="Wingdings" charset="2"/>
              <a:buChar char="§"/>
            </a:pPr>
            <a:endParaRPr lang="en-US" sz="1400" dirty="0">
              <a:ea typeface="Courier New" charset="0"/>
              <a:cs typeface="Courier New" charset="0"/>
            </a:endParaRPr>
          </a:p>
          <a:p>
            <a:pPr>
              <a:buFont typeface="Wingdings" charset="2"/>
              <a:buChar char="§"/>
            </a:pPr>
            <a:r>
              <a:rPr lang="en-US" sz="1400" b="1" dirty="0">
                <a:ea typeface="Courier New" charset="0"/>
                <a:cs typeface="Courier New" charset="0"/>
              </a:rPr>
              <a:t>Rule Command </a:t>
            </a:r>
            <a:r>
              <a:rPr lang="en-US" sz="1400" dirty="0">
                <a:ea typeface="Courier New" charset="0"/>
                <a:cs typeface="Courier New" charset="0"/>
              </a:rPr>
              <a:t>Format:  [target condition]  [action]</a:t>
            </a:r>
          </a:p>
          <a:p>
            <a:pPr marL="457200" lvl="1" indent="0">
              <a:buNone/>
            </a:pPr>
            <a:r>
              <a:rPr lang="en-US" sz="1400" b="1" dirty="0">
                <a:ea typeface="Courier New" charset="0"/>
                <a:cs typeface="Courier New" charset="0"/>
              </a:rPr>
              <a:t>Target Conditions:</a:t>
            </a:r>
            <a:r>
              <a:rPr lang="en-US" sz="1400" dirty="0">
                <a:ea typeface="Courier New" charset="0"/>
                <a:cs typeface="Courier New" charset="0"/>
              </a:rPr>
              <a:t>  </a:t>
            </a:r>
          </a:p>
          <a:p>
            <a:pPr marL="457200" lvl="1" indent="0">
              <a:buNone/>
            </a:pPr>
            <a:r>
              <a:rPr lang="en-US" sz="1400" dirty="0">
                <a:ea typeface="Courier New" charset="0"/>
                <a:cs typeface="Courier New" charset="0"/>
              </a:rPr>
              <a:t>	FILE_NAME_EQUAL &lt;filename&gt; - target a file with the given filename  </a:t>
            </a:r>
          </a:p>
          <a:p>
            <a:pPr marL="457200" lvl="1" indent="0">
              <a:buNone/>
            </a:pPr>
            <a:r>
              <a:rPr lang="en-US" sz="1400" dirty="0">
                <a:ea typeface="Courier New" charset="0"/>
                <a:cs typeface="Courier New" charset="0"/>
              </a:rPr>
              <a:t>	FILE_NAME_MATCH &lt;pattern&gt; - target any file with a given filename pattern</a:t>
            </a:r>
          </a:p>
          <a:p>
            <a:pPr marL="457200" lvl="1" indent="0">
              <a:buNone/>
            </a:pPr>
            <a:r>
              <a:rPr lang="en-US" sz="1400" dirty="0">
                <a:ea typeface="Courier New" charset="0"/>
                <a:cs typeface="Courier New" charset="0"/>
              </a:rPr>
              <a:t>	FILE_DIRNAME_EQUAL &lt;directory&gt; - target all files in the directory  </a:t>
            </a:r>
          </a:p>
          <a:p>
            <a:pPr marL="457200" lvl="1" indent="0">
              <a:buNone/>
            </a:pPr>
            <a:r>
              <a:rPr lang="en-US" sz="1400" dirty="0">
                <a:ea typeface="Courier New" charset="0"/>
                <a:cs typeface="Courier New" charset="0"/>
              </a:rPr>
              <a:t>	FILE_MD5 &lt;md5&gt; - target any file with the given md5  </a:t>
            </a:r>
          </a:p>
          <a:p>
            <a:pPr marL="457200" lvl="1" indent="0">
              <a:buNone/>
            </a:pPr>
            <a:r>
              <a:rPr lang="en-US" sz="1400" dirty="0">
                <a:ea typeface="Courier New" charset="0"/>
                <a:cs typeface="Courier New" charset="0"/>
              </a:rPr>
              <a:t>	FILE_SHA1 &lt;sha1&gt; - target any file with the given sha1  </a:t>
            </a:r>
          </a:p>
          <a:p>
            <a:pPr marL="457200" lvl="1" indent="0">
              <a:buNone/>
            </a:pPr>
            <a:r>
              <a:rPr lang="en-US" sz="1400" dirty="0">
                <a:ea typeface="Courier New" charset="0"/>
                <a:cs typeface="Courier New" charset="0"/>
              </a:rPr>
              <a:t>	FILE_SEQ_EQUAL &lt;string&gt; - target any file that contains &lt;a string&gt;  </a:t>
            </a:r>
          </a:p>
          <a:p>
            <a:pPr marL="457200" lvl="1" indent="0">
              <a:buNone/>
            </a:pPr>
            <a:r>
              <a:rPr lang="en-US" sz="1400" dirty="0">
                <a:ea typeface="Courier New" charset="0"/>
                <a:cs typeface="Courier New" charset="0"/>
              </a:rPr>
              <a:t>	FILE_SEQ_MATCH &lt;pattern&gt; - target any file that contains a sequence matching &lt;a pattern&gt;  </a:t>
            </a:r>
          </a:p>
          <a:p>
            <a:pPr marL="457200" lvl="1" indent="0">
              <a:buNone/>
            </a:pPr>
            <a:r>
              <a:rPr lang="en-US" sz="1400" dirty="0">
                <a:ea typeface="Courier New" charset="0"/>
                <a:cs typeface="Courier New" charset="0"/>
              </a:rPr>
              <a:t>	SEQ_EQUAL &lt;string&gt; - target any sequences equal to &lt;a string&gt; </a:t>
            </a:r>
          </a:p>
          <a:p>
            <a:pPr marL="457200" lvl="1" indent="0">
              <a:buNone/>
            </a:pPr>
            <a:r>
              <a:rPr lang="en-US" sz="1400" dirty="0">
                <a:ea typeface="Courier New" charset="0"/>
                <a:cs typeface="Courier New" charset="0"/>
              </a:rPr>
              <a:t>	SEQ_MATCH &lt;pattern&gt; - target any sequences matching &lt;a pattern&gt;</a:t>
            </a:r>
          </a:p>
          <a:p>
            <a:pPr marL="457200" lvl="1" indent="0">
              <a:buNone/>
            </a:pPr>
            <a:r>
              <a:rPr lang="en-US" sz="1400" b="1" dirty="0">
                <a:ea typeface="Courier New" charset="0"/>
                <a:cs typeface="Courier New" charset="0"/>
              </a:rPr>
              <a:t>Actions:</a:t>
            </a:r>
            <a:r>
              <a:rPr lang="en-US" sz="1400" dirty="0">
                <a:ea typeface="Courier New" charset="0"/>
                <a:cs typeface="Courier New" charset="0"/>
              </a:rPr>
              <a:t>  </a:t>
            </a:r>
          </a:p>
          <a:p>
            <a:pPr marL="457200" lvl="1" indent="0">
              <a:buNone/>
            </a:pPr>
            <a:r>
              <a:rPr lang="en-US" sz="1400" dirty="0">
                <a:ea typeface="Courier New" charset="0"/>
                <a:cs typeface="Courier New" charset="0"/>
              </a:rPr>
              <a:t>	SCRUB		overwrite the bytes in the target with zeroes  </a:t>
            </a:r>
          </a:p>
          <a:p>
            <a:pPr marL="457200" lvl="1" indent="0">
              <a:buNone/>
            </a:pPr>
            <a:r>
              <a:rPr lang="en-US" sz="1400" dirty="0">
                <a:ea typeface="Courier New" charset="0"/>
                <a:cs typeface="Courier New" charset="0"/>
              </a:rPr>
              <a:t>	FILL 0x44		overwrite by filling with a given character (here, 0x44, or ASCII 'D')  </a:t>
            </a:r>
          </a:p>
          <a:p>
            <a:pPr marL="457200" lvl="1" indent="0">
              <a:buNone/>
            </a:pPr>
            <a:r>
              <a:rPr lang="en-US" sz="1400" dirty="0">
                <a:ea typeface="Courier New" charset="0"/>
                <a:cs typeface="Courier New" charset="0"/>
              </a:rPr>
              <a:t>	FUZZ			fuzz the binary, but not the strings</a:t>
            </a:r>
          </a:p>
        </p:txBody>
      </p:sp>
      <p:sp>
        <p:nvSpPr>
          <p:cNvPr id="2" name="Slide Number Placeholder 1"/>
          <p:cNvSpPr>
            <a:spLocks noGrp="1"/>
          </p:cNvSpPr>
          <p:nvPr>
            <p:ph type="sldNum" sz="quarter" idx="12"/>
          </p:nvPr>
        </p:nvSpPr>
        <p:spPr/>
        <p:txBody>
          <a:bodyPr/>
          <a:lstStyle/>
          <a:p>
            <a:fld id="{649F2603-E581-3549-B506-309D85FA3934}" type="slidenum">
              <a:rPr lang="en-US" smtClean="0"/>
              <a:t>11</a:t>
            </a:fld>
            <a:endParaRPr lang="en-US"/>
          </a:p>
        </p:txBody>
      </p:sp>
    </p:spTree>
    <p:extLst>
      <p:ext uri="{BB962C8B-B14F-4D97-AF65-F5344CB8AC3E}">
        <p14:creationId xmlns:p14="http://schemas.microsoft.com/office/powerpoint/2010/main" val="21743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The redaction configuration file, explained</a:t>
            </a:r>
          </a:p>
        </p:txBody>
      </p:sp>
      <p:sp>
        <p:nvSpPr>
          <p:cNvPr id="6" name="Content Placeholder 2"/>
          <p:cNvSpPr>
            <a:spLocks noGrp="1"/>
          </p:cNvSpPr>
          <p:nvPr>
            <p:ph idx="1"/>
          </p:nvPr>
        </p:nvSpPr>
        <p:spPr>
          <a:xfrm>
            <a:off x="457200" y="1600200"/>
            <a:ext cx="8229600" cy="4949610"/>
          </a:xfrm>
        </p:spPr>
        <p:txBody>
          <a:bodyPr>
            <a:normAutofit/>
          </a:bodyPr>
          <a:lstStyle/>
          <a:p>
            <a:pPr>
              <a:buFont typeface="Wingdings" charset="2"/>
              <a:buChar char="§"/>
            </a:pPr>
            <a:r>
              <a:rPr lang="en-US" sz="1600" dirty="0">
                <a:ea typeface="Courier New" charset="0"/>
                <a:cs typeface="Courier New" charset="0"/>
              </a:rPr>
              <a:t>Finally, the target conditions shown in the previous slide may be triggered by matching a given pattern.</a:t>
            </a:r>
          </a:p>
          <a:p>
            <a:pPr>
              <a:buFont typeface="Wingdings" charset="2"/>
              <a:buChar char="§"/>
            </a:pPr>
            <a:endParaRPr lang="en-US" sz="1600" b="1" dirty="0">
              <a:ea typeface="Courier New" charset="0"/>
              <a:cs typeface="Courier New" charset="0"/>
            </a:endParaRPr>
          </a:p>
          <a:p>
            <a:pPr lvl="1">
              <a:buFont typeface="Wingdings" charset="2"/>
              <a:buChar char="§"/>
            </a:pPr>
            <a:r>
              <a:rPr lang="en-US" sz="1600" dirty="0">
                <a:ea typeface="Courier New" charset="0"/>
                <a:cs typeface="Courier New" charset="0"/>
              </a:rPr>
              <a:t>Patterns can be a wildcard expression. For example, '*.txt’ to match files with the </a:t>
            </a:r>
            <a:r>
              <a:rPr lang="en-US" sz="1600" b="1" dirty="0">
                <a:ea typeface="Courier New" charset="0"/>
                <a:cs typeface="Courier New" charset="0"/>
              </a:rPr>
              <a:t>.txt </a:t>
            </a:r>
            <a:r>
              <a:rPr lang="en-US" sz="1600" dirty="0">
                <a:ea typeface="Courier New" charset="0"/>
                <a:cs typeface="Courier New" charset="0"/>
              </a:rPr>
              <a:t>extension</a:t>
            </a:r>
            <a:r>
              <a:rPr lang="en-US" sz="1600" b="1" dirty="0">
                <a:ea typeface="Courier New" charset="0"/>
                <a:cs typeface="Courier New" charset="0"/>
              </a:rPr>
              <a:t> </a:t>
            </a:r>
          </a:p>
          <a:p>
            <a:pPr>
              <a:buFont typeface="Wingdings" charset="2"/>
              <a:buChar char="§"/>
            </a:pPr>
            <a:endParaRPr lang="en-US" sz="1600" b="1" dirty="0">
              <a:ea typeface="Courier New" charset="0"/>
              <a:cs typeface="Courier New" charset="0"/>
            </a:endParaRPr>
          </a:p>
          <a:p>
            <a:pPr lvl="1">
              <a:buFont typeface="Wingdings" charset="2"/>
              <a:buChar char="§"/>
            </a:pPr>
            <a:r>
              <a:rPr lang="en-US" sz="1600" dirty="0">
                <a:ea typeface="Courier New" charset="0"/>
                <a:cs typeface="Courier New" charset="0"/>
              </a:rPr>
              <a:t>They can also be regular expressions. If you’re not familiar with regular expressions, or need help building a regex to match a particular pattern, try this helpful online tool:</a:t>
            </a:r>
          </a:p>
          <a:p>
            <a:pPr marL="0" indent="0" algn="ctr">
              <a:buNone/>
            </a:pPr>
            <a:r>
              <a:rPr lang="en-US" sz="1600" dirty="0">
                <a:ea typeface="Courier New" charset="0"/>
                <a:cs typeface="Courier New" charset="0"/>
                <a:hlinkClick r:id="rId2"/>
              </a:rPr>
              <a:t>http://regexr.com/</a:t>
            </a:r>
            <a:endParaRPr lang="en-US" sz="1600" dirty="0">
              <a:ea typeface="Courier New" charset="0"/>
              <a:cs typeface="Courier New" charset="0"/>
            </a:endParaRPr>
          </a:p>
          <a:p>
            <a:pPr marL="0" indent="0">
              <a:buNone/>
            </a:pPr>
            <a:r>
              <a:rPr lang="en-US" sz="1600" dirty="0">
                <a:ea typeface="Courier New" charset="0"/>
                <a:cs typeface="Courier New" charset="0"/>
              </a:rPr>
              <a:t> </a:t>
            </a:r>
          </a:p>
          <a:p>
            <a:pPr lvl="1">
              <a:buFont typeface="Wingdings" charset="2"/>
              <a:buChar char="§"/>
            </a:pPr>
            <a:r>
              <a:rPr lang="en-US" sz="1600" dirty="0">
                <a:ea typeface="Courier New" charset="0"/>
                <a:cs typeface="Courier New" charset="0"/>
              </a:rPr>
              <a:t>As an example, the following regular expression will target social security numbers:  </a:t>
            </a:r>
          </a:p>
          <a:p>
            <a:pPr marL="0" indent="0" algn="ctr">
              <a:buNone/>
            </a:pPr>
            <a:r>
              <a:rPr lang="en-US" sz="1600" b="1" dirty="0">
                <a:ea typeface="Courier New" charset="0"/>
                <a:cs typeface="Courier New" charset="0"/>
              </a:rPr>
              <a:t>'\d{3}-?\d{2}-?\d{4}'</a:t>
            </a:r>
          </a:p>
          <a:p>
            <a:pPr lvl="2">
              <a:buFont typeface="Wingdings" charset="2"/>
              <a:buChar char="§"/>
            </a:pPr>
            <a:endParaRPr lang="en-US" sz="1600" dirty="0">
              <a:ea typeface="Courier New" charset="0"/>
              <a:cs typeface="Courier New" charset="0"/>
            </a:endParaRPr>
          </a:p>
          <a:p>
            <a:pPr>
              <a:buFont typeface="Wingdings" charset="2"/>
              <a:buChar char="§"/>
            </a:pPr>
            <a:r>
              <a:rPr lang="en-US" sz="1600" b="1" dirty="0">
                <a:ea typeface="Courier New" charset="0"/>
                <a:cs typeface="Courier New" charset="0"/>
              </a:rPr>
              <a:t>Be cautious with patterns and the SEQ_MATCH condition. It is easy to write  a pattern that will match the whole file.</a:t>
            </a:r>
          </a:p>
        </p:txBody>
      </p:sp>
      <p:sp>
        <p:nvSpPr>
          <p:cNvPr id="2" name="Slide Number Placeholder 1"/>
          <p:cNvSpPr>
            <a:spLocks noGrp="1"/>
          </p:cNvSpPr>
          <p:nvPr>
            <p:ph type="sldNum" sz="quarter" idx="12"/>
          </p:nvPr>
        </p:nvSpPr>
        <p:spPr/>
        <p:txBody>
          <a:bodyPr/>
          <a:lstStyle/>
          <a:p>
            <a:fld id="{649F2603-E581-3549-B506-309D85FA3934}" type="slidenum">
              <a:rPr lang="en-US" smtClean="0"/>
              <a:t>12</a:t>
            </a:fld>
            <a:endParaRPr lang="en-US"/>
          </a:p>
        </p:txBody>
      </p:sp>
    </p:spTree>
    <p:extLst>
      <p:ext uri="{BB962C8B-B14F-4D97-AF65-F5344CB8AC3E}">
        <p14:creationId xmlns:p14="http://schemas.microsoft.com/office/powerpoint/2010/main" val="39698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Writing our own configuration file</a:t>
            </a:r>
          </a:p>
        </p:txBody>
      </p:sp>
      <p:sp>
        <p:nvSpPr>
          <p:cNvPr id="6" name="Content Placeholder 2"/>
          <p:cNvSpPr>
            <a:spLocks noGrp="1"/>
          </p:cNvSpPr>
          <p:nvPr>
            <p:ph idx="1"/>
          </p:nvPr>
        </p:nvSpPr>
        <p:spPr>
          <a:xfrm>
            <a:off x="457200" y="1600200"/>
            <a:ext cx="8229600" cy="4949610"/>
          </a:xfrm>
        </p:spPr>
        <p:txBody>
          <a:bodyPr>
            <a:normAutofit/>
          </a:bodyPr>
          <a:lstStyle/>
          <a:p>
            <a:pPr>
              <a:buFont typeface="Wingdings" charset="2"/>
              <a:buChar char="§"/>
            </a:pPr>
            <a:r>
              <a:rPr lang="en-US" sz="1600" dirty="0">
                <a:ea typeface="Courier New" charset="0"/>
                <a:cs typeface="Courier New" charset="0"/>
              </a:rPr>
              <a:t>Configuration files for </a:t>
            </a:r>
            <a:r>
              <a:rPr lang="en-US" sz="1600" b="1" dirty="0">
                <a:ea typeface="Courier New" charset="0"/>
                <a:cs typeface="Courier New" charset="0"/>
              </a:rPr>
              <a:t>redact-cli </a:t>
            </a:r>
            <a:r>
              <a:rPr lang="en-US" sz="1600" dirty="0">
                <a:ea typeface="Courier New" charset="0"/>
                <a:cs typeface="Courier New" charset="0"/>
              </a:rPr>
              <a:t>are text files, with the </a:t>
            </a:r>
            <a:r>
              <a:rPr lang="en-US" sz="1600" b="1" dirty="0">
                <a:ea typeface="Courier New" charset="0"/>
                <a:cs typeface="Courier New" charset="0"/>
              </a:rPr>
              <a:t>Simple</a:t>
            </a:r>
            <a:r>
              <a:rPr lang="en-US" sz="1600" dirty="0">
                <a:ea typeface="Courier New" charset="0"/>
                <a:cs typeface="Courier New" charset="0"/>
              </a:rPr>
              <a:t> and </a:t>
            </a:r>
            <a:r>
              <a:rPr lang="en-US" sz="1600" b="1" dirty="0">
                <a:ea typeface="Courier New" charset="0"/>
                <a:cs typeface="Courier New" charset="0"/>
              </a:rPr>
              <a:t>Rule</a:t>
            </a:r>
            <a:r>
              <a:rPr lang="en-US" sz="1600" dirty="0">
                <a:ea typeface="Courier New" charset="0"/>
                <a:cs typeface="Courier New" charset="0"/>
              </a:rPr>
              <a:t> commands separated by newlines. Now, we’ll create a new text file to hold our rules.</a:t>
            </a:r>
          </a:p>
          <a:p>
            <a:pPr>
              <a:buFont typeface="Wingdings" charset="2"/>
              <a:buChar char="§"/>
            </a:pPr>
            <a:endParaRPr lang="en-US" sz="1600" dirty="0">
              <a:ea typeface="Courier New" charset="0"/>
              <a:cs typeface="Courier New" charset="0"/>
            </a:endParaRPr>
          </a:p>
          <a:p>
            <a:pPr>
              <a:buFont typeface="Wingdings" charset="2"/>
              <a:buChar char="§"/>
            </a:pPr>
            <a:r>
              <a:rPr lang="en-US" sz="1600" dirty="0">
                <a:ea typeface="Courier New" charset="0"/>
                <a:cs typeface="Courier New" charset="0"/>
              </a:rPr>
              <a:t>In the </a:t>
            </a:r>
            <a:r>
              <a:rPr lang="en-US" sz="1600" dirty="0" err="1">
                <a:ea typeface="Courier New" charset="0"/>
                <a:cs typeface="Courier New" charset="0"/>
              </a:rPr>
              <a:t>BitCurator</a:t>
            </a:r>
            <a:r>
              <a:rPr lang="en-US" sz="1600" dirty="0">
                <a:ea typeface="Courier New" charset="0"/>
                <a:cs typeface="Courier New" charset="0"/>
              </a:rPr>
              <a:t> environment, you can right-click on the Desktop and select </a:t>
            </a:r>
            <a:r>
              <a:rPr lang="en-US" sz="1600" b="1" dirty="0">
                <a:ea typeface="Courier New" charset="0"/>
                <a:cs typeface="Courier New" charset="0"/>
              </a:rPr>
              <a:t>New Document-&gt;Empty Document</a:t>
            </a:r>
            <a:r>
              <a:rPr lang="en-US" sz="1600" dirty="0">
                <a:ea typeface="Courier New" charset="0"/>
                <a:cs typeface="Courier New" charset="0"/>
              </a:rPr>
              <a:t> to create un ”Untitled Document” file. Double-click on this file to open it in </a:t>
            </a:r>
            <a:r>
              <a:rPr lang="en-US" sz="1600" b="1" dirty="0" err="1">
                <a:ea typeface="Courier New" charset="0"/>
                <a:cs typeface="Courier New" charset="0"/>
              </a:rPr>
              <a:t>gedit</a:t>
            </a:r>
            <a:r>
              <a:rPr lang="en-US" sz="1600" dirty="0">
                <a:ea typeface="Courier New" charset="0"/>
                <a:cs typeface="Courier New" charset="0"/>
              </a:rPr>
              <a:t>, a simple text editor.</a:t>
            </a:r>
          </a:p>
          <a:p>
            <a:pPr>
              <a:buFont typeface="Wingdings" charset="2"/>
              <a:buChar char="§"/>
            </a:pPr>
            <a:endParaRPr lang="en-US" sz="1600" dirty="0">
              <a:ea typeface="Courier New" charset="0"/>
              <a:cs typeface="Courier New" charset="0"/>
            </a:endParaRPr>
          </a:p>
          <a:p>
            <a:pPr lvl="1">
              <a:buFont typeface="Wingdings" charset="2"/>
              <a:buChar char="§"/>
            </a:pPr>
            <a:r>
              <a:rPr lang="en-US" sz="1600" dirty="0">
                <a:ea typeface="Courier New" charset="0"/>
                <a:cs typeface="Courier New" charset="0"/>
              </a:rPr>
              <a:t>This configuration file will include lines for an INPUT_FILE (our disk image), a DFXML_FILE (our DFXML metadata export) and an OUTPUT_FILE (our redacted disk image copy).</a:t>
            </a:r>
          </a:p>
          <a:p>
            <a:pPr lvl="1">
              <a:buFont typeface="Wingdings" charset="2"/>
              <a:buChar char="§"/>
            </a:pPr>
            <a:r>
              <a:rPr lang="en-US" sz="1600" dirty="0">
                <a:ea typeface="Courier New" charset="0"/>
                <a:cs typeface="Courier New" charset="0"/>
              </a:rPr>
              <a:t>These </a:t>
            </a:r>
            <a:r>
              <a:rPr lang="en-US" sz="1600" b="1" dirty="0">
                <a:ea typeface="Courier New" charset="0"/>
                <a:cs typeface="Courier New" charset="0"/>
              </a:rPr>
              <a:t>Simple</a:t>
            </a:r>
            <a:r>
              <a:rPr lang="en-US" sz="1600" dirty="0">
                <a:ea typeface="Courier New" charset="0"/>
                <a:cs typeface="Courier New" charset="0"/>
              </a:rPr>
              <a:t> commands are followed by a series of </a:t>
            </a:r>
            <a:r>
              <a:rPr lang="en-US" sz="1600" b="1" dirty="0">
                <a:ea typeface="Courier New" charset="0"/>
                <a:cs typeface="Courier New" charset="0"/>
              </a:rPr>
              <a:t>Rule</a:t>
            </a:r>
            <a:r>
              <a:rPr lang="en-US" sz="1600" dirty="0">
                <a:ea typeface="Courier New" charset="0"/>
                <a:cs typeface="Courier New" charset="0"/>
              </a:rPr>
              <a:t> commands that specify a series of redactions. </a:t>
            </a:r>
          </a:p>
          <a:p>
            <a:pPr lvl="1">
              <a:buFont typeface="Wingdings" charset="2"/>
              <a:buChar char="§"/>
            </a:pPr>
            <a:r>
              <a:rPr lang="en-US" sz="1600" dirty="0">
                <a:ea typeface="Courier New" charset="0"/>
                <a:cs typeface="Courier New" charset="0"/>
              </a:rPr>
              <a:t>The following slide includes comments describing each of the </a:t>
            </a:r>
            <a:r>
              <a:rPr lang="en-US" sz="1600" b="1" dirty="0">
                <a:ea typeface="Courier New" charset="0"/>
                <a:cs typeface="Courier New" charset="0"/>
              </a:rPr>
              <a:t>Rule</a:t>
            </a:r>
            <a:r>
              <a:rPr lang="en-US" sz="1600" dirty="0">
                <a:ea typeface="Courier New" charset="0"/>
                <a:cs typeface="Courier New" charset="0"/>
              </a:rPr>
              <a:t> command. Lines starting with a “</a:t>
            </a:r>
            <a:r>
              <a:rPr lang="en-US" sz="1600" b="1" dirty="0">
                <a:ea typeface="Courier New" charset="0"/>
                <a:cs typeface="Courier New" charset="0"/>
              </a:rPr>
              <a:t>#</a:t>
            </a:r>
            <a:r>
              <a:rPr lang="en-US" sz="1600" dirty="0">
                <a:ea typeface="Courier New" charset="0"/>
                <a:cs typeface="Courier New" charset="0"/>
              </a:rPr>
              <a:t>” are comments, and will be ignored by the program.</a:t>
            </a:r>
          </a:p>
          <a:p>
            <a:pPr>
              <a:buFont typeface="Wingdings" charset="2"/>
              <a:buChar char="§"/>
            </a:pPr>
            <a:endParaRPr lang="en-US" sz="1600" dirty="0">
              <a:ea typeface="Courier New" charset="0"/>
              <a:cs typeface="Courier New" charset="0"/>
            </a:endParaRPr>
          </a:p>
          <a:p>
            <a:pPr>
              <a:buFont typeface="Wingdings" charset="2"/>
              <a:buChar char="§"/>
            </a:pPr>
            <a:r>
              <a:rPr lang="en-US" sz="1600" b="1" dirty="0">
                <a:ea typeface="Courier New" charset="0"/>
                <a:cs typeface="Courier New" charset="0"/>
              </a:rPr>
              <a:t>Copy or retype the contents of the next slide into the text file. When you are done, save the file as “</a:t>
            </a:r>
            <a:r>
              <a:rPr lang="en-US" sz="1600" b="1" dirty="0" err="1">
                <a:ea typeface="Courier New" charset="0"/>
                <a:cs typeface="Courier New" charset="0"/>
              </a:rPr>
              <a:t>test_image_config.txt</a:t>
            </a:r>
            <a:r>
              <a:rPr lang="en-US" sz="1600" b="1" dirty="0">
                <a:ea typeface="Courier New" charset="0"/>
                <a:cs typeface="Courier New" charset="0"/>
              </a:rPr>
              <a:t>” on the Desktop.</a:t>
            </a:r>
          </a:p>
        </p:txBody>
      </p:sp>
      <p:sp>
        <p:nvSpPr>
          <p:cNvPr id="2" name="Slide Number Placeholder 1"/>
          <p:cNvSpPr>
            <a:spLocks noGrp="1"/>
          </p:cNvSpPr>
          <p:nvPr>
            <p:ph type="sldNum" sz="quarter" idx="12"/>
          </p:nvPr>
        </p:nvSpPr>
        <p:spPr/>
        <p:txBody>
          <a:bodyPr/>
          <a:lstStyle/>
          <a:p>
            <a:fld id="{649F2603-E581-3549-B506-309D85FA3934}" type="slidenum">
              <a:rPr lang="en-US" smtClean="0"/>
              <a:t>13</a:t>
            </a:fld>
            <a:endParaRPr lang="en-US"/>
          </a:p>
        </p:txBody>
      </p:sp>
    </p:spTree>
    <p:extLst>
      <p:ext uri="{BB962C8B-B14F-4D97-AF65-F5344CB8AC3E}">
        <p14:creationId xmlns:p14="http://schemas.microsoft.com/office/powerpoint/2010/main" val="87771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Configuration file rules</a:t>
            </a:r>
          </a:p>
        </p:txBody>
      </p:sp>
      <p:sp>
        <p:nvSpPr>
          <p:cNvPr id="6" name="Content Placeholder 2"/>
          <p:cNvSpPr>
            <a:spLocks noGrp="1"/>
          </p:cNvSpPr>
          <p:nvPr>
            <p:ph idx="1"/>
          </p:nvPr>
        </p:nvSpPr>
        <p:spPr>
          <a:xfrm>
            <a:off x="457200" y="1333500"/>
            <a:ext cx="8229600" cy="5219700"/>
          </a:xfrm>
        </p:spPr>
        <p:txBody>
          <a:bodyPr>
            <a:noAutofit/>
          </a:bodyPr>
          <a:lstStyle/>
          <a:p>
            <a:pPr marL="0" indent="0">
              <a:buNone/>
            </a:pPr>
            <a:r>
              <a:rPr lang="en-US" sz="1000" dirty="0">
                <a:latin typeface="Courier New" charset="0"/>
                <a:ea typeface="Courier New" charset="0"/>
                <a:cs typeface="Courier New" charset="0"/>
              </a:rPr>
              <a:t>INPUT_FILE /home/</a:t>
            </a:r>
            <a:r>
              <a:rPr lang="en-US" sz="1000" dirty="0" err="1">
                <a:latin typeface="Courier New" charset="0"/>
                <a:ea typeface="Courier New" charset="0"/>
                <a:cs typeface="Courier New" charset="0"/>
              </a:rPr>
              <a:t>bcadmin</a:t>
            </a:r>
            <a:r>
              <a:rPr lang="en-US" sz="1000" dirty="0">
                <a:latin typeface="Courier New" charset="0"/>
                <a:ea typeface="Courier New" charset="0"/>
                <a:cs typeface="Courier New" charset="0"/>
              </a:rPr>
              <a:t>/Desktop/</a:t>
            </a:r>
            <a:r>
              <a:rPr lang="en-US" sz="1000" dirty="0" err="1">
                <a:latin typeface="Courier New" charset="0"/>
                <a:ea typeface="Courier New" charset="0"/>
                <a:cs typeface="Courier New" charset="0"/>
              </a:rPr>
              <a:t>test_image.raw</a:t>
            </a: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DFXML_FILE /home/</a:t>
            </a:r>
            <a:r>
              <a:rPr lang="en-US" sz="1000" dirty="0" err="1">
                <a:latin typeface="Courier New" charset="0"/>
                <a:ea typeface="Courier New" charset="0"/>
                <a:cs typeface="Courier New" charset="0"/>
              </a:rPr>
              <a:t>bcadmin</a:t>
            </a:r>
            <a:r>
              <a:rPr lang="en-US" sz="1000" dirty="0">
                <a:latin typeface="Courier New" charset="0"/>
                <a:ea typeface="Courier New" charset="0"/>
                <a:cs typeface="Courier New" charset="0"/>
              </a:rPr>
              <a:t>/Desktop/</a:t>
            </a:r>
            <a:r>
              <a:rPr lang="en-US" sz="1000" dirty="0" err="1">
                <a:latin typeface="Courier New" charset="0"/>
                <a:ea typeface="Courier New" charset="0"/>
                <a:cs typeface="Courier New" charset="0"/>
              </a:rPr>
              <a:t>test_image_fw.xml</a:t>
            </a: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OUTPUT_FILE /home/</a:t>
            </a:r>
            <a:r>
              <a:rPr lang="en-US" sz="1000" dirty="0" err="1">
                <a:latin typeface="Courier New" charset="0"/>
                <a:ea typeface="Courier New" charset="0"/>
                <a:cs typeface="Courier New" charset="0"/>
              </a:rPr>
              <a:t>bcadmin</a:t>
            </a:r>
            <a:r>
              <a:rPr lang="en-US" sz="1000" dirty="0">
                <a:latin typeface="Courier New" charset="0"/>
                <a:ea typeface="Courier New" charset="0"/>
                <a:cs typeface="Courier New" charset="0"/>
              </a:rPr>
              <a:t>/Desktop/</a:t>
            </a:r>
            <a:r>
              <a:rPr lang="en-US" sz="1000" dirty="0" err="1">
                <a:latin typeface="Courier New" charset="0"/>
                <a:ea typeface="Courier New" charset="0"/>
                <a:cs typeface="Courier New" charset="0"/>
              </a:rPr>
              <a:t>test_image_redacted.raw</a:t>
            </a:r>
            <a:endParaRPr lang="en-US" sz="1000" dirty="0">
              <a:latin typeface="Courier New" charset="0"/>
              <a:ea typeface="Courier New" charset="0"/>
              <a:cs typeface="Courier New" charset="0"/>
            </a:endParaRP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Targets The </a:t>
            </a:r>
            <a:r>
              <a:rPr lang="en-US" sz="1000" dirty="0" err="1">
                <a:latin typeface="Courier New" charset="0"/>
                <a:ea typeface="Courier New" charset="0"/>
                <a:cs typeface="Courier New" charset="0"/>
              </a:rPr>
              <a:t>Whale.txt</a:t>
            </a: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FILE_NAME_MATCH *</a:t>
            </a:r>
            <a:r>
              <a:rPr lang="en-US" sz="1000" dirty="0" err="1">
                <a:latin typeface="Courier New" charset="0"/>
                <a:ea typeface="Courier New" charset="0"/>
                <a:cs typeface="Courier New" charset="0"/>
              </a:rPr>
              <a:t>Whale.txt</a:t>
            </a:r>
            <a:r>
              <a:rPr lang="en-US" sz="1000" dirty="0">
                <a:latin typeface="Courier New" charset="0"/>
                <a:ea typeface="Courier New" charset="0"/>
                <a:cs typeface="Courier New" charset="0"/>
              </a:rPr>
              <a:t> FUZZ</a:t>
            </a: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Targets Dorian </a:t>
            </a:r>
            <a:r>
              <a:rPr lang="en-US" sz="1000" dirty="0" err="1">
                <a:latin typeface="Courier New" charset="0"/>
                <a:ea typeface="Courier New" charset="0"/>
                <a:cs typeface="Courier New" charset="0"/>
              </a:rPr>
              <a:t>Gray.txt</a:t>
            </a: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FILE_MD5 114583cd8355334071e9343a929f6f7c FILL 0x44</a:t>
            </a: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Targets DRINKME.TXT</a:t>
            </a:r>
          </a:p>
          <a:p>
            <a:pPr marL="0" indent="0">
              <a:buNone/>
            </a:pPr>
            <a:r>
              <a:rPr lang="en-US" sz="1000" dirty="0">
                <a:latin typeface="Courier New" charset="0"/>
                <a:ea typeface="Courier New" charset="0"/>
                <a:cs typeface="Courier New" charset="0"/>
              </a:rPr>
              <a:t>FILE_SHA1 7f9f0286e16e9c74c992e682e27487a9eb691e86 FILL 0x44</a:t>
            </a: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Fill Kafka sequences in </a:t>
            </a:r>
            <a:r>
              <a:rPr lang="en-US" sz="1000" dirty="0" err="1">
                <a:latin typeface="Courier New" charset="0"/>
                <a:ea typeface="Courier New" charset="0"/>
                <a:cs typeface="Courier New" charset="0"/>
              </a:rPr>
              <a:t>Metamorphsis.txt</a:t>
            </a:r>
            <a:r>
              <a:rPr lang="en-US" sz="1000" dirty="0">
                <a:latin typeface="Courier New" charset="0"/>
                <a:ea typeface="Courier New" charset="0"/>
                <a:cs typeface="Courier New" charset="0"/>
              </a:rPr>
              <a:t> with K</a:t>
            </a:r>
          </a:p>
          <a:p>
            <a:pPr marL="0" indent="0">
              <a:buNone/>
            </a:pPr>
            <a:r>
              <a:rPr lang="en-US" sz="1000" dirty="0">
                <a:latin typeface="Courier New" charset="0"/>
                <a:ea typeface="Courier New" charset="0"/>
                <a:cs typeface="Courier New" charset="0"/>
              </a:rPr>
              <a:t>SEQ_EQUAL Kafka FILL 0x4B</a:t>
            </a:r>
          </a:p>
          <a:p>
            <a:pPr marL="0" indent="0">
              <a:buNone/>
            </a:pPr>
            <a:r>
              <a:rPr lang="en-US" sz="1000" dirty="0">
                <a:latin typeface="Courier New" charset="0"/>
                <a:ea typeface="Courier New" charset="0"/>
                <a:cs typeface="Courier New" charset="0"/>
              </a:rPr>
              <a:t>SEQ_MATCH \d{3}-?\d{2}-?\d{4} FILL 0x44</a:t>
            </a: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Scrub EATME.TXT</a:t>
            </a:r>
          </a:p>
          <a:p>
            <a:pPr marL="0" indent="0">
              <a:buNone/>
            </a:pPr>
            <a:r>
              <a:rPr lang="en-US" sz="1000" dirty="0">
                <a:latin typeface="Courier New" charset="0"/>
                <a:ea typeface="Courier New" charset="0"/>
                <a:cs typeface="Courier New" charset="0"/>
              </a:rPr>
              <a:t>FILE_SEQ_EQUAL pineapple-upside-down-cake SCRUB</a:t>
            </a: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Scrub Alice in Wonderland</a:t>
            </a:r>
          </a:p>
          <a:p>
            <a:pPr marL="0" indent="0">
              <a:buNone/>
            </a:pPr>
            <a:r>
              <a:rPr lang="en-US" sz="1000" dirty="0">
                <a:latin typeface="Courier New" charset="0"/>
                <a:ea typeface="Courier New" charset="0"/>
                <a:cs typeface="Courier New" charset="0"/>
              </a:rPr>
              <a:t>FILE_DIRNAME_EQUAL looking-glass SCRUB</a:t>
            </a: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Ignore EATME.TXT.BACKUP</a:t>
            </a:r>
          </a:p>
          <a:p>
            <a:pPr marL="0" indent="0">
              <a:buNone/>
            </a:pPr>
            <a:r>
              <a:rPr lang="en-US" sz="1000" dirty="0">
                <a:latin typeface="Courier New" charset="0"/>
                <a:ea typeface="Courier New" charset="0"/>
                <a:cs typeface="Courier New" charset="0"/>
              </a:rPr>
              <a:t>IGNORE *.BACKUP</a:t>
            </a:r>
          </a:p>
          <a:p>
            <a:pPr marL="0" indent="0">
              <a:buNone/>
            </a:pPr>
            <a:endParaRPr lang="en-US" sz="1000" dirty="0">
              <a:latin typeface="Courier New" charset="0"/>
              <a:ea typeface="Courier New" charset="0"/>
              <a:cs typeface="Courier New" charset="0"/>
            </a:endParaRPr>
          </a:p>
          <a:p>
            <a:pPr marL="0" indent="0">
              <a:buNone/>
            </a:pPr>
            <a:r>
              <a:rPr lang="en-US" sz="1000" dirty="0">
                <a:latin typeface="Courier New" charset="0"/>
                <a:ea typeface="Courier New" charset="0"/>
                <a:cs typeface="Courier New" charset="0"/>
              </a:rPr>
              <a:t># Commit the redaction (write out a redacted disk image)</a:t>
            </a:r>
          </a:p>
          <a:p>
            <a:pPr marL="0" indent="0">
              <a:buNone/>
            </a:pPr>
            <a:r>
              <a:rPr lang="en-US" sz="1000" dirty="0">
                <a:latin typeface="Courier New" charset="0"/>
                <a:ea typeface="Courier New" charset="0"/>
                <a:cs typeface="Courier New" charset="0"/>
              </a:rPr>
              <a:t>COMMIT</a:t>
            </a:r>
          </a:p>
        </p:txBody>
      </p:sp>
      <p:sp>
        <p:nvSpPr>
          <p:cNvPr id="2" name="Slide Number Placeholder 1"/>
          <p:cNvSpPr>
            <a:spLocks noGrp="1"/>
          </p:cNvSpPr>
          <p:nvPr>
            <p:ph type="sldNum" sz="quarter" idx="12"/>
          </p:nvPr>
        </p:nvSpPr>
        <p:spPr/>
        <p:txBody>
          <a:bodyPr/>
          <a:lstStyle/>
          <a:p>
            <a:fld id="{649F2603-E581-3549-B506-309D85FA3934}" type="slidenum">
              <a:rPr lang="en-US" smtClean="0"/>
              <a:t>14</a:t>
            </a:fld>
            <a:endParaRPr lang="en-US"/>
          </a:p>
        </p:txBody>
      </p:sp>
    </p:spTree>
    <p:extLst>
      <p:ext uri="{BB962C8B-B14F-4D97-AF65-F5344CB8AC3E}">
        <p14:creationId xmlns:p14="http://schemas.microsoft.com/office/powerpoint/2010/main" val="166065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Running the redaction</a:t>
            </a:r>
          </a:p>
        </p:txBody>
      </p:sp>
      <p:sp>
        <p:nvSpPr>
          <p:cNvPr id="6" name="Content Placeholder 2"/>
          <p:cNvSpPr>
            <a:spLocks noGrp="1"/>
          </p:cNvSpPr>
          <p:nvPr>
            <p:ph idx="1"/>
          </p:nvPr>
        </p:nvSpPr>
        <p:spPr>
          <a:xfrm>
            <a:off x="457200" y="1600200"/>
            <a:ext cx="8229600" cy="4949610"/>
          </a:xfrm>
        </p:spPr>
        <p:txBody>
          <a:bodyPr>
            <a:normAutofit/>
          </a:bodyPr>
          <a:lstStyle/>
          <a:p>
            <a:pPr>
              <a:buFont typeface="Wingdings" charset="2"/>
              <a:buChar char="§"/>
            </a:pPr>
            <a:r>
              <a:rPr lang="en-US" sz="2000" dirty="0">
                <a:ea typeface="Courier New" charset="0"/>
                <a:cs typeface="Courier New" charset="0"/>
              </a:rPr>
              <a:t>In the terminal, type the following:</a:t>
            </a:r>
          </a:p>
          <a:p>
            <a:pPr marL="0" indent="0">
              <a:buNone/>
            </a:pPr>
            <a:r>
              <a:rPr lang="en-US" sz="2000" b="1" dirty="0">
                <a:ea typeface="Courier New" charset="0"/>
                <a:cs typeface="Courier New" charset="0"/>
              </a:rPr>
              <a:t>	</a:t>
            </a:r>
          </a:p>
          <a:p>
            <a:pPr marL="0" indent="0">
              <a:buNone/>
            </a:pPr>
            <a:r>
              <a:rPr lang="en-US" sz="2000" b="1" dirty="0">
                <a:ea typeface="Courier New" charset="0"/>
                <a:cs typeface="Courier New" charset="0"/>
              </a:rPr>
              <a:t>	$ redact-cli -c ~/Desktop/</a:t>
            </a:r>
            <a:r>
              <a:rPr lang="en-US" sz="2000" b="1" dirty="0" err="1">
                <a:ea typeface="Courier New" charset="0"/>
                <a:cs typeface="Courier New" charset="0"/>
              </a:rPr>
              <a:t>test_image_config.txt</a:t>
            </a:r>
            <a:r>
              <a:rPr lang="en-US" sz="2000" b="1" dirty="0">
                <a:ea typeface="Courier New" charset="0"/>
                <a:cs typeface="Courier New" charset="0"/>
              </a:rPr>
              <a:t> </a:t>
            </a:r>
          </a:p>
          <a:p>
            <a:pPr marL="0" indent="0">
              <a:buNone/>
            </a:pPr>
            <a:endParaRPr lang="en-US" sz="2000" b="1" dirty="0">
              <a:ea typeface="Courier New" charset="0"/>
              <a:cs typeface="Courier New" charset="0"/>
            </a:endParaRPr>
          </a:p>
          <a:p>
            <a:pPr>
              <a:buFont typeface="Wingdings" charset="2"/>
              <a:buChar char="§"/>
            </a:pPr>
            <a:r>
              <a:rPr lang="en-US" sz="2000" dirty="0">
                <a:ea typeface="Courier New" charset="0"/>
                <a:cs typeface="Courier New" charset="0"/>
              </a:rPr>
              <a:t>A new file, </a:t>
            </a:r>
            <a:r>
              <a:rPr lang="en-US" sz="2000" b="1" dirty="0" err="1">
                <a:ea typeface="Courier New" charset="0"/>
                <a:cs typeface="Courier New" charset="0"/>
              </a:rPr>
              <a:t>test_image_redacted.raw</a:t>
            </a:r>
            <a:r>
              <a:rPr lang="en-US" sz="2000" dirty="0">
                <a:ea typeface="Courier New" charset="0"/>
                <a:cs typeface="Courier New" charset="0"/>
              </a:rPr>
              <a:t>, will be written to the Desktop. Mount this image by right-clicking and selecting </a:t>
            </a:r>
            <a:r>
              <a:rPr lang="en-US" sz="2000" b="1" dirty="0">
                <a:ea typeface="Courier New" charset="0"/>
                <a:cs typeface="Courier New" charset="0"/>
              </a:rPr>
              <a:t>Scripts-&gt;Mount Disk Image </a:t>
            </a:r>
            <a:r>
              <a:rPr lang="en-US" sz="2000" dirty="0">
                <a:ea typeface="Courier New" charset="0"/>
                <a:cs typeface="Courier New" charset="0"/>
              </a:rPr>
              <a:t>to examine the files and directories targeted by the redaction rules in our configuration file.</a:t>
            </a:r>
            <a:endParaRPr lang="en-US" sz="2000" b="1" dirty="0">
              <a:ea typeface="Courier New" charset="0"/>
              <a:cs typeface="Courier New" charset="0"/>
            </a:endParaRPr>
          </a:p>
        </p:txBody>
      </p:sp>
      <p:sp>
        <p:nvSpPr>
          <p:cNvPr id="2" name="Slide Number Placeholder 1"/>
          <p:cNvSpPr>
            <a:spLocks noGrp="1"/>
          </p:cNvSpPr>
          <p:nvPr>
            <p:ph type="sldNum" sz="quarter" idx="12"/>
          </p:nvPr>
        </p:nvSpPr>
        <p:spPr/>
        <p:txBody>
          <a:bodyPr/>
          <a:lstStyle/>
          <a:p>
            <a:fld id="{649F2603-E581-3549-B506-309D85FA3934}" type="slidenum">
              <a:rPr lang="en-US" smtClean="0"/>
              <a:t>15</a:t>
            </a:fld>
            <a:endParaRPr lang="en-US"/>
          </a:p>
        </p:txBody>
      </p:sp>
    </p:spTree>
    <p:extLst>
      <p:ext uri="{BB962C8B-B14F-4D97-AF65-F5344CB8AC3E}">
        <p14:creationId xmlns:p14="http://schemas.microsoft.com/office/powerpoint/2010/main" val="95718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5BB34-2FAF-DB45-AF7E-715D7F80A7FD}"/>
              </a:ext>
            </a:extLst>
          </p:cNvPr>
          <p:cNvPicPr>
            <a:picLocks noChangeAspect="1"/>
          </p:cNvPicPr>
          <p:nvPr/>
        </p:nvPicPr>
        <p:blipFill>
          <a:blip r:embed="rId2"/>
          <a:stretch>
            <a:fillRect/>
          </a:stretch>
        </p:blipFill>
        <p:spPr>
          <a:xfrm>
            <a:off x="1473200" y="1335004"/>
            <a:ext cx="6197600" cy="3993692"/>
          </a:xfrm>
          <a:prstGeom prst="rect">
            <a:avLst/>
          </a:prstGeom>
          <a:ln>
            <a:solidFill>
              <a:schemeClr val="bg1">
                <a:lumMod val="50000"/>
              </a:schemeClr>
            </a:solidFill>
          </a:ln>
        </p:spPr>
      </p:pic>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Further Information</a:t>
            </a:r>
          </a:p>
        </p:txBody>
      </p:sp>
      <p:sp>
        <p:nvSpPr>
          <p:cNvPr id="6" name="Content Placeholder 2"/>
          <p:cNvSpPr>
            <a:spLocks noGrp="1"/>
          </p:cNvSpPr>
          <p:nvPr>
            <p:ph idx="1"/>
          </p:nvPr>
        </p:nvSpPr>
        <p:spPr>
          <a:xfrm>
            <a:off x="1473200" y="5475559"/>
            <a:ext cx="5687122" cy="1152310"/>
          </a:xfrm>
        </p:spPr>
        <p:txBody>
          <a:bodyPr>
            <a:normAutofit fontScale="85000" lnSpcReduction="20000"/>
          </a:bodyPr>
          <a:lstStyle/>
          <a:p>
            <a:pPr marL="0" indent="0">
              <a:buNone/>
            </a:pPr>
            <a:r>
              <a:rPr lang="en-US" sz="2000" dirty="0"/>
              <a:t>More detailed information can be found on the project wiki at </a:t>
            </a:r>
            <a:r>
              <a:rPr lang="en-US" sz="2000" dirty="0">
                <a:hlinkClick r:id="rId3"/>
              </a:rPr>
              <a:t>https://github.com/BitCurator/bitcurator-access/wiki</a:t>
            </a:r>
            <a:r>
              <a:rPr lang="en-US" sz="2000" dirty="0"/>
              <a:t>. </a:t>
            </a:r>
            <a:br>
              <a:rPr lang="en-US" sz="2000" dirty="0"/>
            </a:br>
            <a:br>
              <a:rPr lang="en-US" sz="2000" dirty="0"/>
            </a:br>
            <a:r>
              <a:rPr lang="en-US" sz="2000" dirty="0"/>
              <a:t>Source code and releases can be found on GitHub at </a:t>
            </a:r>
            <a:r>
              <a:rPr lang="en-US" sz="2000" dirty="0">
                <a:hlinkClick r:id="rId4"/>
              </a:rPr>
              <a:t>https://github.com/bitcurator/bitcurator-access-redaction</a:t>
            </a:r>
            <a:r>
              <a:rPr lang="en-US" sz="2000" dirty="0"/>
              <a:t>. </a:t>
            </a:r>
            <a:endParaRPr lang="en-US" sz="2000" b="1" dirty="0"/>
          </a:p>
        </p:txBody>
      </p:sp>
      <p:sp>
        <p:nvSpPr>
          <p:cNvPr id="2" name="Slide Number Placeholder 1"/>
          <p:cNvSpPr>
            <a:spLocks noGrp="1"/>
          </p:cNvSpPr>
          <p:nvPr>
            <p:ph type="sldNum" sz="quarter" idx="12"/>
          </p:nvPr>
        </p:nvSpPr>
        <p:spPr/>
        <p:txBody>
          <a:bodyPr/>
          <a:lstStyle/>
          <a:p>
            <a:fld id="{649F2603-E581-3549-B506-309D85FA3934}" type="slidenum">
              <a:rPr lang="en-US" smtClean="0"/>
              <a:t>16</a:t>
            </a:fld>
            <a:endParaRPr lang="en-US"/>
          </a:p>
        </p:txBody>
      </p:sp>
    </p:spTree>
    <p:extLst>
      <p:ext uri="{BB962C8B-B14F-4D97-AF65-F5344CB8AC3E}">
        <p14:creationId xmlns:p14="http://schemas.microsoft.com/office/powerpoint/2010/main" val="154719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About </a:t>
            </a:r>
            <a:r>
              <a:rPr lang="en-US" sz="3200" dirty="0" err="1"/>
              <a:t>bitcurator</a:t>
            </a:r>
            <a:r>
              <a:rPr lang="en-US" sz="3200" dirty="0"/>
              <a:t>-access-redaction</a:t>
            </a:r>
          </a:p>
        </p:txBody>
      </p:sp>
      <p:sp>
        <p:nvSpPr>
          <p:cNvPr id="6" name="Content Placeholder 2"/>
          <p:cNvSpPr>
            <a:spLocks noGrp="1"/>
          </p:cNvSpPr>
          <p:nvPr>
            <p:ph idx="1"/>
          </p:nvPr>
        </p:nvSpPr>
        <p:spPr>
          <a:xfrm>
            <a:off x="571500" y="1536700"/>
            <a:ext cx="8013700" cy="5105400"/>
          </a:xfrm>
        </p:spPr>
        <p:txBody>
          <a:bodyPr>
            <a:noAutofit/>
          </a:bodyPr>
          <a:lstStyle/>
          <a:p>
            <a:pPr marL="0" lvl="0" indent="0" defTabSz="914400">
              <a:spcBef>
                <a:spcPts val="0"/>
              </a:spcBef>
              <a:buNone/>
            </a:pPr>
            <a:r>
              <a:rPr lang="en-US" sz="2000" dirty="0"/>
              <a:t>The </a:t>
            </a:r>
            <a:r>
              <a:rPr lang="en-US" sz="2000" b="1" dirty="0" err="1"/>
              <a:t>bitcurator</a:t>
            </a:r>
            <a:r>
              <a:rPr lang="en-US" sz="2000" b="1" dirty="0"/>
              <a:t>-access-redaction</a:t>
            </a:r>
            <a:r>
              <a:rPr lang="en-US" sz="2000" dirty="0"/>
              <a:t> project builds on existing disk image redaction and Digital Forensics XML tools to provide collecting institutions with software to redact strings and byte sequences identified in raw disk images.</a:t>
            </a:r>
          </a:p>
          <a:p>
            <a:pPr marL="0" lvl="0" indent="0" defTabSz="914400">
              <a:spcBef>
                <a:spcPts val="0"/>
              </a:spcBef>
              <a:buNone/>
            </a:pPr>
            <a:endParaRPr lang="en-US" sz="2000" dirty="0"/>
          </a:p>
          <a:p>
            <a:pPr marL="0" lvl="0" indent="0" defTabSz="914400">
              <a:spcBef>
                <a:spcPts val="0"/>
              </a:spcBef>
              <a:buNone/>
            </a:pPr>
            <a:r>
              <a:rPr lang="en-US" sz="2000" dirty="0"/>
              <a:t>A command-line utility (</a:t>
            </a:r>
            <a:r>
              <a:rPr lang="en-US" sz="2000" b="1" dirty="0"/>
              <a:t>redact-cli</a:t>
            </a:r>
            <a:r>
              <a:rPr lang="en-US" sz="2000" dirty="0"/>
              <a:t>) allows users to execute bulk redaction actions against raw </a:t>
            </a:r>
            <a:r>
              <a:rPr lang="en-US" sz="2000" dirty="0" err="1"/>
              <a:t>bitstreams</a:t>
            </a:r>
            <a:r>
              <a:rPr lang="en-US" sz="2000" dirty="0"/>
              <a:t> and file system metadata identified by </a:t>
            </a:r>
            <a:r>
              <a:rPr lang="en-US" sz="2000" dirty="0" err="1"/>
              <a:t>fiwalk</a:t>
            </a:r>
            <a:r>
              <a:rPr lang="en-US" sz="2000" dirty="0"/>
              <a:t>. This guide describes how to install and use this utility.</a:t>
            </a:r>
          </a:p>
          <a:p>
            <a:pPr marL="0" lvl="0" indent="0" defTabSz="914400">
              <a:spcBef>
                <a:spcPts val="0"/>
              </a:spcBef>
              <a:buNone/>
            </a:pPr>
            <a:endParaRPr lang="en-US" sz="2000" dirty="0"/>
          </a:p>
          <a:p>
            <a:pPr marL="0" lvl="0" indent="0" defTabSz="914400">
              <a:spcBef>
                <a:spcPts val="0"/>
              </a:spcBef>
              <a:buNone/>
            </a:pPr>
            <a:r>
              <a:rPr lang="en-US" sz="2000" dirty="0"/>
              <a:t>The software includes a Python API allowing institutions to develop custom redaction facilities using powerful forensics search libraries such as </a:t>
            </a:r>
            <a:r>
              <a:rPr lang="en-US" sz="2000" b="1" dirty="0" err="1"/>
              <a:t>liblightgrep</a:t>
            </a:r>
            <a:r>
              <a:rPr lang="en-US" sz="2000" b="1" dirty="0"/>
              <a:t>.</a:t>
            </a:r>
          </a:p>
          <a:p>
            <a:pPr marL="0" lvl="0" indent="0" defTabSz="914400">
              <a:spcBef>
                <a:spcPts val="0"/>
              </a:spcBef>
              <a:buNone/>
            </a:pPr>
            <a:endParaRPr lang="en-US" sz="2000" b="1" dirty="0"/>
          </a:p>
          <a:p>
            <a:pPr marL="0" lvl="0" indent="0" defTabSz="914400">
              <a:spcBef>
                <a:spcPts val="0"/>
              </a:spcBef>
              <a:buNone/>
            </a:pPr>
            <a:r>
              <a:rPr lang="en-US" sz="2000" b="1" dirty="0"/>
              <a:t>This document will help you get started: installing </a:t>
            </a:r>
            <a:r>
              <a:rPr lang="en-US" sz="2000" b="1" dirty="0" err="1"/>
              <a:t>bitcurator</a:t>
            </a:r>
            <a:r>
              <a:rPr lang="en-US" sz="2000" b="1" dirty="0"/>
              <a:t>-access-redaction, using the redact-cli utility, and building some simple redaction configurations.</a:t>
            </a:r>
          </a:p>
        </p:txBody>
      </p:sp>
      <p:sp>
        <p:nvSpPr>
          <p:cNvPr id="2" name="Slide Number Placeholder 1"/>
          <p:cNvSpPr>
            <a:spLocks noGrp="1"/>
          </p:cNvSpPr>
          <p:nvPr>
            <p:ph type="sldNum" sz="quarter" idx="12"/>
          </p:nvPr>
        </p:nvSpPr>
        <p:spPr/>
        <p:txBody>
          <a:bodyPr/>
          <a:lstStyle/>
          <a:p>
            <a:fld id="{649F2603-E581-3549-B506-309D85FA3934}" type="slidenum">
              <a:rPr lang="en-US" smtClean="0"/>
              <a:t>2</a:t>
            </a:fld>
            <a:endParaRPr lang="en-US"/>
          </a:p>
        </p:txBody>
      </p:sp>
    </p:spTree>
    <p:extLst>
      <p:ext uri="{BB962C8B-B14F-4D97-AF65-F5344CB8AC3E}">
        <p14:creationId xmlns:p14="http://schemas.microsoft.com/office/powerpoint/2010/main" val="118428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Getting Started with </a:t>
            </a:r>
            <a:r>
              <a:rPr lang="en-US" sz="3200" dirty="0" err="1"/>
              <a:t>bca-redtools</a:t>
            </a:r>
            <a:endParaRPr lang="en-US" sz="3200" dirty="0"/>
          </a:p>
        </p:txBody>
      </p:sp>
      <p:sp>
        <p:nvSpPr>
          <p:cNvPr id="6" name="Content Placeholder 2"/>
          <p:cNvSpPr>
            <a:spLocks noGrp="1"/>
          </p:cNvSpPr>
          <p:nvPr>
            <p:ph idx="1"/>
          </p:nvPr>
        </p:nvSpPr>
        <p:spPr>
          <a:xfrm>
            <a:off x="457200" y="1600200"/>
            <a:ext cx="8229600" cy="4965700"/>
          </a:xfrm>
        </p:spPr>
        <p:txBody>
          <a:bodyPr>
            <a:normAutofit lnSpcReduction="10000"/>
          </a:bodyPr>
          <a:lstStyle/>
          <a:p>
            <a:pPr>
              <a:buFont typeface="Wingdings" charset="2"/>
              <a:buChar char="§"/>
            </a:pPr>
            <a:r>
              <a:rPr lang="en-US" sz="2500" b="1" dirty="0"/>
              <a:t>Hardware and OS:</a:t>
            </a:r>
          </a:p>
          <a:p>
            <a:pPr lvl="1">
              <a:buFont typeface="Wingdings" charset="2"/>
              <a:buChar char="§"/>
            </a:pPr>
            <a:r>
              <a:rPr lang="en-US" sz="2100" dirty="0"/>
              <a:t>Desktop or laptop with an Intel Core i5 or Core i7 processor (or AMD equivalent) running 64-bit Linux variant (either as the host operating system or in a Virtual Machine).</a:t>
            </a:r>
          </a:p>
          <a:p>
            <a:pPr lvl="1">
              <a:buFont typeface="Wingdings" charset="2"/>
              <a:buChar char="§"/>
            </a:pPr>
            <a:r>
              <a:rPr lang="en-US" sz="2100" dirty="0"/>
              <a:t>8GB RAM or more</a:t>
            </a:r>
          </a:p>
          <a:p>
            <a:pPr lvl="1">
              <a:buFont typeface="Wingdings" charset="2"/>
              <a:buChar char="§"/>
            </a:pPr>
            <a:endParaRPr lang="en-US" sz="2100" dirty="0"/>
          </a:p>
          <a:p>
            <a:pPr>
              <a:buFont typeface="Wingdings" charset="2"/>
              <a:buChar char="§"/>
            </a:pPr>
            <a:r>
              <a:rPr lang="en-US" sz="2500" b="1" dirty="0"/>
              <a:t>Software:</a:t>
            </a:r>
          </a:p>
          <a:p>
            <a:pPr lvl="1">
              <a:buFont typeface="Wingdings" charset="2"/>
              <a:buChar char="§"/>
            </a:pPr>
            <a:r>
              <a:rPr lang="en-US" sz="2100" b="1" dirty="0" err="1"/>
              <a:t>bitcurator</a:t>
            </a:r>
            <a:r>
              <a:rPr lang="en-US" sz="2100" b="1" dirty="0"/>
              <a:t>-access-redaction</a:t>
            </a:r>
            <a:r>
              <a:rPr lang="en-US" sz="2100" dirty="0"/>
              <a:t> has been tested in Ubuntu 14.04LTS and 16.04LTS, and should run on any Linux platform (including </a:t>
            </a:r>
            <a:r>
              <a:rPr lang="en-US" sz="2100" dirty="0" err="1"/>
              <a:t>BitCurator</a:t>
            </a:r>
            <a:r>
              <a:rPr lang="en-US" sz="2100" dirty="0"/>
              <a:t>) where the dependencies can be compiled and/or installed</a:t>
            </a:r>
            <a:endParaRPr lang="en-US" sz="2100" b="1" dirty="0"/>
          </a:p>
          <a:p>
            <a:pPr lvl="1">
              <a:buFont typeface="Wingdings" charset="2"/>
              <a:buChar char="§"/>
            </a:pPr>
            <a:r>
              <a:rPr lang="en-US" sz="2100" dirty="0"/>
              <a:t>Current release of </a:t>
            </a:r>
            <a:r>
              <a:rPr lang="en-US" sz="2100" b="1" dirty="0" err="1"/>
              <a:t>bitcurator</a:t>
            </a:r>
            <a:r>
              <a:rPr lang="en-US" sz="2100" b="1" dirty="0"/>
              <a:t>-access-redaction</a:t>
            </a:r>
            <a:r>
              <a:rPr lang="en-US" sz="2100" dirty="0"/>
              <a:t>. </a:t>
            </a:r>
            <a:r>
              <a:rPr lang="en-US" sz="2100" b="1" dirty="0"/>
              <a:t>Download</a:t>
            </a:r>
            <a:r>
              <a:rPr lang="en-US" sz="2100" dirty="0"/>
              <a:t> the latest release (</a:t>
            </a:r>
            <a:r>
              <a:rPr lang="en-US" sz="2100" b="1" dirty="0"/>
              <a:t>.zip </a:t>
            </a:r>
            <a:r>
              <a:rPr lang="en-US" sz="2100" dirty="0"/>
              <a:t>or </a:t>
            </a:r>
            <a:r>
              <a:rPr lang="en-US" sz="2100" b="1" dirty="0"/>
              <a:t>.</a:t>
            </a:r>
            <a:r>
              <a:rPr lang="en-US" sz="2100" b="1" dirty="0" err="1"/>
              <a:t>tar.gz</a:t>
            </a:r>
            <a:r>
              <a:rPr lang="en-US" sz="2100" dirty="0"/>
              <a:t> file) from:</a:t>
            </a:r>
          </a:p>
          <a:p>
            <a:pPr lvl="2">
              <a:buFont typeface="Wingdings" charset="2"/>
              <a:buChar char="§"/>
            </a:pPr>
            <a:r>
              <a:rPr lang="en-US" sz="1700" dirty="0">
                <a:hlinkClick r:id="rId2"/>
              </a:rPr>
              <a:t>https://github.com/bitcurator/bitcurator-access-redaction/releases</a:t>
            </a:r>
            <a:endParaRPr lang="en-US" sz="1700" dirty="0"/>
          </a:p>
          <a:p>
            <a:pPr lvl="2">
              <a:buFont typeface="Wingdings" charset="2"/>
              <a:buChar char="§"/>
            </a:pPr>
            <a:endParaRPr lang="en-US" sz="1700" dirty="0"/>
          </a:p>
        </p:txBody>
      </p:sp>
      <p:sp>
        <p:nvSpPr>
          <p:cNvPr id="2" name="Slide Number Placeholder 1"/>
          <p:cNvSpPr>
            <a:spLocks noGrp="1"/>
          </p:cNvSpPr>
          <p:nvPr>
            <p:ph type="sldNum" sz="quarter" idx="12"/>
          </p:nvPr>
        </p:nvSpPr>
        <p:spPr/>
        <p:txBody>
          <a:bodyPr/>
          <a:lstStyle/>
          <a:p>
            <a:fld id="{649F2603-E581-3549-B506-309D85FA3934}" type="slidenum">
              <a:rPr lang="en-US" smtClean="0"/>
              <a:t>3</a:t>
            </a:fld>
            <a:endParaRPr lang="en-US"/>
          </a:p>
        </p:txBody>
      </p:sp>
    </p:spTree>
    <p:extLst>
      <p:ext uri="{BB962C8B-B14F-4D97-AF65-F5344CB8AC3E}">
        <p14:creationId xmlns:p14="http://schemas.microsoft.com/office/powerpoint/2010/main" val="165943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Installing the software</a:t>
            </a:r>
          </a:p>
        </p:txBody>
      </p:sp>
      <p:sp>
        <p:nvSpPr>
          <p:cNvPr id="6" name="Content Placeholder 2"/>
          <p:cNvSpPr>
            <a:spLocks noGrp="1"/>
          </p:cNvSpPr>
          <p:nvPr>
            <p:ph idx="1"/>
          </p:nvPr>
        </p:nvSpPr>
        <p:spPr>
          <a:xfrm>
            <a:off x="457200" y="1600200"/>
            <a:ext cx="8229600" cy="1498600"/>
          </a:xfrm>
        </p:spPr>
        <p:txBody>
          <a:bodyPr>
            <a:noAutofit/>
          </a:bodyPr>
          <a:lstStyle/>
          <a:p>
            <a:pPr>
              <a:buFont typeface="Wingdings" charset="2"/>
              <a:buChar char="§"/>
            </a:pPr>
            <a:r>
              <a:rPr lang="en-US" sz="1600" b="1" dirty="0"/>
              <a:t>Note:</a:t>
            </a:r>
            <a:r>
              <a:rPr lang="en-US" sz="1600" dirty="0"/>
              <a:t> These instructions assume you are using </a:t>
            </a:r>
            <a:r>
              <a:rPr lang="en-US" sz="1600" dirty="0" err="1"/>
              <a:t>BitCurator</a:t>
            </a:r>
            <a:r>
              <a:rPr lang="en-US" sz="1600" dirty="0"/>
              <a:t> or an equivalent Ubuntu 16.04LTS environment, and that you are familiar using a terminal and navigating around the file system. If you are not familiar with the terminal, you can find a basic primer here:</a:t>
            </a:r>
          </a:p>
          <a:p>
            <a:pPr>
              <a:buFont typeface="Wingdings" charset="2"/>
              <a:buChar char="§"/>
            </a:pPr>
            <a:endParaRPr lang="en-US" sz="1600" dirty="0"/>
          </a:p>
          <a:p>
            <a:pPr marL="0" indent="0" algn="ctr">
              <a:buNone/>
            </a:pPr>
            <a:r>
              <a:rPr lang="en-US" sz="1600" dirty="0">
                <a:hlinkClick r:id="rId2"/>
              </a:rPr>
              <a:t>https://help.ubuntu.com/community/UsingTheTerminal</a:t>
            </a:r>
            <a:endParaRPr lang="en-US" sz="1600" dirty="0"/>
          </a:p>
        </p:txBody>
      </p:sp>
      <p:sp>
        <p:nvSpPr>
          <p:cNvPr id="2" name="Slide Number Placeholder 1"/>
          <p:cNvSpPr>
            <a:spLocks noGrp="1"/>
          </p:cNvSpPr>
          <p:nvPr>
            <p:ph type="sldNum" sz="quarter" idx="12"/>
          </p:nvPr>
        </p:nvSpPr>
        <p:spPr/>
        <p:txBody>
          <a:bodyPr/>
          <a:lstStyle/>
          <a:p>
            <a:fld id="{649F2603-E581-3549-B506-309D85FA3934}" type="slidenum">
              <a:rPr lang="en-US" smtClean="0"/>
              <a:t>4</a:t>
            </a:fld>
            <a:endParaRPr lang="en-US"/>
          </a:p>
        </p:txBody>
      </p:sp>
      <p:sp>
        <p:nvSpPr>
          <p:cNvPr id="5" name="Content Placeholder 2"/>
          <p:cNvSpPr txBox="1">
            <a:spLocks/>
          </p:cNvSpPr>
          <p:nvPr/>
        </p:nvSpPr>
        <p:spPr>
          <a:xfrm>
            <a:off x="457200" y="3282950"/>
            <a:ext cx="3708400" cy="32829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Char char="§"/>
            </a:pPr>
            <a:r>
              <a:rPr lang="en-US" sz="1600" b="1" dirty="0"/>
              <a:t>Open a new terminal. </a:t>
            </a:r>
          </a:p>
          <a:p>
            <a:pPr>
              <a:buFont typeface="Wingdings" charset="2"/>
              <a:buChar char="§"/>
            </a:pPr>
            <a:endParaRPr lang="en-US" sz="1600" b="1" dirty="0"/>
          </a:p>
          <a:p>
            <a:pPr>
              <a:buFont typeface="Wingdings" charset="2"/>
              <a:buChar char="§"/>
            </a:pPr>
            <a:r>
              <a:rPr lang="en-US" sz="1600" dirty="0"/>
              <a:t>In the </a:t>
            </a:r>
            <a:r>
              <a:rPr lang="en-US" sz="1600" dirty="0" err="1"/>
              <a:t>BitCurator</a:t>
            </a:r>
            <a:r>
              <a:rPr lang="en-US" sz="1600" dirty="0"/>
              <a:t> environment, you can do this by clicking on the black “Terminal” icon in the Unity launcher on the left hand side of the screen.</a:t>
            </a:r>
          </a:p>
          <a:p>
            <a:pPr>
              <a:buFont typeface="Wingdings" charset="2"/>
              <a:buChar char="§"/>
            </a:pPr>
            <a:endParaRPr lang="en-US" sz="1600" b="1" dirty="0"/>
          </a:p>
          <a:p>
            <a:pPr>
              <a:buFont typeface="Wingdings" charset="2"/>
              <a:buChar char="§"/>
            </a:pPr>
            <a:r>
              <a:rPr lang="en-US" sz="1600" b="1" dirty="0"/>
              <a:t>Note the “$” sign in the command prompt in the terminal window. </a:t>
            </a:r>
            <a:r>
              <a:rPr lang="en-US" sz="1600" dirty="0"/>
              <a:t>All commands in this tutorial include this symbol to indicate a terminal command. </a:t>
            </a:r>
            <a:r>
              <a:rPr lang="en-US" sz="1600" b="1" dirty="0"/>
              <a:t>Don’t type the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300" y="3377450"/>
            <a:ext cx="3352800" cy="3085999"/>
          </a:xfrm>
          <a:prstGeom prst="rect">
            <a:avLst/>
          </a:prstGeom>
        </p:spPr>
      </p:pic>
    </p:spTree>
    <p:extLst>
      <p:ext uri="{BB962C8B-B14F-4D97-AF65-F5344CB8AC3E}">
        <p14:creationId xmlns:p14="http://schemas.microsoft.com/office/powerpoint/2010/main" val="248051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Installing the software</a:t>
            </a:r>
          </a:p>
        </p:txBody>
      </p:sp>
      <p:sp>
        <p:nvSpPr>
          <p:cNvPr id="6" name="Content Placeholder 2"/>
          <p:cNvSpPr>
            <a:spLocks noGrp="1"/>
          </p:cNvSpPr>
          <p:nvPr>
            <p:ph idx="1"/>
          </p:nvPr>
        </p:nvSpPr>
        <p:spPr>
          <a:xfrm>
            <a:off x="457200" y="1600199"/>
            <a:ext cx="8229600" cy="5121275"/>
          </a:xfrm>
        </p:spPr>
        <p:txBody>
          <a:bodyPr>
            <a:noAutofit/>
          </a:bodyPr>
          <a:lstStyle/>
          <a:p>
            <a:pPr>
              <a:buFont typeface="Wingdings" charset="2"/>
              <a:buChar char="§"/>
            </a:pPr>
            <a:r>
              <a:rPr lang="en-US" sz="1600" dirty="0"/>
              <a:t>In the terminal, and navigate to the directory where you downloaded the release. If you downloaded it using Firefox, it’s probably in the “Downloads” directory:</a:t>
            </a:r>
          </a:p>
          <a:p>
            <a:pPr>
              <a:buFont typeface="Wingdings" charset="2"/>
              <a:buChar char="§"/>
            </a:pPr>
            <a:endParaRPr lang="en-US" sz="1600" b="1" dirty="0">
              <a:latin typeface="Courier New" charset="0"/>
              <a:ea typeface="Courier New" charset="0"/>
              <a:cs typeface="Courier New" charset="0"/>
            </a:endParaRPr>
          </a:p>
          <a:p>
            <a:pPr marL="0" indent="0">
              <a:buNone/>
            </a:pPr>
            <a:r>
              <a:rPr lang="en-US" sz="1600" b="1" dirty="0">
                <a:latin typeface="Courier New" charset="0"/>
                <a:ea typeface="Courier New" charset="0"/>
                <a:cs typeface="Courier New" charset="0"/>
              </a:rPr>
              <a:t>	</a:t>
            </a:r>
            <a:r>
              <a:rPr lang="en-US" sz="1200" b="1" dirty="0">
                <a:latin typeface="Courier New" charset="0"/>
                <a:ea typeface="Courier New" charset="0"/>
                <a:cs typeface="Courier New" charset="0"/>
              </a:rPr>
              <a:t>$ cd /home/</a:t>
            </a:r>
            <a:r>
              <a:rPr lang="en-US" sz="1200" b="1" dirty="0" err="1">
                <a:latin typeface="Courier New" charset="0"/>
                <a:ea typeface="Courier New" charset="0"/>
                <a:cs typeface="Courier New" charset="0"/>
              </a:rPr>
              <a:t>bcadmin</a:t>
            </a:r>
            <a:r>
              <a:rPr lang="en-US" sz="1200" b="1" dirty="0">
                <a:latin typeface="Courier New" charset="0"/>
                <a:ea typeface="Courier New" charset="0"/>
                <a:cs typeface="Courier New" charset="0"/>
              </a:rPr>
              <a:t>/Downloads</a:t>
            </a:r>
          </a:p>
          <a:p>
            <a:pPr marL="0" indent="0">
              <a:buNone/>
            </a:pPr>
            <a:r>
              <a:rPr lang="en-US" sz="1200" dirty="0">
                <a:ea typeface="Courier New" charset="0"/>
                <a:cs typeface="Courier New" charset="0"/>
              </a:rPr>
              <a:t>	(this path will be different if you’re not using </a:t>
            </a:r>
            <a:r>
              <a:rPr lang="en-US" sz="1200" dirty="0" err="1">
                <a:ea typeface="Courier New" charset="0"/>
                <a:cs typeface="Courier New" charset="0"/>
              </a:rPr>
              <a:t>BitCurator</a:t>
            </a:r>
            <a:r>
              <a:rPr lang="en-US" sz="1200" dirty="0">
                <a:ea typeface="Courier New" charset="0"/>
                <a:cs typeface="Courier New" charset="0"/>
              </a:rPr>
              <a:t>)</a:t>
            </a:r>
          </a:p>
          <a:p>
            <a:pPr>
              <a:buFont typeface="Wingdings" charset="2"/>
              <a:buChar char="§"/>
            </a:pPr>
            <a:endParaRPr lang="en-US" sz="1600" dirty="0"/>
          </a:p>
          <a:p>
            <a:pPr>
              <a:buFont typeface="Wingdings" charset="2"/>
              <a:buChar char="§"/>
            </a:pPr>
            <a:r>
              <a:rPr lang="en-US" sz="1600" dirty="0"/>
              <a:t>Move the file to your home directory (replace X.X.X with the release number):</a:t>
            </a:r>
          </a:p>
          <a:p>
            <a:pPr marL="0" indent="0">
              <a:buNone/>
            </a:pPr>
            <a:r>
              <a:rPr lang="en-US" sz="1600" b="1" dirty="0">
                <a:latin typeface="Courier New" charset="0"/>
                <a:ea typeface="Courier New" charset="0"/>
                <a:cs typeface="Courier New" charset="0"/>
              </a:rPr>
              <a:t>	</a:t>
            </a:r>
            <a:r>
              <a:rPr lang="en-US" sz="1200" b="1" dirty="0">
                <a:latin typeface="Courier New" charset="0"/>
                <a:ea typeface="Courier New" charset="0"/>
                <a:cs typeface="Courier New" charset="0"/>
              </a:rPr>
              <a:t>$ mv /home/</a:t>
            </a:r>
            <a:r>
              <a:rPr lang="en-US" sz="1200" b="1" dirty="0" err="1">
                <a:latin typeface="Courier New" charset="0"/>
                <a:ea typeface="Courier New" charset="0"/>
                <a:cs typeface="Courier New" charset="0"/>
              </a:rPr>
              <a:t>bcadmin</a:t>
            </a:r>
            <a:r>
              <a:rPr lang="en-US" sz="1200" b="1" dirty="0">
                <a:latin typeface="Courier New" charset="0"/>
                <a:ea typeface="Courier New" charset="0"/>
                <a:cs typeface="Courier New" charset="0"/>
              </a:rPr>
              <a:t>/Downloads/</a:t>
            </a:r>
            <a:r>
              <a:rPr lang="en-US" sz="1200" b="1" dirty="0" err="1">
                <a:latin typeface="Courier New" charset="0"/>
                <a:ea typeface="Courier New" charset="0"/>
                <a:cs typeface="Courier New" charset="0"/>
              </a:rPr>
              <a:t>bitcurator</a:t>
            </a:r>
            <a:r>
              <a:rPr lang="en-US" sz="1200" b="1" dirty="0">
                <a:latin typeface="Courier New" charset="0"/>
                <a:ea typeface="Courier New" charset="0"/>
                <a:cs typeface="Courier New" charset="0"/>
              </a:rPr>
              <a:t>-access-redaction-</a:t>
            </a:r>
            <a:r>
              <a:rPr lang="en-US" sz="1200" b="1" dirty="0" err="1">
                <a:latin typeface="Courier New" charset="0"/>
                <a:ea typeface="Courier New" charset="0"/>
                <a:cs typeface="Courier New" charset="0"/>
              </a:rPr>
              <a:t>X.X.X.zip</a:t>
            </a:r>
            <a:r>
              <a:rPr lang="en-US" sz="1200" b="1" dirty="0">
                <a:latin typeface="Courier New" charset="0"/>
                <a:ea typeface="Courier New" charset="0"/>
                <a:cs typeface="Courier New" charset="0"/>
              </a:rPr>
              <a:t> /home/</a:t>
            </a:r>
            <a:r>
              <a:rPr lang="en-US" sz="1200" b="1" dirty="0" err="1">
                <a:latin typeface="Courier New" charset="0"/>
                <a:ea typeface="Courier New" charset="0"/>
                <a:cs typeface="Courier New" charset="0"/>
              </a:rPr>
              <a:t>bcadmin</a:t>
            </a:r>
            <a:r>
              <a:rPr lang="en-US" sz="1200" b="1" dirty="0">
                <a:latin typeface="Courier New" charset="0"/>
                <a:ea typeface="Courier New" charset="0"/>
                <a:cs typeface="Courier New" charset="0"/>
              </a:rPr>
              <a:t> </a:t>
            </a:r>
          </a:p>
          <a:p>
            <a:pPr marL="0" indent="0">
              <a:buNone/>
            </a:pPr>
            <a:r>
              <a:rPr lang="en-US" sz="1200" b="1" dirty="0">
                <a:latin typeface="Courier New" charset="0"/>
                <a:ea typeface="Courier New" charset="0"/>
                <a:cs typeface="Courier New" charset="0"/>
              </a:rPr>
              <a:t>	</a:t>
            </a:r>
            <a:r>
              <a:rPr lang="en-US" sz="1200" dirty="0">
                <a:ea typeface="Courier New" charset="0"/>
                <a:cs typeface="Courier New" charset="0"/>
              </a:rPr>
              <a:t>(Use this version if you downloaded the .zip file, or replace ”.zip” with “.</a:t>
            </a:r>
            <a:r>
              <a:rPr lang="en-US" sz="1200" dirty="0" err="1">
                <a:ea typeface="Courier New" charset="0"/>
                <a:cs typeface="Courier New" charset="0"/>
              </a:rPr>
              <a:t>tar.gz</a:t>
            </a:r>
            <a:r>
              <a:rPr lang="en-US" sz="1200" dirty="0">
                <a:ea typeface="Courier New" charset="0"/>
                <a:cs typeface="Courier New" charset="0"/>
              </a:rPr>
              <a:t>”)</a:t>
            </a:r>
          </a:p>
          <a:p>
            <a:pPr marL="0" indent="0">
              <a:buNone/>
            </a:pPr>
            <a:r>
              <a:rPr lang="en-US" sz="1200" b="1" dirty="0">
                <a:latin typeface="Courier New" charset="0"/>
                <a:ea typeface="Courier New" charset="0"/>
                <a:cs typeface="Courier New" charset="0"/>
              </a:rPr>
              <a:t>	</a:t>
            </a:r>
            <a:endParaRPr lang="en-US" sz="1600" dirty="0"/>
          </a:p>
          <a:p>
            <a:pPr>
              <a:buFont typeface="Wingdings" charset="2"/>
              <a:buChar char="§"/>
            </a:pPr>
            <a:r>
              <a:rPr lang="en-US" sz="1600" dirty="0"/>
              <a:t>Now change directory to your home, and verify that the file is there:</a:t>
            </a:r>
          </a:p>
          <a:p>
            <a:pPr marL="0" indent="0">
              <a:buNone/>
            </a:pPr>
            <a:r>
              <a:rPr lang="en-US" sz="1600" dirty="0"/>
              <a:t>	</a:t>
            </a:r>
            <a:r>
              <a:rPr lang="en-US" sz="1200" b="1" dirty="0">
                <a:latin typeface="Courier New" charset="0"/>
                <a:ea typeface="Courier New" charset="0"/>
                <a:cs typeface="Courier New" charset="0"/>
              </a:rPr>
              <a:t>$ cd /home/</a:t>
            </a:r>
            <a:r>
              <a:rPr lang="en-US" sz="1200" b="1" dirty="0" err="1">
                <a:latin typeface="Courier New" charset="0"/>
                <a:ea typeface="Courier New" charset="0"/>
                <a:cs typeface="Courier New" charset="0"/>
              </a:rPr>
              <a:t>bcadmin</a:t>
            </a:r>
            <a:endParaRPr lang="en-US" sz="1200" b="1" dirty="0">
              <a:latin typeface="Courier New" charset="0"/>
              <a:ea typeface="Courier New" charset="0"/>
              <a:cs typeface="Courier New" charset="0"/>
            </a:endParaRPr>
          </a:p>
          <a:p>
            <a:pPr marL="0" indent="0">
              <a:buNone/>
            </a:pPr>
            <a:r>
              <a:rPr lang="en-US" sz="1200" b="1" dirty="0">
                <a:latin typeface="Courier New" charset="0"/>
                <a:ea typeface="Courier New" charset="0"/>
                <a:cs typeface="Courier New" charset="0"/>
              </a:rPr>
              <a:t>	$ ls</a:t>
            </a:r>
          </a:p>
          <a:p>
            <a:pPr marL="0" indent="0">
              <a:buNone/>
            </a:pPr>
            <a:endParaRPr lang="en-US" sz="1600" b="1" dirty="0">
              <a:ea typeface="Courier New" charset="0"/>
              <a:cs typeface="Courier New" charset="0"/>
            </a:endParaRPr>
          </a:p>
          <a:p>
            <a:pPr>
              <a:buFont typeface="Wingdings" charset="2"/>
              <a:buChar char="§"/>
            </a:pPr>
            <a:r>
              <a:rPr lang="en-US" sz="1600" dirty="0">
                <a:ea typeface="Courier New" charset="0"/>
                <a:cs typeface="Courier New" charset="0"/>
              </a:rPr>
              <a:t>You should see a </a:t>
            </a:r>
            <a:r>
              <a:rPr lang="en-US" sz="1600" b="1" dirty="0">
                <a:ea typeface="Courier New" charset="0"/>
                <a:cs typeface="Courier New" charset="0"/>
              </a:rPr>
              <a:t>list of all the files in your home directory</a:t>
            </a:r>
            <a:r>
              <a:rPr lang="en-US" sz="1600" dirty="0">
                <a:ea typeface="Courier New" charset="0"/>
                <a:cs typeface="Courier New" charset="0"/>
              </a:rPr>
              <a:t>. If you don’t see the </a:t>
            </a:r>
            <a:r>
              <a:rPr lang="en-US" sz="1600" b="1" dirty="0" err="1">
                <a:ea typeface="Courier New" charset="0"/>
                <a:cs typeface="Courier New" charset="0"/>
              </a:rPr>
              <a:t>bitcurator</a:t>
            </a:r>
            <a:r>
              <a:rPr lang="en-US" sz="1600" b="1" dirty="0">
                <a:ea typeface="Courier New" charset="0"/>
                <a:cs typeface="Courier New" charset="0"/>
              </a:rPr>
              <a:t>-access-redaction-</a:t>
            </a:r>
            <a:r>
              <a:rPr lang="en-US" sz="1600" b="1" dirty="0" err="1">
                <a:ea typeface="Courier New" charset="0"/>
                <a:cs typeface="Courier New" charset="0"/>
              </a:rPr>
              <a:t>X.X.X.zip</a:t>
            </a:r>
            <a:r>
              <a:rPr lang="en-US" sz="1600" dirty="0">
                <a:ea typeface="Courier New" charset="0"/>
                <a:cs typeface="Courier New" charset="0"/>
              </a:rPr>
              <a:t> (or </a:t>
            </a:r>
            <a:r>
              <a:rPr lang="en-US" sz="1600" b="1" dirty="0">
                <a:ea typeface="Courier New" charset="0"/>
                <a:cs typeface="Courier New" charset="0"/>
              </a:rPr>
              <a:t>.</a:t>
            </a:r>
            <a:r>
              <a:rPr lang="en-US" sz="1600" b="1" dirty="0" err="1">
                <a:ea typeface="Courier New" charset="0"/>
                <a:cs typeface="Courier New" charset="0"/>
              </a:rPr>
              <a:t>tar.gz</a:t>
            </a:r>
            <a:r>
              <a:rPr lang="en-US" sz="1600" dirty="0">
                <a:ea typeface="Courier New" charset="0"/>
                <a:cs typeface="Courier New" charset="0"/>
              </a:rPr>
              <a:t>) file, double-check your previous commands.</a:t>
            </a:r>
          </a:p>
        </p:txBody>
      </p:sp>
      <p:sp>
        <p:nvSpPr>
          <p:cNvPr id="2" name="Slide Number Placeholder 1"/>
          <p:cNvSpPr>
            <a:spLocks noGrp="1"/>
          </p:cNvSpPr>
          <p:nvPr>
            <p:ph type="sldNum" sz="quarter" idx="12"/>
          </p:nvPr>
        </p:nvSpPr>
        <p:spPr/>
        <p:txBody>
          <a:bodyPr/>
          <a:lstStyle/>
          <a:p>
            <a:fld id="{649F2603-E581-3549-B506-309D85FA3934}" type="slidenum">
              <a:rPr lang="en-US" smtClean="0"/>
              <a:t>5</a:t>
            </a:fld>
            <a:endParaRPr lang="en-US" dirty="0"/>
          </a:p>
        </p:txBody>
      </p:sp>
    </p:spTree>
    <p:extLst>
      <p:ext uri="{BB962C8B-B14F-4D97-AF65-F5344CB8AC3E}">
        <p14:creationId xmlns:p14="http://schemas.microsoft.com/office/powerpoint/2010/main" val="991267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Installing the software</a:t>
            </a:r>
          </a:p>
        </p:txBody>
      </p:sp>
      <p:sp>
        <p:nvSpPr>
          <p:cNvPr id="6" name="Content Placeholder 2"/>
          <p:cNvSpPr>
            <a:spLocks noGrp="1"/>
          </p:cNvSpPr>
          <p:nvPr>
            <p:ph idx="1"/>
          </p:nvPr>
        </p:nvSpPr>
        <p:spPr>
          <a:xfrm>
            <a:off x="457200" y="1600199"/>
            <a:ext cx="8229600" cy="5121275"/>
          </a:xfrm>
        </p:spPr>
        <p:txBody>
          <a:bodyPr>
            <a:noAutofit/>
          </a:bodyPr>
          <a:lstStyle/>
          <a:p>
            <a:pPr>
              <a:buFont typeface="Wingdings" charset="2"/>
              <a:buChar char="§"/>
            </a:pPr>
            <a:r>
              <a:rPr lang="en-US" sz="1600" dirty="0"/>
              <a:t>In your terminal, unzip the file as follows (replace X.X.X with the release number):</a:t>
            </a:r>
          </a:p>
          <a:p>
            <a:pPr marL="914400" lvl="2" indent="0">
              <a:buNone/>
            </a:pPr>
            <a:r>
              <a:rPr lang="en-US" sz="1400" b="1" dirty="0">
                <a:latin typeface="Courier New" charset="0"/>
                <a:ea typeface="Courier New" charset="0"/>
                <a:cs typeface="Courier New" charset="0"/>
              </a:rPr>
              <a:t>$ unzip </a:t>
            </a:r>
            <a:r>
              <a:rPr lang="en-US" sz="1400" b="1" dirty="0" err="1">
                <a:latin typeface="Courier New" charset="0"/>
                <a:ea typeface="Courier New" charset="0"/>
                <a:cs typeface="Courier New" charset="0"/>
              </a:rPr>
              <a:t>bitcurator</a:t>
            </a:r>
            <a:r>
              <a:rPr lang="en-US" sz="1400" b="1" dirty="0">
                <a:latin typeface="Courier New" charset="0"/>
                <a:ea typeface="Courier New" charset="0"/>
                <a:cs typeface="Courier New" charset="0"/>
              </a:rPr>
              <a:t>-access-redaction-</a:t>
            </a:r>
            <a:r>
              <a:rPr lang="en-US" sz="1400" b="1" dirty="0" err="1">
                <a:latin typeface="Courier New" charset="0"/>
                <a:ea typeface="Courier New" charset="0"/>
                <a:cs typeface="Courier New" charset="0"/>
              </a:rPr>
              <a:t>X.X.X.zip</a:t>
            </a:r>
            <a:r>
              <a:rPr lang="en-US" sz="1400" dirty="0">
                <a:latin typeface="Courier New" charset="0"/>
                <a:ea typeface="Courier New" charset="0"/>
                <a:cs typeface="Courier New" charset="0"/>
              </a:rPr>
              <a:t> </a:t>
            </a:r>
            <a:r>
              <a:rPr lang="en-US" sz="1400" dirty="0"/>
              <a:t>(if you have the .zip file)</a:t>
            </a:r>
          </a:p>
          <a:p>
            <a:pPr marL="914400" lvl="2" indent="0">
              <a:buNone/>
            </a:pPr>
            <a:r>
              <a:rPr lang="en-US" sz="1400" b="1" dirty="0"/>
              <a:t>$ </a:t>
            </a:r>
            <a:r>
              <a:rPr lang="en-US" sz="1400" b="1" dirty="0">
                <a:latin typeface="Courier New" charset="0"/>
                <a:ea typeface="Courier New" charset="0"/>
                <a:cs typeface="Courier New" charset="0"/>
              </a:rPr>
              <a:t>tar </a:t>
            </a:r>
            <a:r>
              <a:rPr lang="en-US" sz="1400" b="1" dirty="0" err="1">
                <a:latin typeface="Courier New" charset="0"/>
                <a:ea typeface="Courier New" charset="0"/>
                <a:cs typeface="Courier New" charset="0"/>
              </a:rPr>
              <a:t>zxvf</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bitcurator</a:t>
            </a:r>
            <a:r>
              <a:rPr lang="en-US" sz="1400" b="1" dirty="0">
                <a:latin typeface="Courier New" charset="0"/>
                <a:ea typeface="Courier New" charset="0"/>
                <a:cs typeface="Courier New" charset="0"/>
              </a:rPr>
              <a:t>-access-redaction-X-X-</a:t>
            </a:r>
            <a:r>
              <a:rPr lang="en-US" sz="1400" b="1" dirty="0" err="1">
                <a:latin typeface="Courier New" charset="0"/>
                <a:ea typeface="Courier New" charset="0"/>
                <a:cs typeface="Courier New" charset="0"/>
              </a:rPr>
              <a:t>X.tar.gz</a:t>
            </a:r>
            <a:r>
              <a:rPr lang="en-US" sz="1400" b="1" dirty="0">
                <a:latin typeface="Courier New" charset="0"/>
                <a:ea typeface="Courier New" charset="0"/>
                <a:cs typeface="Courier New" charset="0"/>
              </a:rPr>
              <a:t> </a:t>
            </a:r>
            <a:r>
              <a:rPr lang="en-US" sz="1400" dirty="0"/>
              <a:t>(if you have the .</a:t>
            </a:r>
            <a:r>
              <a:rPr lang="en-US" sz="1400" dirty="0" err="1"/>
              <a:t>tar.gz</a:t>
            </a:r>
            <a:r>
              <a:rPr lang="en-US" sz="1400" dirty="0"/>
              <a:t> file)</a:t>
            </a:r>
          </a:p>
          <a:p>
            <a:pPr marL="914400" lvl="2" indent="0">
              <a:buNone/>
            </a:pPr>
            <a:endParaRPr lang="en-US" sz="1600" dirty="0"/>
          </a:p>
          <a:p>
            <a:pPr>
              <a:buFont typeface="Wingdings" charset="2"/>
              <a:buChar char="§"/>
            </a:pPr>
            <a:r>
              <a:rPr lang="en-US" sz="1600" dirty="0"/>
              <a:t>Navigate to the </a:t>
            </a:r>
            <a:r>
              <a:rPr lang="en-US" sz="1600" dirty="0" err="1"/>
              <a:t>libredact</a:t>
            </a:r>
            <a:r>
              <a:rPr lang="en-US" sz="1600" dirty="0"/>
              <a:t> directory:</a:t>
            </a:r>
          </a:p>
          <a:p>
            <a:pPr marL="914400" lvl="2" indent="0">
              <a:buNone/>
            </a:pPr>
            <a:r>
              <a:rPr lang="en-US" sz="1400" b="1" dirty="0">
                <a:latin typeface="Courier New" charset="0"/>
                <a:ea typeface="Courier New" charset="0"/>
                <a:cs typeface="Courier New" charset="0"/>
              </a:rPr>
              <a:t>$ cd </a:t>
            </a:r>
            <a:r>
              <a:rPr lang="en-US" sz="1400" b="1" dirty="0" err="1">
                <a:latin typeface="Courier New" charset="0"/>
                <a:ea typeface="Courier New" charset="0"/>
                <a:cs typeface="Courier New" charset="0"/>
              </a:rPr>
              <a:t>bitcurator</a:t>
            </a:r>
            <a:r>
              <a:rPr lang="en-US" sz="1400" b="1" dirty="0">
                <a:latin typeface="Courier New" charset="0"/>
                <a:ea typeface="Courier New" charset="0"/>
                <a:cs typeface="Courier New" charset="0"/>
              </a:rPr>
              <a:t>-access-redaction-X.X.X/</a:t>
            </a:r>
            <a:r>
              <a:rPr lang="en-US" sz="1400" b="1" dirty="0" err="1">
                <a:latin typeface="Courier New" charset="0"/>
                <a:ea typeface="Courier New" charset="0"/>
                <a:cs typeface="Courier New" charset="0"/>
              </a:rPr>
              <a:t>libredact</a:t>
            </a:r>
            <a:endParaRPr lang="en-US" sz="1400" b="1" dirty="0">
              <a:latin typeface="Courier New" charset="0"/>
              <a:ea typeface="Courier New" charset="0"/>
              <a:cs typeface="Courier New" charset="0"/>
            </a:endParaRPr>
          </a:p>
          <a:p>
            <a:pPr lvl="2">
              <a:buFont typeface="Wingdings" charset="2"/>
              <a:buChar char="§"/>
            </a:pPr>
            <a:endParaRPr lang="en-US" sz="1600" b="1" dirty="0">
              <a:latin typeface="Courier New" charset="0"/>
              <a:ea typeface="Courier New" charset="0"/>
              <a:cs typeface="Courier New" charset="0"/>
            </a:endParaRPr>
          </a:p>
          <a:p>
            <a:pPr>
              <a:buFont typeface="Wingdings" charset="2"/>
              <a:buChar char="§"/>
            </a:pPr>
            <a:r>
              <a:rPr lang="en-US" sz="1600" dirty="0"/>
              <a:t>Build and install the software using pip:</a:t>
            </a:r>
          </a:p>
          <a:p>
            <a:pPr marL="914400" lvl="2" indent="0">
              <a:buNone/>
            </a:pPr>
            <a:r>
              <a:rPr lang="en-US" sz="1400" b="1" dirty="0">
                <a:latin typeface="Courier New" charset="0"/>
                <a:ea typeface="Courier New" charset="0"/>
                <a:cs typeface="Courier New" charset="0"/>
              </a:rPr>
              <a:t>$ pip install –e .</a:t>
            </a:r>
          </a:p>
          <a:p>
            <a:pPr lvl="2">
              <a:buFont typeface="Wingdings" charset="2"/>
              <a:buChar char="§"/>
            </a:pPr>
            <a:endParaRPr lang="en-US" sz="1600" b="1" dirty="0">
              <a:latin typeface="Courier New" charset="0"/>
              <a:ea typeface="Courier New" charset="0"/>
              <a:cs typeface="Courier New" charset="0"/>
            </a:endParaRPr>
          </a:p>
          <a:p>
            <a:r>
              <a:rPr lang="en-US" sz="1600" dirty="0"/>
              <a:t>The following step is </a:t>
            </a:r>
            <a:r>
              <a:rPr lang="en-US" sz="1600" b="1" dirty="0"/>
              <a:t>NOT REQUIRED</a:t>
            </a:r>
            <a:r>
              <a:rPr lang="en-US" sz="1600" dirty="0"/>
              <a:t> in the </a:t>
            </a:r>
            <a:r>
              <a:rPr lang="en-US" sz="1600" dirty="0" err="1"/>
              <a:t>BitCurator</a:t>
            </a:r>
            <a:r>
              <a:rPr lang="en-US" sz="1600" dirty="0"/>
              <a:t> environment, but may be needed in other Linux installs:</a:t>
            </a:r>
          </a:p>
          <a:p>
            <a:pPr marL="914400" lvl="2" indent="0">
              <a:buNone/>
            </a:pPr>
            <a:r>
              <a:rPr lang="en-US" sz="1600" dirty="0"/>
              <a:t>PIP builds an executable script in </a:t>
            </a:r>
            <a:r>
              <a:rPr lang="en-US" sz="1600" b="1" dirty="0"/>
              <a:t>/home/</a:t>
            </a:r>
            <a:r>
              <a:rPr lang="en-US" sz="1600" b="1" dirty="0" err="1"/>
              <a:t>youruser</a:t>
            </a:r>
            <a:r>
              <a:rPr lang="en-US" sz="1600" b="1" dirty="0"/>
              <a:t>/.local/bin/redact-cli</a:t>
            </a:r>
            <a:r>
              <a:rPr lang="en-US" sz="1600" dirty="0"/>
              <a:t>. You can add this script (temporarily) to your path using the following command:</a:t>
            </a:r>
            <a:br>
              <a:rPr lang="en-US" sz="1600" dirty="0"/>
            </a:br>
            <a:endParaRPr lang="en-US" sz="1600" dirty="0"/>
          </a:p>
          <a:p>
            <a:pPr marL="914400" lvl="2" indent="0">
              <a:buNone/>
            </a:pPr>
            <a:r>
              <a:rPr lang="en-US" sz="1400" b="1" dirty="0">
                <a:latin typeface="Courier New" charset="0"/>
                <a:ea typeface="Courier New" charset="0"/>
                <a:cs typeface="Courier New" charset="0"/>
              </a:rPr>
              <a:t>$ PATH=$PATH:/home/`</a:t>
            </a:r>
            <a:r>
              <a:rPr lang="en-US" sz="1400" b="1" dirty="0" err="1">
                <a:latin typeface="Courier New" charset="0"/>
                <a:ea typeface="Courier New" charset="0"/>
                <a:cs typeface="Courier New" charset="0"/>
              </a:rPr>
              <a:t>whoami</a:t>
            </a:r>
            <a:r>
              <a:rPr lang="en-US" sz="1400" b="1" dirty="0">
                <a:latin typeface="Courier New" charset="0"/>
                <a:ea typeface="Courier New" charset="0"/>
                <a:cs typeface="Courier New" charset="0"/>
              </a:rPr>
              <a:t>`/.local/bin</a:t>
            </a:r>
          </a:p>
        </p:txBody>
      </p:sp>
      <p:sp>
        <p:nvSpPr>
          <p:cNvPr id="2" name="Slide Number Placeholder 1"/>
          <p:cNvSpPr>
            <a:spLocks noGrp="1"/>
          </p:cNvSpPr>
          <p:nvPr>
            <p:ph type="sldNum" sz="quarter" idx="12"/>
          </p:nvPr>
        </p:nvSpPr>
        <p:spPr/>
        <p:txBody>
          <a:bodyPr/>
          <a:lstStyle/>
          <a:p>
            <a:fld id="{649F2603-E581-3549-B506-309D85FA3934}" type="slidenum">
              <a:rPr lang="en-US" smtClean="0"/>
              <a:t>6</a:t>
            </a:fld>
            <a:endParaRPr lang="en-US"/>
          </a:p>
        </p:txBody>
      </p:sp>
    </p:spTree>
    <p:extLst>
      <p:ext uri="{BB962C8B-B14F-4D97-AF65-F5344CB8AC3E}">
        <p14:creationId xmlns:p14="http://schemas.microsoft.com/office/powerpoint/2010/main" val="205130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Intro to running redact-cli</a:t>
            </a:r>
          </a:p>
        </p:txBody>
      </p:sp>
      <p:sp>
        <p:nvSpPr>
          <p:cNvPr id="6" name="Content Placeholder 2"/>
          <p:cNvSpPr>
            <a:spLocks noGrp="1"/>
          </p:cNvSpPr>
          <p:nvPr>
            <p:ph idx="1"/>
          </p:nvPr>
        </p:nvSpPr>
        <p:spPr>
          <a:xfrm>
            <a:off x="457200" y="1600200"/>
            <a:ext cx="8229600" cy="4949610"/>
          </a:xfrm>
        </p:spPr>
        <p:txBody>
          <a:bodyPr>
            <a:normAutofit/>
          </a:bodyPr>
          <a:lstStyle/>
          <a:p>
            <a:pPr>
              <a:buFont typeface="Wingdings" charset="2"/>
              <a:buChar char="§"/>
            </a:pPr>
            <a:r>
              <a:rPr lang="en-US" sz="1800" dirty="0"/>
              <a:t>The </a:t>
            </a:r>
            <a:r>
              <a:rPr lang="en-US" sz="1800" b="1" dirty="0"/>
              <a:t>redact-cli</a:t>
            </a:r>
            <a:r>
              <a:rPr lang="en-US" sz="1800" dirty="0"/>
              <a:t> tool automates the process of performing bulk redactions on raw disk images. This includes the ability to overwrite specific strings or regular expression matches, byte runs that match specific files or directory entries (by consulting </a:t>
            </a:r>
            <a:r>
              <a:rPr lang="en-US" sz="1800" b="1" dirty="0" err="1"/>
              <a:t>fiwalk</a:t>
            </a:r>
            <a:r>
              <a:rPr lang="en-US" sz="1800" dirty="0"/>
              <a:t> output), and others. The remaining sections of this guide discuss  these options, how to enable and configure them, and demonstrate a simple redaction using a test image.</a:t>
            </a:r>
          </a:p>
          <a:p>
            <a:pPr>
              <a:buFont typeface="Wingdings" charset="2"/>
              <a:buChar char="§"/>
            </a:pPr>
            <a:endParaRPr lang="en-US" sz="1800" dirty="0"/>
          </a:p>
          <a:p>
            <a:pPr>
              <a:buFont typeface="Wingdings" charset="2"/>
              <a:buChar char="§"/>
            </a:pPr>
            <a:r>
              <a:rPr lang="en-US" sz="1800" dirty="0"/>
              <a:t>Before we get started, take a quick look at the output of the following commands:</a:t>
            </a:r>
          </a:p>
          <a:p>
            <a:pPr>
              <a:buFont typeface="Wingdings" charset="2"/>
              <a:buChar char="§"/>
            </a:pPr>
            <a:endParaRPr lang="en-US" sz="1800" dirty="0"/>
          </a:p>
          <a:p>
            <a:pPr marL="457200" lvl="1" indent="0">
              <a:buNone/>
            </a:pPr>
            <a:r>
              <a:rPr lang="en-US" sz="1800" dirty="0"/>
              <a:t>The command line tool can be run with a help (-h) flag to view the available options:</a:t>
            </a:r>
          </a:p>
          <a:p>
            <a:pPr marL="457200" lvl="1" indent="0">
              <a:buNone/>
            </a:pPr>
            <a:r>
              <a:rPr lang="en-US" sz="1400" b="1" dirty="0">
                <a:latin typeface="Courier New" charset="0"/>
                <a:ea typeface="Courier New" charset="0"/>
                <a:cs typeface="Courier New" charset="0"/>
              </a:rPr>
              <a:t>$ redact-cli -h</a:t>
            </a:r>
          </a:p>
          <a:p>
            <a:pPr>
              <a:buFont typeface="Wingdings" charset="2"/>
              <a:buChar char="§"/>
            </a:pPr>
            <a:endParaRPr lang="en-US" sz="1800" dirty="0"/>
          </a:p>
          <a:p>
            <a:pPr marL="457200" lvl="1" indent="0">
              <a:buNone/>
            </a:pPr>
            <a:r>
              <a:rPr lang="en-US" sz="1800" dirty="0"/>
              <a:t>Running the tools with the capitalized (-H) flag provides additional detail on how to create configuration files to perform specific redactions.</a:t>
            </a:r>
          </a:p>
          <a:p>
            <a:pPr marL="457200" lvl="1" indent="0">
              <a:buNone/>
            </a:pPr>
            <a:r>
              <a:rPr lang="en-US" sz="1400" b="1" dirty="0">
                <a:latin typeface="Courier New" charset="0"/>
                <a:ea typeface="Courier New" charset="0"/>
                <a:cs typeface="Courier New" charset="0"/>
              </a:rPr>
              <a:t>$ redact-cli –H</a:t>
            </a:r>
          </a:p>
          <a:p>
            <a:pPr>
              <a:buFont typeface="Wingdings" charset="2"/>
              <a:buChar char="§"/>
            </a:pPr>
            <a:endParaRPr lang="en-US" sz="1800" dirty="0">
              <a:ea typeface="Courier New" charset="0"/>
              <a:cs typeface="Courier New" charset="0"/>
            </a:endParaRPr>
          </a:p>
          <a:p>
            <a:pPr>
              <a:buFont typeface="Wingdings" charset="2"/>
              <a:buChar char="§"/>
            </a:pPr>
            <a:endParaRPr lang="en-US" sz="1800" dirty="0">
              <a:ea typeface="Courier New" charset="0"/>
              <a:cs typeface="Courier New" charset="0"/>
            </a:endParaRPr>
          </a:p>
        </p:txBody>
      </p:sp>
      <p:sp>
        <p:nvSpPr>
          <p:cNvPr id="2" name="Slide Number Placeholder 1"/>
          <p:cNvSpPr>
            <a:spLocks noGrp="1"/>
          </p:cNvSpPr>
          <p:nvPr>
            <p:ph type="sldNum" sz="quarter" idx="12"/>
          </p:nvPr>
        </p:nvSpPr>
        <p:spPr/>
        <p:txBody>
          <a:bodyPr/>
          <a:lstStyle/>
          <a:p>
            <a:fld id="{649F2603-E581-3549-B506-309D85FA3934}" type="slidenum">
              <a:rPr lang="en-US" smtClean="0"/>
              <a:t>7</a:t>
            </a:fld>
            <a:endParaRPr lang="en-US"/>
          </a:p>
        </p:txBody>
      </p:sp>
    </p:spTree>
    <p:extLst>
      <p:ext uri="{BB962C8B-B14F-4D97-AF65-F5344CB8AC3E}">
        <p14:creationId xmlns:p14="http://schemas.microsoft.com/office/powerpoint/2010/main" val="14566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Selecting a disk image for redaction</a:t>
            </a:r>
          </a:p>
        </p:txBody>
      </p:sp>
      <p:sp>
        <p:nvSpPr>
          <p:cNvPr id="6" name="Content Placeholder 2"/>
          <p:cNvSpPr>
            <a:spLocks noGrp="1"/>
          </p:cNvSpPr>
          <p:nvPr>
            <p:ph idx="1"/>
          </p:nvPr>
        </p:nvSpPr>
        <p:spPr>
          <a:xfrm>
            <a:off x="457200" y="1435100"/>
            <a:ext cx="8229600" cy="5114710"/>
          </a:xfrm>
        </p:spPr>
        <p:txBody>
          <a:bodyPr>
            <a:normAutofit/>
          </a:bodyPr>
          <a:lstStyle/>
          <a:p>
            <a:pPr>
              <a:buFont typeface="Wingdings" charset="2"/>
              <a:buChar char="§"/>
            </a:pPr>
            <a:r>
              <a:rPr lang="en-US" sz="1400" dirty="0"/>
              <a:t>The </a:t>
            </a:r>
            <a:r>
              <a:rPr lang="en-US" sz="1400" b="1" dirty="0"/>
              <a:t>redact-cli</a:t>
            </a:r>
            <a:r>
              <a:rPr lang="en-US" sz="1400" dirty="0"/>
              <a:t> tool operates only on raw disk images. The disk image </a:t>
            </a:r>
            <a:r>
              <a:rPr lang="en-US" sz="1400" b="1" dirty="0"/>
              <a:t>should not be mounted</a:t>
            </a:r>
            <a:r>
              <a:rPr lang="en-US" sz="1400" dirty="0"/>
              <a:t> when running the tool. </a:t>
            </a:r>
          </a:p>
          <a:p>
            <a:pPr>
              <a:buFont typeface="Wingdings" charset="2"/>
              <a:buChar char="§"/>
            </a:pPr>
            <a:r>
              <a:rPr lang="en-US" sz="1400" dirty="0"/>
              <a:t>A small sample disk image (</a:t>
            </a:r>
            <a:r>
              <a:rPr lang="en-US" sz="1400" b="1" dirty="0" err="1"/>
              <a:t>test_image.raw</a:t>
            </a:r>
            <a:r>
              <a:rPr lang="en-US" sz="1400" dirty="0"/>
              <a:t>) has been included in the </a:t>
            </a:r>
            <a:r>
              <a:rPr lang="en-US" sz="1400" b="1" dirty="0"/>
              <a:t>test </a:t>
            </a:r>
            <a:r>
              <a:rPr lang="en-US" sz="1400" dirty="0"/>
              <a:t>directory (</a:t>
            </a:r>
            <a:r>
              <a:rPr lang="en-US" sz="1400" dirty="0" err="1"/>
              <a:t>bca</a:t>
            </a:r>
            <a:r>
              <a:rPr lang="en-US" sz="1400" dirty="0"/>
              <a:t>-</a:t>
            </a:r>
            <a:r>
              <a:rPr lang="en-US" sz="1400" dirty="0" err="1"/>
              <a:t>redtools</a:t>
            </a:r>
            <a:r>
              <a:rPr lang="en-US" sz="1400" dirty="0"/>
              <a:t>-X.X.X/</a:t>
            </a:r>
            <a:r>
              <a:rPr lang="en-US" sz="1400" dirty="0" err="1"/>
              <a:t>libredact</a:t>
            </a:r>
            <a:r>
              <a:rPr lang="en-US" sz="1400" dirty="0"/>
              <a:t>/test). In the </a:t>
            </a:r>
            <a:r>
              <a:rPr lang="en-US" sz="1400" dirty="0" err="1"/>
              <a:t>BitCurator</a:t>
            </a:r>
            <a:r>
              <a:rPr lang="en-US" sz="1400" dirty="0"/>
              <a:t> environment, you can view the contents of this image in a read-only mount by right-clicking on the file and selecting </a:t>
            </a:r>
            <a:r>
              <a:rPr lang="en-US" sz="1400" b="1" dirty="0"/>
              <a:t>Scripts-&gt;Mount Disk Image.</a:t>
            </a:r>
            <a:r>
              <a:rPr lang="en-US" sz="1400" dirty="0"/>
              <a:t> Don’t forgot to unmount the image when you’re done examining it!</a:t>
            </a:r>
            <a:endParaRPr lang="en-US" sz="1400" b="1" dirty="0">
              <a:ea typeface="Courier New" charset="0"/>
              <a:cs typeface="Courier New" charset="0"/>
            </a:endParaRPr>
          </a:p>
          <a:p>
            <a:pPr>
              <a:buFont typeface="Wingdings" charset="2"/>
              <a:buChar char="§"/>
            </a:pPr>
            <a:endParaRPr lang="en-US" sz="1800" dirty="0">
              <a:ea typeface="Courier New" charset="0"/>
              <a:cs typeface="Courier New" charset="0"/>
            </a:endParaRPr>
          </a:p>
        </p:txBody>
      </p:sp>
      <p:sp>
        <p:nvSpPr>
          <p:cNvPr id="2" name="Slide Number Placeholder 1"/>
          <p:cNvSpPr>
            <a:spLocks noGrp="1"/>
          </p:cNvSpPr>
          <p:nvPr>
            <p:ph type="sldNum" sz="quarter" idx="12"/>
          </p:nvPr>
        </p:nvSpPr>
        <p:spPr/>
        <p:txBody>
          <a:bodyPr/>
          <a:lstStyle/>
          <a:p>
            <a:fld id="{649F2603-E581-3549-B506-309D85FA3934}" type="slidenum">
              <a:rPr lang="en-US" smtClean="0"/>
              <a:t>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780" y="3012967"/>
            <a:ext cx="5298440" cy="3622675"/>
          </a:xfrm>
          <a:prstGeom prst="rect">
            <a:avLst/>
          </a:prstGeom>
          <a:ln>
            <a:solidFill>
              <a:schemeClr val="accent1">
                <a:shade val="95000"/>
                <a:satMod val="105000"/>
              </a:schemeClr>
            </a:solidFill>
          </a:ln>
        </p:spPr>
      </p:pic>
    </p:spTree>
    <p:extLst>
      <p:ext uri="{BB962C8B-B14F-4D97-AF65-F5344CB8AC3E}">
        <p14:creationId xmlns:p14="http://schemas.microsoft.com/office/powerpoint/2010/main" val="184888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6585"/>
          </a:xfrm>
          <a:prstGeom prst="rect">
            <a:avLst/>
          </a:prstGeom>
          <a:solidFill>
            <a:schemeClr val="tx1">
              <a:lumMod val="75000"/>
              <a:lumOff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t>Extracting file system metadata from the disk image</a:t>
            </a:r>
          </a:p>
        </p:txBody>
      </p:sp>
      <p:sp>
        <p:nvSpPr>
          <p:cNvPr id="6" name="Content Placeholder 2"/>
          <p:cNvSpPr>
            <a:spLocks noGrp="1"/>
          </p:cNvSpPr>
          <p:nvPr>
            <p:ph idx="1"/>
          </p:nvPr>
        </p:nvSpPr>
        <p:spPr>
          <a:xfrm>
            <a:off x="457200" y="1600200"/>
            <a:ext cx="8229600" cy="4949610"/>
          </a:xfrm>
        </p:spPr>
        <p:txBody>
          <a:bodyPr>
            <a:normAutofit/>
          </a:bodyPr>
          <a:lstStyle/>
          <a:p>
            <a:pPr>
              <a:buFont typeface="Wingdings" charset="2"/>
              <a:buChar char="§"/>
            </a:pPr>
            <a:r>
              <a:rPr lang="en-US" sz="1600" dirty="0"/>
              <a:t>You must generate a Digital Forensics XML file for the disk image using </a:t>
            </a:r>
            <a:r>
              <a:rPr lang="en-US" sz="1600" b="1" dirty="0" err="1"/>
              <a:t>fiwalk</a:t>
            </a:r>
            <a:r>
              <a:rPr lang="en-US" sz="1600" dirty="0"/>
              <a:t> if you wish to perform redactions that match specific types of file system metadata (for example, filenames, or entire files matching particular MD5 hashes)</a:t>
            </a:r>
          </a:p>
          <a:p>
            <a:pPr>
              <a:buFont typeface="Wingdings" charset="2"/>
              <a:buChar char="§"/>
            </a:pPr>
            <a:endParaRPr lang="en-US" sz="1600" dirty="0"/>
          </a:p>
          <a:p>
            <a:pPr>
              <a:buFont typeface="Wingdings" charset="2"/>
              <a:buChar char="§"/>
            </a:pPr>
            <a:r>
              <a:rPr lang="en-US" sz="1600" dirty="0"/>
              <a:t>We’ll copy the small test image to the Desktop for convenience in this example:</a:t>
            </a:r>
          </a:p>
          <a:p>
            <a:pPr marL="457200" lvl="1" indent="0">
              <a:buNone/>
            </a:pP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cp</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bca</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redtools</a:t>
            </a:r>
            <a:r>
              <a:rPr lang="en-US" sz="1400" b="1" dirty="0">
                <a:latin typeface="Courier New" charset="0"/>
                <a:ea typeface="Courier New" charset="0"/>
                <a:cs typeface="Courier New" charset="0"/>
              </a:rPr>
              <a:t>-X.X.X/</a:t>
            </a:r>
            <a:r>
              <a:rPr lang="en-US" sz="1400" b="1" dirty="0" err="1">
                <a:latin typeface="Courier New" charset="0"/>
                <a:ea typeface="Courier New" charset="0"/>
                <a:cs typeface="Courier New" charset="0"/>
              </a:rPr>
              <a:t>libredact</a:t>
            </a:r>
            <a:r>
              <a:rPr lang="en-US" sz="1400" b="1" dirty="0">
                <a:latin typeface="Courier New" charset="0"/>
                <a:ea typeface="Courier New" charset="0"/>
                <a:cs typeface="Courier New" charset="0"/>
              </a:rPr>
              <a:t>/test/</a:t>
            </a:r>
            <a:r>
              <a:rPr lang="en-US" sz="1400" b="1" dirty="0" err="1">
                <a:latin typeface="Courier New" charset="0"/>
                <a:ea typeface="Courier New" charset="0"/>
                <a:cs typeface="Courier New" charset="0"/>
              </a:rPr>
              <a:t>test_image.raw</a:t>
            </a:r>
            <a:r>
              <a:rPr lang="en-US" sz="1400" b="1" dirty="0">
                <a:latin typeface="Courier New" charset="0"/>
                <a:ea typeface="Courier New" charset="0"/>
                <a:cs typeface="Courier New" charset="0"/>
              </a:rPr>
              <a:t> ~/Desktop</a:t>
            </a:r>
          </a:p>
          <a:p>
            <a:pPr marL="457200" lvl="1" indent="0">
              <a:buNone/>
            </a:pPr>
            <a:r>
              <a:rPr lang="en-US" sz="1600" dirty="0"/>
              <a:t>(Note: The ”</a:t>
            </a:r>
            <a:r>
              <a:rPr lang="en-US" sz="1600" b="1" dirty="0"/>
              <a:t>~</a:t>
            </a:r>
            <a:r>
              <a:rPr lang="en-US" sz="1600" dirty="0"/>
              <a:t>” here is simply a shortcut for the home directory, /home/</a:t>
            </a:r>
            <a:r>
              <a:rPr lang="en-US" sz="1600" dirty="0" err="1"/>
              <a:t>bcadmin</a:t>
            </a:r>
            <a:r>
              <a:rPr lang="en-US" sz="1600" dirty="0"/>
              <a:t>)</a:t>
            </a:r>
          </a:p>
          <a:p>
            <a:pPr>
              <a:buFont typeface="Wingdings" charset="2"/>
              <a:buChar char="§"/>
            </a:pPr>
            <a:endParaRPr lang="en-US" sz="1600" dirty="0"/>
          </a:p>
          <a:p>
            <a:pPr>
              <a:buFont typeface="Wingdings" charset="2"/>
              <a:buChar char="§"/>
            </a:pPr>
            <a:r>
              <a:rPr lang="en-US" sz="1600" dirty="0"/>
              <a:t>In </a:t>
            </a:r>
            <a:r>
              <a:rPr lang="en-US" sz="1600" dirty="0" err="1"/>
              <a:t>BitCurator</a:t>
            </a:r>
            <a:r>
              <a:rPr lang="en-US" sz="1600" dirty="0"/>
              <a:t>, you can run </a:t>
            </a:r>
            <a:r>
              <a:rPr lang="en-US" sz="1600" b="1" dirty="0" err="1"/>
              <a:t>fiwalk</a:t>
            </a:r>
            <a:r>
              <a:rPr lang="en-US" sz="1600" dirty="0"/>
              <a:t> in the terminal you have open. For this example, we’ll simply send the output to the Desktop:</a:t>
            </a:r>
          </a:p>
          <a:p>
            <a:pPr>
              <a:buFont typeface="Wingdings" charset="2"/>
              <a:buChar char="§"/>
            </a:pPr>
            <a:endParaRPr lang="en-US" sz="1600" dirty="0"/>
          </a:p>
          <a:p>
            <a:pPr marL="457200" lvl="1" indent="0">
              <a:buNone/>
            </a:pP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fiwalk</a:t>
            </a:r>
            <a:r>
              <a:rPr lang="en-US" sz="1400" b="1" dirty="0">
                <a:latin typeface="Courier New" charset="0"/>
                <a:ea typeface="Courier New" charset="0"/>
                <a:cs typeface="Courier New" charset="0"/>
              </a:rPr>
              <a:t> –f –X ~/Desktop/</a:t>
            </a:r>
            <a:r>
              <a:rPr lang="en-US" sz="1400" b="1" dirty="0" err="1">
                <a:latin typeface="Courier New" charset="0"/>
                <a:ea typeface="Courier New" charset="0"/>
                <a:cs typeface="Courier New" charset="0"/>
              </a:rPr>
              <a:t>test_image_fw.xml</a:t>
            </a:r>
            <a:r>
              <a:rPr lang="en-US" sz="1400" b="1" dirty="0">
                <a:latin typeface="Courier New" charset="0"/>
                <a:ea typeface="Courier New" charset="0"/>
                <a:cs typeface="Courier New" charset="0"/>
              </a:rPr>
              <a:t> ~/Desktop/</a:t>
            </a:r>
            <a:r>
              <a:rPr lang="en-US" sz="1400" b="1" dirty="0" err="1">
                <a:latin typeface="Courier New" charset="0"/>
                <a:ea typeface="Courier New" charset="0"/>
                <a:cs typeface="Courier New" charset="0"/>
              </a:rPr>
              <a:t>test_image.raw</a:t>
            </a:r>
            <a:endParaRPr lang="en-US" sz="1400" b="1" dirty="0">
              <a:latin typeface="Courier New" charset="0"/>
              <a:ea typeface="Courier New" charset="0"/>
              <a:cs typeface="Courier New" charset="0"/>
            </a:endParaRPr>
          </a:p>
          <a:p>
            <a:pPr marL="457200" lvl="1" indent="0">
              <a:buNone/>
            </a:pPr>
            <a:endParaRPr lang="en-US" sz="1600" b="1" dirty="0">
              <a:latin typeface="Courier New" charset="0"/>
              <a:ea typeface="Courier New" charset="0"/>
              <a:cs typeface="Courier New" charset="0"/>
            </a:endParaRPr>
          </a:p>
          <a:p>
            <a:pPr>
              <a:buFont typeface="Wingdings" charset="2"/>
              <a:buChar char="§"/>
            </a:pPr>
            <a:r>
              <a:rPr lang="en-US" sz="1600" dirty="0">
                <a:ea typeface="Courier New" charset="0"/>
                <a:cs typeface="Courier New" charset="0"/>
              </a:rPr>
              <a:t>You should now see both the disk image and the </a:t>
            </a:r>
            <a:r>
              <a:rPr lang="en-US" sz="1600" dirty="0" err="1">
                <a:ea typeface="Courier New" charset="0"/>
                <a:cs typeface="Courier New" charset="0"/>
              </a:rPr>
              <a:t>fiwalk</a:t>
            </a:r>
            <a:r>
              <a:rPr lang="en-US" sz="1600" dirty="0">
                <a:ea typeface="Courier New" charset="0"/>
                <a:cs typeface="Courier New" charset="0"/>
              </a:rPr>
              <a:t> output XML file on the Desktop.</a:t>
            </a:r>
          </a:p>
        </p:txBody>
      </p:sp>
      <p:sp>
        <p:nvSpPr>
          <p:cNvPr id="2" name="Slide Number Placeholder 1"/>
          <p:cNvSpPr>
            <a:spLocks noGrp="1"/>
          </p:cNvSpPr>
          <p:nvPr>
            <p:ph type="sldNum" sz="quarter" idx="12"/>
          </p:nvPr>
        </p:nvSpPr>
        <p:spPr/>
        <p:txBody>
          <a:bodyPr/>
          <a:lstStyle/>
          <a:p>
            <a:fld id="{649F2603-E581-3549-B506-309D85FA3934}" type="slidenum">
              <a:rPr lang="en-US" smtClean="0"/>
              <a:t>9</a:t>
            </a:fld>
            <a:endParaRPr lang="en-US"/>
          </a:p>
        </p:txBody>
      </p:sp>
    </p:spTree>
    <p:extLst>
      <p:ext uri="{BB962C8B-B14F-4D97-AF65-F5344CB8AC3E}">
        <p14:creationId xmlns:p14="http://schemas.microsoft.com/office/powerpoint/2010/main" val="115462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14796</TotalTime>
  <Words>1550</Words>
  <Application>Microsoft Macintosh PowerPoint</Application>
  <PresentationFormat>On-screen Show (4:3)</PresentationFormat>
  <Paragraphs>190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Office Theme</vt:lpstr>
      <vt:lpstr>bitcurator-access-redaction Quick Start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Digital Forensics Tools to Your Workflow Using BitCurator </dc:title>
  <dc:creator>Kam Woods</dc:creator>
  <cp:lastModifiedBy>Microsoft Office User</cp:lastModifiedBy>
  <cp:revision>439</cp:revision>
  <cp:lastPrinted>2016-01-22T18:51:28Z</cp:lastPrinted>
  <dcterms:created xsi:type="dcterms:W3CDTF">2013-03-11T21:05:58Z</dcterms:created>
  <dcterms:modified xsi:type="dcterms:W3CDTF">2018-05-09T04:09:24Z</dcterms:modified>
</cp:coreProperties>
</file>