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63" r:id="rId3"/>
    <p:sldId id="257" r:id="rId4"/>
    <p:sldId id="258" r:id="rId5"/>
    <p:sldId id="259" r:id="rId6"/>
    <p:sldId id="260" r:id="rId7"/>
    <p:sldId id="265" r:id="rId8"/>
    <p:sldId id="261"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Engineering Clinics Review 1</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6878E-A18C-4B30-94C8-45091EF73C13}" type="datetimeFigureOut">
              <a:rPr lang="en-IN" smtClean="0"/>
              <a:t>14-08-2019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829027-7E67-433F-8905-5129AC9552D5}" type="slidenum">
              <a:rPr lang="en-IN" smtClean="0"/>
              <a:t>‹#›</a:t>
            </a:fld>
            <a:endParaRPr lang="en-IN"/>
          </a:p>
        </p:txBody>
      </p:sp>
    </p:spTree>
    <p:extLst>
      <p:ext uri="{BB962C8B-B14F-4D97-AF65-F5344CB8AC3E}">
        <p14:creationId xmlns:p14="http://schemas.microsoft.com/office/powerpoint/2010/main" val="29112977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Engineering Clinics Review 1</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82ED-1D15-441E-B686-E01A245E4615}" type="datetimeFigureOut">
              <a:rPr lang="en-IN" smtClean="0"/>
              <a:t>14-08-2019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AE52E4-19D5-40E4-9622-C6F0F9D4EEC4}" type="slidenum">
              <a:rPr lang="en-IN" smtClean="0"/>
              <a:t>‹#›</a:t>
            </a:fld>
            <a:endParaRPr lang="en-IN"/>
          </a:p>
        </p:txBody>
      </p:sp>
    </p:spTree>
    <p:extLst>
      <p:ext uri="{BB962C8B-B14F-4D97-AF65-F5344CB8AC3E}">
        <p14:creationId xmlns:p14="http://schemas.microsoft.com/office/powerpoint/2010/main" val="29403003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E3787-EC38-4F04-BD05-B6837FC0DD45}"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06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5F70D-E3E4-4DD4-82AF-3E10A5F918B9}"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18935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8A343-0E3D-420B-895B-F5FDB7A5DDEC}"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3600677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3662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5D06B0-51E4-43BE-9B4F-1F244C62C37D}"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7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52B432-24D8-4DF1-ABB1-109593AA7D21}" type="datetime1">
              <a:rPr lang="en-IN" smtClean="0"/>
              <a:t>14-08-2019</a:t>
            </a:fld>
            <a:endParaRPr lang="en-IN"/>
          </a:p>
        </p:txBody>
      </p:sp>
      <p:sp>
        <p:nvSpPr>
          <p:cNvPr id="6" name="Footer Placeholder 5"/>
          <p:cNvSpPr>
            <a:spLocks noGrp="1"/>
          </p:cNvSpPr>
          <p:nvPr>
            <p:ph type="ftr" sz="quarter" idx="11"/>
          </p:nvPr>
        </p:nvSpPr>
        <p:spPr/>
        <p:txBody>
          <a:bodyPr/>
          <a:lstStyle/>
          <a:p>
            <a:r>
              <a:rPr lang="en-IN" smtClean="0"/>
              <a:t>VIT-AP University, Amaravati</a:t>
            </a:r>
            <a:endParaRPr lang="en-IN"/>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6682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62568A-A6CA-4308-8F00-C80831BAE290}" type="datetime1">
              <a:rPr lang="en-IN" smtClean="0"/>
              <a:t>14-08-2019</a:t>
            </a:fld>
            <a:endParaRPr lang="en-IN"/>
          </a:p>
        </p:txBody>
      </p:sp>
      <p:sp>
        <p:nvSpPr>
          <p:cNvPr id="8" name="Footer Placeholder 7"/>
          <p:cNvSpPr>
            <a:spLocks noGrp="1"/>
          </p:cNvSpPr>
          <p:nvPr>
            <p:ph type="ftr" sz="quarter" idx="11"/>
          </p:nvPr>
        </p:nvSpPr>
        <p:spPr/>
        <p:txBody>
          <a:bodyPr/>
          <a:lstStyle/>
          <a:p>
            <a:r>
              <a:rPr lang="en-IN" smtClean="0"/>
              <a:t>VIT-AP University, Amaravati</a:t>
            </a:r>
            <a:endParaRPr lang="en-IN"/>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11854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94B46A-BBAF-465E-A21F-34E68ADC91F6}" type="datetime1">
              <a:rPr lang="en-IN" smtClean="0"/>
              <a:t>14-08-2019</a:t>
            </a:fld>
            <a:endParaRPr lang="en-IN"/>
          </a:p>
        </p:txBody>
      </p:sp>
      <p:sp>
        <p:nvSpPr>
          <p:cNvPr id="4" name="Footer Placeholder 3"/>
          <p:cNvSpPr>
            <a:spLocks noGrp="1"/>
          </p:cNvSpPr>
          <p:nvPr>
            <p:ph type="ftr" sz="quarter" idx="11"/>
          </p:nvPr>
        </p:nvSpPr>
        <p:spPr/>
        <p:txBody>
          <a:bodyPr/>
          <a:lstStyle/>
          <a:p>
            <a:r>
              <a:rPr lang="en-IN" smtClean="0"/>
              <a:t>VIT-AP University, Amaravati</a:t>
            </a:r>
            <a:endParaRPr lang="en-IN"/>
          </a:p>
        </p:txBody>
      </p:sp>
      <p:sp>
        <p:nvSpPr>
          <p:cNvPr id="5" name="Slide Number Placeholder 4"/>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10179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2E79AD-6304-489C-8B92-102DA3B01101}" type="datetime1">
              <a:rPr lang="en-IN" smtClean="0"/>
              <a:t>14-08-2019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VIT-AP University, Amaravati</a:t>
            </a:r>
            <a:endParaRPr lang="en-IN"/>
          </a:p>
        </p:txBody>
      </p:sp>
      <p:sp>
        <p:nvSpPr>
          <p:cNvPr id="9" name="Slide Number Placeholder 8"/>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109156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E1009B-99EE-4456-AFBD-01865B70D46B}" type="datetime1">
              <a:rPr lang="en-IN" smtClean="0"/>
              <a:t>14-08-2019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VIT-AP University, Amaravati</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6AD553-789E-4C50-BCC5-5F17F6EAE479}" type="slidenum">
              <a:rPr lang="en-IN" smtClean="0"/>
              <a:t>‹#›</a:t>
            </a:fld>
            <a:endParaRPr lang="en-IN"/>
          </a:p>
        </p:txBody>
      </p:sp>
    </p:spTree>
    <p:extLst>
      <p:ext uri="{BB962C8B-B14F-4D97-AF65-F5344CB8AC3E}">
        <p14:creationId xmlns:p14="http://schemas.microsoft.com/office/powerpoint/2010/main" val="317472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30FB97-F1C5-4629-8649-D983C87A0846}" type="datetime1">
              <a:rPr lang="en-IN" smtClean="0"/>
              <a:t>14-08-2019</a:t>
            </a:fld>
            <a:endParaRPr lang="en-IN"/>
          </a:p>
        </p:txBody>
      </p:sp>
      <p:sp>
        <p:nvSpPr>
          <p:cNvPr id="6" name="Footer Placeholder 5"/>
          <p:cNvSpPr>
            <a:spLocks noGrp="1"/>
          </p:cNvSpPr>
          <p:nvPr>
            <p:ph type="ftr" sz="quarter" idx="11"/>
          </p:nvPr>
        </p:nvSpPr>
        <p:spPr/>
        <p:txBody>
          <a:bodyPr/>
          <a:lstStyle/>
          <a:p>
            <a:r>
              <a:rPr lang="en-IN" smtClean="0"/>
              <a:t>VIT-AP University, Amaravati</a:t>
            </a:r>
            <a:endParaRPr lang="en-IN"/>
          </a:p>
        </p:txBody>
      </p:sp>
      <p:sp>
        <p:nvSpPr>
          <p:cNvPr id="7" name="Slide Number Placeholder 6"/>
          <p:cNvSpPr>
            <a:spLocks noGrp="1"/>
          </p:cNvSpPr>
          <p:nvPr>
            <p:ph type="sldNum" sz="quarter" idx="12"/>
          </p:nvPr>
        </p:nvSpPr>
        <p:spPr/>
        <p:txBody>
          <a:bodyPr/>
          <a:lstStyle/>
          <a:p>
            <a:fld id="{DE6AD553-789E-4C50-BCC5-5F17F6EAE479}" type="slidenum">
              <a:rPr lang="en-IN" smtClean="0"/>
              <a:t>‹#›</a:t>
            </a:fld>
            <a:endParaRPr lang="en-IN"/>
          </a:p>
        </p:txBody>
      </p:sp>
    </p:spTree>
    <p:extLst>
      <p:ext uri="{BB962C8B-B14F-4D97-AF65-F5344CB8AC3E}">
        <p14:creationId xmlns:p14="http://schemas.microsoft.com/office/powerpoint/2010/main" val="4236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29A483-3BBA-4D5B-9821-484F544C2024}" type="datetime1">
              <a:rPr lang="en-IN" smtClean="0"/>
              <a:t>14-08-2019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VIT-AP University, Amaravati</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6AD553-789E-4C50-BCC5-5F17F6EAE4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92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amazon.in/dp/B015C7SC5U/ref=cm_sw_r_wa_apa_i_mFVuDbEN9BY3K" TargetMode="External"/><Relationship Id="rId2" Type="http://schemas.openxmlformats.org/officeDocument/2006/relationships/hyperlink" Target="https://www.amazon.in/dp/B07BHP46Y6/ref=cm_sw_r_wa_apa_i_nEVuDbW62S1GA"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amazon.in/dp/B071VQLQQQ/ref=cm_sw_r_wa_apa_i_eIVuDbQCKRB3H" TargetMode="External"/><Relationship Id="rId4" Type="http://schemas.openxmlformats.org/officeDocument/2006/relationships/hyperlink" Target="https://www.amazon.in/dp/B07Q1HT9R5/ref=cm_sw_r_wa_apa_i_PGVuDb4WM77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16365"/>
            <a:ext cx="10058400" cy="759682"/>
          </a:xfrm>
        </p:spPr>
        <p:txBody>
          <a:bodyPr>
            <a:normAutofit fontScale="90000"/>
          </a:bodyPr>
          <a:lstStyle/>
          <a:p>
            <a:pPr algn="ctr"/>
            <a:r>
              <a:rPr lang="en-IN" dirty="0" smtClean="0"/>
              <a:t> </a:t>
            </a:r>
            <a:br>
              <a:rPr lang="en-IN" dirty="0" smtClean="0"/>
            </a:br>
            <a:r>
              <a:rPr lang="en-IN" dirty="0"/>
              <a:t/>
            </a:r>
            <a:br>
              <a:rPr lang="en-IN" dirty="0"/>
            </a:br>
            <a:r>
              <a:rPr lang="en-IN" dirty="0" smtClean="0"/>
              <a:t/>
            </a:r>
            <a:br>
              <a:rPr lang="en-IN" dirty="0" smtClean="0"/>
            </a:br>
            <a:r>
              <a:rPr lang="en-IN" dirty="0" err="1" smtClean="0">
                <a:latin typeface="Cambria" panose="02040503050406030204" pitchFamily="18" charset="0"/>
              </a:rPr>
              <a:t>Med!c</a:t>
            </a:r>
            <a:r>
              <a:rPr lang="en-IN" dirty="0" err="1" smtClean="0">
                <a:latin typeface="Cambria" panose="02040503050406030204" pitchFamily="18" charset="0"/>
              </a:rPr>
              <a:t>_</a:t>
            </a:r>
            <a:r>
              <a:rPr lang="en-IN" dirty="0" err="1" smtClean="0">
                <a:latin typeface="Cambria" panose="02040503050406030204" pitchFamily="18" charset="0"/>
              </a:rPr>
              <a:t>Plus</a:t>
            </a:r>
            <a:r>
              <a:rPr lang="en-IN" smtClean="0">
                <a:latin typeface="Cambria" panose="02040503050406030204" pitchFamily="18" charset="0"/>
              </a:rPr>
              <a:t>( )</a:t>
            </a:r>
            <a:r>
              <a:rPr lang="en-IN" dirty="0" smtClean="0">
                <a:latin typeface="Cambria" panose="02040503050406030204" pitchFamily="18" charset="0"/>
              </a:rPr>
              <a:t/>
            </a:r>
            <a:br>
              <a:rPr lang="en-IN" dirty="0" smtClean="0">
                <a:latin typeface="Cambria" panose="02040503050406030204" pitchFamily="18" charset="0"/>
              </a:rPr>
            </a:br>
            <a:endParaRPr lang="en-IN" sz="3100" dirty="0">
              <a:latin typeface="Cambria" panose="02040503050406030204" pitchFamily="18" charset="0"/>
            </a:endParaRPr>
          </a:p>
        </p:txBody>
      </p:sp>
      <p:sp>
        <p:nvSpPr>
          <p:cNvPr id="3" name="Content Placeholder 2"/>
          <p:cNvSpPr>
            <a:spLocks noGrp="1"/>
          </p:cNvSpPr>
          <p:nvPr>
            <p:ph idx="1"/>
          </p:nvPr>
        </p:nvSpPr>
        <p:spPr>
          <a:xfrm>
            <a:off x="1405011" y="2106236"/>
            <a:ext cx="6082518" cy="4023360"/>
          </a:xfrm>
        </p:spPr>
        <p:txBody>
          <a:bodyPr>
            <a:normAutofit/>
          </a:bodyPr>
          <a:lstStyle/>
          <a:p>
            <a:r>
              <a:rPr lang="en-IN" dirty="0" smtClean="0"/>
              <a:t> </a:t>
            </a:r>
          </a:p>
          <a:p>
            <a:endParaRPr lang="en-IN" dirty="0"/>
          </a:p>
          <a:p>
            <a:r>
              <a:rPr lang="en-IN" b="1" dirty="0" smtClean="0"/>
              <a:t>Team Members</a:t>
            </a:r>
          </a:p>
          <a:p>
            <a:r>
              <a:rPr lang="en-IN" dirty="0" smtClean="0"/>
              <a:t>1. </a:t>
            </a:r>
            <a:r>
              <a:rPr lang="en-US" dirty="0"/>
              <a:t>18BCD7008 - KATHAL ADITYA RAJENDRA </a:t>
            </a:r>
            <a:endParaRPr lang="en-IN" dirty="0" smtClean="0"/>
          </a:p>
          <a:p>
            <a:pPr marL="0" indent="0">
              <a:buNone/>
            </a:pPr>
            <a:r>
              <a:rPr lang="en-IN" dirty="0"/>
              <a:t> </a:t>
            </a:r>
            <a:r>
              <a:rPr lang="en-IN" dirty="0" smtClean="0"/>
              <a:t> 2. </a:t>
            </a:r>
            <a:r>
              <a:rPr lang="en-US" dirty="0"/>
              <a:t>18BCD7018 - AMANDEEP SHARMA </a:t>
            </a:r>
            <a:r>
              <a:rPr lang="en-IN" dirty="0" smtClean="0"/>
              <a:t> </a:t>
            </a:r>
          </a:p>
          <a:p>
            <a:r>
              <a:rPr lang="en-IN" dirty="0" smtClean="0"/>
              <a:t>3. </a:t>
            </a:r>
            <a:r>
              <a:rPr lang="en-US" dirty="0"/>
              <a:t>18BCD7044 - SHARAJ RAJA </a:t>
            </a:r>
            <a:r>
              <a:rPr lang="en-US" dirty="0" smtClean="0"/>
              <a:t>CHANDRAN</a:t>
            </a:r>
            <a:endParaRPr lang="en-IN" dirty="0" smtClean="0"/>
          </a:p>
          <a:p>
            <a:r>
              <a:rPr lang="en-IN" dirty="0" smtClean="0"/>
              <a:t>4. </a:t>
            </a:r>
            <a:r>
              <a:rPr lang="en-US" dirty="0"/>
              <a:t>18BEV7017 - SHIVANSHU TRIPATHI</a:t>
            </a:r>
            <a:endParaRPr lang="en-IN" dirty="0" smtClean="0"/>
          </a:p>
          <a:p>
            <a:r>
              <a:rPr lang="en-IN" dirty="0" smtClean="0"/>
              <a:t>5. </a:t>
            </a:r>
            <a:r>
              <a:rPr lang="en-US" dirty="0"/>
              <a:t>18BEC7045 - RAHUL GANESH </a:t>
            </a:r>
            <a:r>
              <a:rPr lang="en-US" dirty="0" smtClean="0"/>
              <a:t>REGALLA</a:t>
            </a:r>
          </a:p>
          <a:p>
            <a:r>
              <a:rPr lang="en-US" dirty="0" smtClean="0"/>
              <a:t>6. </a:t>
            </a:r>
            <a:r>
              <a:rPr lang="en-US" dirty="0"/>
              <a:t>18BCN7143 - SK SADDAM HOSSAIN</a:t>
            </a:r>
            <a:endParaRPr lang="en-IN" dirty="0"/>
          </a:p>
        </p:txBody>
      </p:sp>
      <p:sp>
        <p:nvSpPr>
          <p:cNvPr id="4" name="Content Placeholder 2"/>
          <p:cNvSpPr txBox="1">
            <a:spLocks/>
          </p:cNvSpPr>
          <p:nvPr/>
        </p:nvSpPr>
        <p:spPr>
          <a:xfrm>
            <a:off x="7487529" y="1968855"/>
            <a:ext cx="366815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smtClean="0"/>
          </a:p>
          <a:p>
            <a:endParaRPr lang="en-IN" dirty="0" smtClean="0"/>
          </a:p>
          <a:p>
            <a:r>
              <a:rPr lang="en-IN" b="1" dirty="0" smtClean="0"/>
              <a:t>Guided by</a:t>
            </a:r>
          </a:p>
          <a:p>
            <a:r>
              <a:rPr lang="en-IN" dirty="0" smtClean="0"/>
              <a:t>           </a:t>
            </a:r>
            <a:r>
              <a:rPr lang="en-US" dirty="0"/>
              <a:t> </a:t>
            </a:r>
            <a:r>
              <a:rPr lang="en-US" dirty="0" err="1" smtClean="0"/>
              <a:t>Prof.Asish</a:t>
            </a:r>
            <a:r>
              <a:rPr lang="en-US" dirty="0" smtClean="0"/>
              <a:t> </a:t>
            </a:r>
            <a:r>
              <a:rPr lang="en-US" dirty="0"/>
              <a:t>Kumar </a:t>
            </a:r>
            <a:r>
              <a:rPr lang="en-US" dirty="0" smtClean="0"/>
              <a:t>Dalai</a:t>
            </a:r>
            <a:endParaRPr lang="en-IN" dirty="0" smtClean="0"/>
          </a:p>
          <a:p>
            <a:r>
              <a:rPr lang="en-IN" dirty="0" smtClean="0"/>
              <a:t>            Dept. </a:t>
            </a:r>
            <a:r>
              <a:rPr lang="en-IN" dirty="0"/>
              <a:t>o</a:t>
            </a:r>
            <a:r>
              <a:rPr lang="en-IN" dirty="0" smtClean="0"/>
              <a:t>f CSE </a:t>
            </a:r>
          </a:p>
          <a:p>
            <a:endParaRPr lang="en-IN" dirty="0" smtClean="0"/>
          </a:p>
        </p:txBody>
      </p:sp>
      <p:sp>
        <p:nvSpPr>
          <p:cNvPr id="5" name="Date Placeholder 4"/>
          <p:cNvSpPr>
            <a:spLocks noGrp="1"/>
          </p:cNvSpPr>
          <p:nvPr>
            <p:ph type="dt" sz="half" idx="10"/>
          </p:nvPr>
        </p:nvSpPr>
        <p:spPr/>
        <p:txBody>
          <a:bodyPr/>
          <a:lstStyle/>
          <a:p>
            <a:fld id="{58991705-E256-43D1-A194-63E1246CF067}" type="datetime1">
              <a:rPr lang="en-IN" smtClean="0"/>
              <a:t>14-08-2019</a:t>
            </a:fld>
            <a:endParaRPr lang="en-IN"/>
          </a:p>
        </p:txBody>
      </p:sp>
      <p:sp>
        <p:nvSpPr>
          <p:cNvPr id="6" name="Footer Placeholder 5"/>
          <p:cNvSpPr>
            <a:spLocks noGrp="1"/>
          </p:cNvSpPr>
          <p:nvPr>
            <p:ph type="ftr" sz="quarter" idx="11"/>
          </p:nvPr>
        </p:nvSpPr>
        <p:spPr/>
        <p:txBody>
          <a:bodyPr/>
          <a:lstStyle/>
          <a:p>
            <a:r>
              <a:rPr lang="en-IN" smtClean="0"/>
              <a:t>VIT-AP University, Amaravati</a:t>
            </a:r>
            <a:endParaRPr lang="en-IN"/>
          </a:p>
        </p:txBody>
      </p:sp>
      <p:sp>
        <p:nvSpPr>
          <p:cNvPr id="7" name="Slide Number Placeholder 6"/>
          <p:cNvSpPr>
            <a:spLocks noGrp="1"/>
          </p:cNvSpPr>
          <p:nvPr>
            <p:ph type="sldNum" sz="quarter" idx="12"/>
          </p:nvPr>
        </p:nvSpPr>
        <p:spPr/>
        <p:txBody>
          <a:bodyPr/>
          <a:lstStyle/>
          <a:p>
            <a:fld id="{DE6AD553-789E-4C50-BCC5-5F17F6EAE479}" type="slidenum">
              <a:rPr lang="en-IN" smtClean="0"/>
              <a:t>1</a:t>
            </a:fld>
            <a:endParaRPr lang="en-IN"/>
          </a:p>
        </p:txBody>
      </p:sp>
      <p:sp>
        <p:nvSpPr>
          <p:cNvPr id="8" name="Rectangle 7"/>
          <p:cNvSpPr/>
          <p:nvPr/>
        </p:nvSpPr>
        <p:spPr>
          <a:xfrm>
            <a:off x="4765431" y="1784189"/>
            <a:ext cx="1953933" cy="369332"/>
          </a:xfrm>
          <a:prstGeom prst="rect">
            <a:avLst/>
          </a:prstGeom>
        </p:spPr>
        <p:txBody>
          <a:bodyPr wrap="none">
            <a:spAutoFit/>
          </a:bodyPr>
          <a:lstStyle/>
          <a:p>
            <a:r>
              <a:rPr lang="en-IN" dirty="0">
                <a:latin typeface="Cambria" panose="02040503050406030204" pitchFamily="18" charset="0"/>
              </a:rPr>
              <a:t>Batch No: </a:t>
            </a:r>
            <a:r>
              <a:rPr lang="en-IN" dirty="0" smtClean="0">
                <a:latin typeface="Cambria" panose="02040503050406030204" pitchFamily="18" charset="0"/>
              </a:rPr>
              <a:t>190047</a:t>
            </a:r>
            <a:endParaRPr lang="en-IN" dirty="0"/>
          </a:p>
        </p:txBody>
      </p:sp>
    </p:spTree>
    <p:extLst>
      <p:ext uri="{BB962C8B-B14F-4D97-AF65-F5344CB8AC3E}">
        <p14:creationId xmlns:p14="http://schemas.microsoft.com/office/powerpoint/2010/main" val="2487908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31082"/>
          </a:xfrm>
        </p:spPr>
        <p:txBody>
          <a:bodyPr>
            <a:normAutofit/>
          </a:bodyPr>
          <a:lstStyle/>
          <a:p>
            <a:r>
              <a:rPr lang="en-IN" sz="2400" b="1" dirty="0" smtClean="0"/>
              <a:t>6.References</a:t>
            </a:r>
            <a:endParaRPr lang="en-IN" sz="2400" b="1" dirty="0"/>
          </a:p>
        </p:txBody>
      </p:sp>
      <p:sp>
        <p:nvSpPr>
          <p:cNvPr id="3" name="Content Placeholder 2"/>
          <p:cNvSpPr>
            <a:spLocks noGrp="1"/>
          </p:cNvSpPr>
          <p:nvPr>
            <p:ph idx="1"/>
          </p:nvPr>
        </p:nvSpPr>
        <p:spPr>
          <a:xfrm>
            <a:off x="1097281" y="1845734"/>
            <a:ext cx="7221220" cy="4023360"/>
          </a:xfrm>
        </p:spPr>
        <p:txBody>
          <a:bodyPr/>
          <a:lstStyle/>
          <a:p>
            <a:r>
              <a:rPr lang="en-IN" dirty="0">
                <a:hlinkClick r:id="rId2"/>
              </a:rPr>
              <a:t>https://</a:t>
            </a:r>
            <a:r>
              <a:rPr lang="en-IN" dirty="0" smtClean="0">
                <a:hlinkClick r:id="rId2"/>
              </a:rPr>
              <a:t>www.amazon.in/dp/B07BHP46Y6/ref=cm_sw_r_wa_apa_i_nEVuDbW62S1GA</a:t>
            </a:r>
            <a:endParaRPr lang="en-IN" dirty="0" smtClean="0"/>
          </a:p>
          <a:p>
            <a:r>
              <a:rPr lang="en-IN" dirty="0">
                <a:hlinkClick r:id="rId3"/>
              </a:rPr>
              <a:t>https://</a:t>
            </a:r>
            <a:r>
              <a:rPr lang="en-IN" dirty="0" smtClean="0">
                <a:hlinkClick r:id="rId3"/>
              </a:rPr>
              <a:t>www.amazon.in/dp/B015C7SC5U/ref=cm_sw_r_wa_apa_i_mFVuDbEN9BY3K</a:t>
            </a:r>
            <a:endParaRPr lang="en-IN" dirty="0" smtClean="0"/>
          </a:p>
          <a:p>
            <a:r>
              <a:rPr lang="en-IN" dirty="0">
                <a:hlinkClick r:id="rId4"/>
              </a:rPr>
              <a:t>https://</a:t>
            </a:r>
            <a:r>
              <a:rPr lang="en-IN" dirty="0" smtClean="0">
                <a:hlinkClick r:id="rId4"/>
              </a:rPr>
              <a:t>www.amazon.in/dp/B07Q1HT9R5/ref=cm_sw_r_wa_apa_i_PGVuDb4WM77AN</a:t>
            </a:r>
            <a:endParaRPr lang="en-IN" dirty="0" smtClean="0"/>
          </a:p>
          <a:p>
            <a:r>
              <a:rPr lang="en-IN" dirty="0">
                <a:hlinkClick r:id="rId5"/>
              </a:rPr>
              <a:t>https://</a:t>
            </a:r>
            <a:r>
              <a:rPr lang="en-IN" dirty="0" smtClean="0">
                <a:hlinkClick r:id="rId5"/>
              </a:rPr>
              <a:t>www.amazon.in/dp/B071VQLQQQ/ref=cm_sw_r_wa_apa_i_eIVuDbQCKRB3H</a:t>
            </a:r>
            <a:endParaRPr lang="en-IN" dirty="0" smtClean="0"/>
          </a:p>
          <a:p>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10</a:t>
            </a:fld>
            <a:endParaRPr lang="en-IN"/>
          </a:p>
        </p:txBody>
      </p:sp>
      <p:pic>
        <p:nvPicPr>
          <p:cNvPr id="7" name="Picture 6">
            <a:extLst>
              <a:ext uri="{FF2B5EF4-FFF2-40B4-BE49-F238E27FC236}">
                <a16:creationId xmlns:lc="http://schemas.openxmlformats.org/drawingml/2006/lockedCanvas" xmlns:a16="http://schemas.microsoft.com/office/drawing/2014/main" xmlns="" id="{AC3F9D40-C241-4110-9246-0916EF42A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08989" y="1845734"/>
            <a:ext cx="3499357" cy="1922041"/>
          </a:xfrm>
          <a:prstGeom prst="rect">
            <a:avLst/>
          </a:prstGeom>
        </p:spPr>
      </p:pic>
    </p:spTree>
    <p:extLst>
      <p:ext uri="{BB962C8B-B14F-4D97-AF65-F5344CB8AC3E}">
        <p14:creationId xmlns:p14="http://schemas.microsoft.com/office/powerpoint/2010/main" val="425196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Introduction</a:t>
            </a: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Abstract</a:t>
            </a:r>
            <a:endParaRPr lang="en-US" sz="2400" dirty="0">
              <a:latin typeface="Cambria" panose="02040503050406030204" pitchFamily="18" charset="0"/>
              <a:ea typeface="宋体" pitchFamily="2" charset="-122"/>
            </a:endParaRP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Module Identification</a:t>
            </a:r>
            <a:endParaRPr lang="en-US" sz="2400" dirty="0">
              <a:latin typeface="Cambria" panose="02040503050406030204" pitchFamily="18" charset="0"/>
              <a:ea typeface="宋体" pitchFamily="2" charset="-122"/>
            </a:endParaRPr>
          </a:p>
          <a:p>
            <a:pPr marL="341313" lvl="1" indent="-341313">
              <a:spcBef>
                <a:spcPts val="725"/>
              </a:spcBef>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Architecture Diagram</a:t>
            </a:r>
            <a:endParaRPr lang="en-US" sz="2400" dirty="0">
              <a:latin typeface="Cambria" panose="02040503050406030204" pitchFamily="18" charset="0"/>
              <a:ea typeface="宋体" pitchFamily="2" charset="-122"/>
            </a:endParaRP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Equipment Identified</a:t>
            </a:r>
            <a:endParaRPr lang="en-US" sz="2400" dirty="0">
              <a:latin typeface="Cambria" panose="02040503050406030204" pitchFamily="18" charset="0"/>
              <a:ea typeface="宋体" pitchFamily="2" charset="-122"/>
            </a:endParaRP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smtClean="0">
                <a:latin typeface="Cambria" panose="02040503050406030204" pitchFamily="18" charset="0"/>
                <a:ea typeface="宋体" pitchFamily="2" charset="-122"/>
              </a:rPr>
              <a:t>Time Line Chart</a:t>
            </a:r>
            <a:endParaRPr lang="en-US" sz="2400" dirty="0">
              <a:latin typeface="Cambria" panose="02040503050406030204" pitchFamily="18" charset="0"/>
              <a:ea typeface="宋体" pitchFamily="2" charset="-122"/>
            </a:endParaRPr>
          </a:p>
          <a:p>
            <a:pPr marL="341313" indent="-341313">
              <a:buClr>
                <a:srgbClr val="006666"/>
              </a:buClr>
              <a:buSzPct val="7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latin typeface="Cambria" panose="02040503050406030204" pitchFamily="18" charset="0"/>
                <a:ea typeface="宋体" pitchFamily="2" charset="-122"/>
              </a:rPr>
              <a:t>References</a:t>
            </a:r>
          </a:p>
          <a:p>
            <a:endParaRPr lang="en-IN" sz="2400" dirty="0">
              <a:latin typeface="Cambria" panose="02040503050406030204" pitchFamily="18" charset="0"/>
            </a:endParaRPr>
          </a:p>
        </p:txBody>
      </p:sp>
      <p:sp>
        <p:nvSpPr>
          <p:cNvPr id="2" name="Title 1"/>
          <p:cNvSpPr>
            <a:spLocks noGrp="1"/>
          </p:cNvSpPr>
          <p:nvPr>
            <p:ph type="title"/>
          </p:nvPr>
        </p:nvSpPr>
        <p:spPr/>
        <p:txBody>
          <a:bodyPr/>
          <a:lstStyle/>
          <a:p>
            <a:r>
              <a:rPr lang="en-IN" dirty="0" smtClean="0"/>
              <a:t>Agenda</a:t>
            </a:r>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2</a:t>
            </a:fld>
            <a:endParaRPr lang="en-IN"/>
          </a:p>
        </p:txBody>
      </p:sp>
    </p:spTree>
    <p:extLst>
      <p:ext uri="{BB962C8B-B14F-4D97-AF65-F5344CB8AC3E}">
        <p14:creationId xmlns:p14="http://schemas.microsoft.com/office/powerpoint/2010/main" val="2205766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89343"/>
          </a:xfrm>
        </p:spPr>
        <p:txBody>
          <a:bodyPr>
            <a:normAutofit/>
          </a:bodyPr>
          <a:lstStyle/>
          <a:p>
            <a:r>
              <a:rPr lang="en-IN" sz="2400" dirty="0" smtClean="0"/>
              <a:t>Abstract </a:t>
            </a:r>
            <a:endParaRPr lang="en-IN" sz="2400"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3</a:t>
            </a:fld>
            <a:endParaRPr lang="en-IN"/>
          </a:p>
        </p:txBody>
      </p:sp>
      <p:sp>
        <p:nvSpPr>
          <p:cNvPr id="3" name="Content Placeholder 2"/>
          <p:cNvSpPr>
            <a:spLocks noGrp="1"/>
          </p:cNvSpPr>
          <p:nvPr>
            <p:ph idx="1"/>
          </p:nvPr>
        </p:nvSpPr>
        <p:spPr/>
        <p:txBody>
          <a:bodyPr>
            <a:normAutofit/>
          </a:bodyPr>
          <a:lstStyle/>
          <a:p>
            <a:pPr lvl="2">
              <a:buFont typeface="Wingdings" panose="05000000000000000000" pitchFamily="2" charset="2"/>
              <a:buChar char="Ø"/>
            </a:pPr>
            <a:r>
              <a:rPr lang="en-IN" sz="1600" b="1" dirty="0" smtClean="0">
                <a:latin typeface="Cambria" panose="02040503050406030204" pitchFamily="18" charset="0"/>
              </a:rPr>
              <a:t>  </a:t>
            </a:r>
            <a:r>
              <a:rPr lang="en-US" sz="1600" dirty="0"/>
              <a:t>A device that acts as a medical emergency info station which has the ability to call for help, dispense medicine and much-much more. During a medical crisis anyone can access this terminal in order to get information about the patient’s medical history and emergency contacts. With ready first hand knowledge of the patient dealing with his/her medical condition becomes faster and more reliable which is of paramount </a:t>
            </a:r>
            <a:r>
              <a:rPr lang="en-US" sz="1600" dirty="0" smtClean="0"/>
              <a:t>importance</a:t>
            </a:r>
            <a:r>
              <a:rPr lang="en-IN" sz="1600" b="1" dirty="0" smtClean="0">
                <a:latin typeface="Cambria" panose="02040503050406030204" pitchFamily="18" charset="0"/>
              </a:rPr>
              <a:t>.</a:t>
            </a:r>
            <a:endParaRPr lang="en-IN" sz="1600" b="1" dirty="0">
              <a:latin typeface="Cambria" panose="02040503050406030204" pitchFamily="18" charset="0"/>
            </a:endParaRPr>
          </a:p>
          <a:p>
            <a:pPr lvl="2">
              <a:buFont typeface="Wingdings" panose="05000000000000000000" pitchFamily="2" charset="2"/>
              <a:buChar char="Ø"/>
            </a:pPr>
            <a:endParaRPr lang="en-IN" sz="1600" b="1" dirty="0" smtClean="0">
              <a:latin typeface="Cambria" panose="02040503050406030204" pitchFamily="18" charset="0"/>
            </a:endParaRPr>
          </a:p>
          <a:p>
            <a:pPr lvl="2">
              <a:buFont typeface="Wingdings" panose="05000000000000000000" pitchFamily="2" charset="2"/>
              <a:buChar char="Ø"/>
            </a:pPr>
            <a:r>
              <a:rPr lang="en-US" sz="1600" dirty="0" smtClean="0"/>
              <a:t>In </a:t>
            </a:r>
            <a:r>
              <a:rPr lang="en-US" sz="1600" dirty="0"/>
              <a:t>todays world danger lurks around every corner and one can never be too sure of one’s physical health and well being. In order to make the process of dealing with life threatening situation more efficient and reliable our team has come up with the idea of </a:t>
            </a:r>
          </a:p>
          <a:p>
            <a:pPr marL="384048" lvl="2" indent="0">
              <a:buNone/>
            </a:pPr>
            <a:r>
              <a:rPr lang="en-US" sz="1600" dirty="0" smtClean="0"/>
              <a:t>     Medic </a:t>
            </a:r>
            <a:r>
              <a:rPr lang="en-US" sz="1600" dirty="0"/>
              <a:t>_Plus . </a:t>
            </a:r>
          </a:p>
        </p:txBody>
      </p:sp>
    </p:spTree>
    <p:extLst>
      <p:ext uri="{BB962C8B-B14F-4D97-AF65-F5344CB8AC3E}">
        <p14:creationId xmlns:p14="http://schemas.microsoft.com/office/powerpoint/2010/main" val="336210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91566"/>
          </a:xfrm>
        </p:spPr>
        <p:txBody>
          <a:bodyPr>
            <a:normAutofit/>
          </a:bodyPr>
          <a:lstStyle/>
          <a:p>
            <a:r>
              <a:rPr lang="en-IN" sz="2400" b="1" dirty="0" smtClean="0"/>
              <a:t>1. Introduction </a:t>
            </a:r>
            <a:endParaRPr lang="en-IN" sz="2400" b="1" dirty="0"/>
          </a:p>
        </p:txBody>
      </p:sp>
      <p:sp>
        <p:nvSpPr>
          <p:cNvPr id="3" name="Content Placeholder 2"/>
          <p:cNvSpPr>
            <a:spLocks noGrp="1"/>
          </p:cNvSpPr>
          <p:nvPr>
            <p:ph idx="1"/>
          </p:nvPr>
        </p:nvSpPr>
        <p:spPr/>
        <p:txBody>
          <a:bodyPr/>
          <a:lstStyle/>
          <a:p>
            <a:r>
              <a:rPr lang="en-US" dirty="0"/>
              <a:t>Our project aims at serving the mankind to the utmost level. A general problem we face in India is whenever there is a medical emergency somehow the best possible help takes too much time to reach and in some cases the required medication or the proper medicine for that particular emergency situation is not available.</a:t>
            </a:r>
          </a:p>
          <a:p>
            <a:r>
              <a:rPr lang="en-US" dirty="0"/>
              <a:t> </a:t>
            </a:r>
            <a:endParaRPr lang="en-US" dirty="0" smtClean="0"/>
          </a:p>
          <a:p>
            <a:r>
              <a:rPr lang="en-US" dirty="0" smtClean="0"/>
              <a:t>So </a:t>
            </a:r>
            <a:r>
              <a:rPr lang="en-US" dirty="0"/>
              <a:t>here we have the solution, our major aim is in developing a database for every citizen of India so that whenever a patient goes to doctor, he should have the proper information about the past medical history of that individual. We highly emphasis on improving the medical facility in India. After the database our next major goal is to setup a dispenser all over the country so that common people can be benefitted from our idea.</a:t>
            </a:r>
          </a:p>
          <a:p>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4</a:t>
            </a:fld>
            <a:endParaRPr lang="en-IN"/>
          </a:p>
        </p:txBody>
      </p:sp>
    </p:spTree>
    <p:extLst>
      <p:ext uri="{BB962C8B-B14F-4D97-AF65-F5344CB8AC3E}">
        <p14:creationId xmlns:p14="http://schemas.microsoft.com/office/powerpoint/2010/main" val="4235267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2435"/>
          </a:xfrm>
        </p:spPr>
        <p:txBody>
          <a:bodyPr>
            <a:normAutofit/>
          </a:bodyPr>
          <a:lstStyle/>
          <a:p>
            <a:r>
              <a:rPr lang="en-IN" sz="2400" b="1" dirty="0" smtClean="0"/>
              <a:t>2. Module Identification</a:t>
            </a:r>
            <a:endParaRPr lang="en-IN" sz="2400" b="1" dirty="0"/>
          </a:p>
        </p:txBody>
      </p:sp>
      <p:sp>
        <p:nvSpPr>
          <p:cNvPr id="3" name="Content Placeholder 2"/>
          <p:cNvSpPr>
            <a:spLocks noGrp="1"/>
          </p:cNvSpPr>
          <p:nvPr>
            <p:ph idx="1"/>
          </p:nvPr>
        </p:nvSpPr>
        <p:spPr>
          <a:xfrm>
            <a:off x="1079569" y="1810564"/>
            <a:ext cx="10058400" cy="4425135"/>
          </a:xfrm>
        </p:spPr>
        <p:txBody>
          <a:bodyPr>
            <a:normAutofit lnSpcReduction="10000"/>
          </a:bodyPr>
          <a:lstStyle/>
          <a:p>
            <a:r>
              <a:rPr lang="en-IN" dirty="0" smtClean="0"/>
              <a:t>Software:</a:t>
            </a:r>
          </a:p>
          <a:p>
            <a:pPr lvl="1"/>
            <a:r>
              <a:rPr lang="en-IN" dirty="0" smtClean="0"/>
              <a:t>Database</a:t>
            </a:r>
          </a:p>
          <a:p>
            <a:pPr lvl="1"/>
            <a:r>
              <a:rPr lang="en-IN" dirty="0" smtClean="0"/>
              <a:t>App</a:t>
            </a:r>
          </a:p>
          <a:p>
            <a:pPr lvl="1"/>
            <a:r>
              <a:rPr lang="en-IN" dirty="0" smtClean="0"/>
              <a:t>GUI</a:t>
            </a:r>
          </a:p>
          <a:p>
            <a:endParaRPr lang="en-IN" dirty="0"/>
          </a:p>
          <a:p>
            <a:r>
              <a:rPr lang="en-IN" dirty="0" smtClean="0"/>
              <a:t>Hardware:</a:t>
            </a:r>
          </a:p>
          <a:p>
            <a:r>
              <a:rPr lang="en-IN" dirty="0"/>
              <a:t> </a:t>
            </a:r>
            <a:r>
              <a:rPr lang="en-IN" dirty="0" smtClean="0"/>
              <a:t>	</a:t>
            </a:r>
            <a:r>
              <a:rPr lang="en-IN" dirty="0" err="1" smtClean="0"/>
              <a:t>Arduino</a:t>
            </a:r>
            <a:r>
              <a:rPr lang="en-IN" dirty="0" smtClean="0"/>
              <a:t> </a:t>
            </a:r>
          </a:p>
          <a:p>
            <a:r>
              <a:rPr lang="en-IN" dirty="0" smtClean="0"/>
              <a:t>	Raspberry pi</a:t>
            </a:r>
          </a:p>
          <a:p>
            <a:pPr marL="0" indent="0">
              <a:buNone/>
            </a:pPr>
            <a:r>
              <a:rPr lang="en-IN" dirty="0" smtClean="0"/>
              <a:t>Equipment </a:t>
            </a:r>
            <a:r>
              <a:rPr lang="en-IN" dirty="0"/>
              <a:t>list: </a:t>
            </a:r>
            <a:endParaRPr lang="en-IN" dirty="0" smtClean="0"/>
          </a:p>
          <a:p>
            <a:pPr marL="292608" lvl="1" indent="0">
              <a:buNone/>
            </a:pPr>
            <a:r>
              <a:rPr lang="en-IN" dirty="0" smtClean="0"/>
              <a:t>servo motors</a:t>
            </a:r>
          </a:p>
          <a:p>
            <a:pPr marL="292608" lvl="1" indent="0">
              <a:buNone/>
            </a:pPr>
            <a:r>
              <a:rPr lang="en-IN" dirty="0" smtClean="0"/>
              <a:t>Jumpers</a:t>
            </a:r>
          </a:p>
          <a:p>
            <a:pPr marL="292608" lvl="1" indent="0">
              <a:buNone/>
            </a:pPr>
            <a:r>
              <a:rPr lang="en-IN" dirty="0" smtClean="0"/>
              <a:t>breadboards</a:t>
            </a:r>
            <a:endParaRPr lang="en-IN"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5</a:t>
            </a:fld>
            <a:endParaRPr lang="en-IN"/>
          </a:p>
        </p:txBody>
      </p:sp>
    </p:spTree>
    <p:extLst>
      <p:ext uri="{BB962C8B-B14F-4D97-AF65-F5344CB8AC3E}">
        <p14:creationId xmlns:p14="http://schemas.microsoft.com/office/powerpoint/2010/main" val="4100909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50889"/>
          </a:xfrm>
        </p:spPr>
        <p:txBody>
          <a:bodyPr>
            <a:normAutofit/>
          </a:bodyPr>
          <a:lstStyle/>
          <a:p>
            <a:r>
              <a:rPr lang="en-IN" sz="2400" b="1" dirty="0" smtClean="0"/>
              <a:t>3.Architecture Diagram</a:t>
            </a:r>
            <a:endParaRPr lang="en-IN" sz="2400" b="1"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6</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0461" y="1985963"/>
            <a:ext cx="6571361" cy="3741737"/>
          </a:xfrm>
        </p:spPr>
      </p:pic>
    </p:spTree>
    <p:extLst>
      <p:ext uri="{BB962C8B-B14F-4D97-AF65-F5344CB8AC3E}">
        <p14:creationId xmlns:p14="http://schemas.microsoft.com/office/powerpoint/2010/main" val="3498342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7</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1" y="228600"/>
            <a:ext cx="10221882" cy="6057900"/>
          </a:xfrm>
        </p:spPr>
      </p:pic>
    </p:spTree>
    <p:extLst>
      <p:ext uri="{BB962C8B-B14F-4D97-AF65-F5344CB8AC3E}">
        <p14:creationId xmlns:p14="http://schemas.microsoft.com/office/powerpoint/2010/main" val="2830329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01420"/>
          </a:xfrm>
        </p:spPr>
        <p:txBody>
          <a:bodyPr>
            <a:normAutofit/>
          </a:bodyPr>
          <a:lstStyle/>
          <a:p>
            <a:r>
              <a:rPr lang="en-IN" sz="2400" b="1" dirty="0" smtClean="0"/>
              <a:t>4.Equipment Identified</a:t>
            </a:r>
            <a:endParaRPr lang="en-IN" sz="2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9803008"/>
              </p:ext>
            </p:extLst>
          </p:nvPr>
        </p:nvGraphicFramePr>
        <p:xfrm>
          <a:off x="1096963" y="1846261"/>
          <a:ext cx="9796707" cy="2363520"/>
        </p:xfrm>
        <a:graphic>
          <a:graphicData uri="http://schemas.openxmlformats.org/drawingml/2006/table">
            <a:tbl>
              <a:tblPr firstRow="1" bandRow="1">
                <a:tableStyleId>{5C22544A-7EE6-4342-B048-85BDC9FD1C3A}</a:tableStyleId>
              </a:tblPr>
              <a:tblGrid>
                <a:gridCol w="1051563">
                  <a:extLst>
                    <a:ext uri="{9D8B030D-6E8A-4147-A177-3AD203B41FA5}">
                      <a16:colId xmlns="" xmlns:a16="http://schemas.microsoft.com/office/drawing/2014/main" val="1831384635"/>
                    </a:ext>
                  </a:extLst>
                </a:gridCol>
                <a:gridCol w="3846790">
                  <a:extLst>
                    <a:ext uri="{9D8B030D-6E8A-4147-A177-3AD203B41FA5}">
                      <a16:colId xmlns="" xmlns:a16="http://schemas.microsoft.com/office/drawing/2014/main" val="1140807320"/>
                    </a:ext>
                  </a:extLst>
                </a:gridCol>
                <a:gridCol w="2449177">
                  <a:extLst>
                    <a:ext uri="{9D8B030D-6E8A-4147-A177-3AD203B41FA5}">
                      <a16:colId xmlns="" xmlns:a16="http://schemas.microsoft.com/office/drawing/2014/main" val="748907758"/>
                    </a:ext>
                  </a:extLst>
                </a:gridCol>
                <a:gridCol w="2449177">
                  <a:extLst>
                    <a:ext uri="{9D8B030D-6E8A-4147-A177-3AD203B41FA5}">
                      <a16:colId xmlns="" xmlns:a16="http://schemas.microsoft.com/office/drawing/2014/main" val="237218125"/>
                    </a:ext>
                  </a:extLst>
                </a:gridCol>
              </a:tblGrid>
              <a:tr h="393920">
                <a:tc>
                  <a:txBody>
                    <a:bodyPr/>
                    <a:lstStyle/>
                    <a:p>
                      <a:pPr algn="ctr"/>
                      <a:r>
                        <a:rPr lang="en-IN" dirty="0" err="1" smtClean="0"/>
                        <a:t>S.No</a:t>
                      </a:r>
                      <a:endParaRPr lang="en-IN" dirty="0"/>
                    </a:p>
                  </a:txBody>
                  <a:tcPr/>
                </a:tc>
                <a:tc>
                  <a:txBody>
                    <a:bodyPr/>
                    <a:lstStyle/>
                    <a:p>
                      <a:pPr algn="ctr"/>
                      <a:r>
                        <a:rPr lang="en-IN" dirty="0" smtClean="0"/>
                        <a:t>Name of Equipment</a:t>
                      </a:r>
                      <a:endParaRPr lang="en-IN" dirty="0"/>
                    </a:p>
                  </a:txBody>
                  <a:tcPr/>
                </a:tc>
                <a:tc>
                  <a:txBody>
                    <a:bodyPr/>
                    <a:lstStyle/>
                    <a:p>
                      <a:pPr algn="ctr"/>
                      <a:r>
                        <a:rPr lang="en-IN" dirty="0" smtClean="0"/>
                        <a:t>Quantity</a:t>
                      </a:r>
                      <a:endParaRPr lang="en-IN" dirty="0"/>
                    </a:p>
                  </a:txBody>
                  <a:tcPr/>
                </a:tc>
                <a:tc>
                  <a:txBody>
                    <a:bodyPr/>
                    <a:lstStyle/>
                    <a:p>
                      <a:pPr algn="ctr"/>
                      <a:r>
                        <a:rPr lang="en-IN" dirty="0" smtClean="0"/>
                        <a:t>Cost</a:t>
                      </a:r>
                      <a:endParaRPr lang="en-IN" dirty="0"/>
                    </a:p>
                  </a:txBody>
                  <a:tcPr/>
                </a:tc>
                <a:extLst>
                  <a:ext uri="{0D108BD9-81ED-4DB2-BD59-A6C34878D82A}">
                    <a16:rowId xmlns="" xmlns:a16="http://schemas.microsoft.com/office/drawing/2014/main" val="3636988847"/>
                  </a:ext>
                </a:extLst>
              </a:tr>
              <a:tr h="393920">
                <a:tc>
                  <a:txBody>
                    <a:bodyPr/>
                    <a:lstStyle/>
                    <a:p>
                      <a:pPr algn="ctr"/>
                      <a:r>
                        <a:rPr lang="en-IN" dirty="0" smtClean="0"/>
                        <a:t>1</a:t>
                      </a:r>
                      <a:endParaRPr lang="en-IN" dirty="0"/>
                    </a:p>
                  </a:txBody>
                  <a:tcPr/>
                </a:tc>
                <a:tc>
                  <a:txBody>
                    <a:bodyPr/>
                    <a:lstStyle/>
                    <a:p>
                      <a:pPr algn="ctr"/>
                      <a:r>
                        <a:rPr lang="en-IN" dirty="0" smtClean="0"/>
                        <a:t>Arduino Uno</a:t>
                      </a:r>
                      <a:endParaRPr lang="en-IN" dirty="0"/>
                    </a:p>
                  </a:txBody>
                  <a:tcPr/>
                </a:tc>
                <a:tc>
                  <a:txBody>
                    <a:bodyPr/>
                    <a:lstStyle/>
                    <a:p>
                      <a:pPr algn="ctr"/>
                      <a:r>
                        <a:rPr lang="en-IN" dirty="0" smtClean="0"/>
                        <a:t>1</a:t>
                      </a:r>
                      <a:endParaRPr lang="en-IN" dirty="0"/>
                    </a:p>
                  </a:txBody>
                  <a:tcPr/>
                </a:tc>
                <a:tc>
                  <a:txBody>
                    <a:bodyPr/>
                    <a:lstStyle/>
                    <a:p>
                      <a:pPr algn="ctr"/>
                      <a:r>
                        <a:rPr lang="en-IN" dirty="0" smtClean="0"/>
                        <a:t>Rs.450</a:t>
                      </a:r>
                      <a:endParaRPr lang="en-IN" dirty="0"/>
                    </a:p>
                  </a:txBody>
                  <a:tcPr/>
                </a:tc>
                <a:extLst>
                  <a:ext uri="{0D108BD9-81ED-4DB2-BD59-A6C34878D82A}">
                    <a16:rowId xmlns="" xmlns:a16="http://schemas.microsoft.com/office/drawing/2014/main" val="1585980959"/>
                  </a:ext>
                </a:extLst>
              </a:tr>
              <a:tr h="393920">
                <a:tc>
                  <a:txBody>
                    <a:bodyPr/>
                    <a:lstStyle/>
                    <a:p>
                      <a:pPr algn="ctr"/>
                      <a:r>
                        <a:rPr lang="en-IN" dirty="0" smtClean="0"/>
                        <a:t>2.</a:t>
                      </a:r>
                      <a:endParaRPr lang="en-IN" dirty="0"/>
                    </a:p>
                  </a:txBody>
                  <a:tcPr/>
                </a:tc>
                <a:tc>
                  <a:txBody>
                    <a:bodyPr/>
                    <a:lstStyle/>
                    <a:p>
                      <a:pPr algn="ctr"/>
                      <a:r>
                        <a:rPr lang="en-IN" dirty="0" smtClean="0"/>
                        <a:t>Raspberry pi</a:t>
                      </a:r>
                      <a:endParaRPr lang="en-IN" dirty="0"/>
                    </a:p>
                  </a:txBody>
                  <a:tcPr/>
                </a:tc>
                <a:tc>
                  <a:txBody>
                    <a:bodyPr/>
                    <a:lstStyle/>
                    <a:p>
                      <a:pPr algn="ctr"/>
                      <a:r>
                        <a:rPr lang="en-IN" dirty="0" smtClean="0"/>
                        <a:t>1</a:t>
                      </a:r>
                      <a:endParaRPr lang="en-IN" dirty="0"/>
                    </a:p>
                  </a:txBody>
                  <a:tcPr/>
                </a:tc>
                <a:tc>
                  <a:txBody>
                    <a:bodyPr/>
                    <a:lstStyle/>
                    <a:p>
                      <a:pPr algn="ctr"/>
                      <a:r>
                        <a:rPr lang="en-IN" dirty="0" smtClean="0"/>
                        <a:t> Rs.3138</a:t>
                      </a:r>
                      <a:endParaRPr lang="en-IN" dirty="0"/>
                    </a:p>
                  </a:txBody>
                  <a:tcPr/>
                </a:tc>
                <a:extLst>
                  <a:ext uri="{0D108BD9-81ED-4DB2-BD59-A6C34878D82A}">
                    <a16:rowId xmlns="" xmlns:a16="http://schemas.microsoft.com/office/drawing/2014/main" val="3945280157"/>
                  </a:ext>
                </a:extLst>
              </a:tr>
              <a:tr h="393920">
                <a:tc>
                  <a:txBody>
                    <a:bodyPr/>
                    <a:lstStyle/>
                    <a:p>
                      <a:pPr algn="ctr"/>
                      <a:r>
                        <a:rPr lang="en-IN" dirty="0" smtClean="0"/>
                        <a:t>3.</a:t>
                      </a:r>
                      <a:endParaRPr lang="en-IN" dirty="0"/>
                    </a:p>
                  </a:txBody>
                  <a:tcPr/>
                </a:tc>
                <a:tc>
                  <a:txBody>
                    <a:bodyPr/>
                    <a:lstStyle/>
                    <a:p>
                      <a:pPr algn="ctr"/>
                      <a:r>
                        <a:rPr lang="en-IN" dirty="0" smtClean="0"/>
                        <a:t>Servo motors</a:t>
                      </a:r>
                      <a:endParaRPr lang="en-IN" dirty="0"/>
                    </a:p>
                  </a:txBody>
                  <a:tcPr/>
                </a:tc>
                <a:tc>
                  <a:txBody>
                    <a:bodyPr/>
                    <a:lstStyle/>
                    <a:p>
                      <a:pPr algn="ctr"/>
                      <a:r>
                        <a:rPr lang="en-IN" dirty="0" smtClean="0"/>
                        <a:t>2</a:t>
                      </a:r>
                      <a:endParaRPr lang="en-IN" dirty="0"/>
                    </a:p>
                  </a:txBody>
                  <a:tcPr/>
                </a:tc>
                <a:tc>
                  <a:txBody>
                    <a:bodyPr/>
                    <a:lstStyle/>
                    <a:p>
                      <a:pPr algn="ctr"/>
                      <a:r>
                        <a:rPr lang="en-IN" dirty="0" smtClean="0"/>
                        <a:t>Rs.129</a:t>
                      </a:r>
                      <a:endParaRPr lang="en-IN" dirty="0"/>
                    </a:p>
                  </a:txBody>
                  <a:tcPr/>
                </a:tc>
                <a:extLst>
                  <a:ext uri="{0D108BD9-81ED-4DB2-BD59-A6C34878D82A}">
                    <a16:rowId xmlns="" xmlns:a16="http://schemas.microsoft.com/office/drawing/2014/main" val="3717435139"/>
                  </a:ext>
                </a:extLst>
              </a:tr>
              <a:tr h="393920">
                <a:tc>
                  <a:txBody>
                    <a:bodyPr/>
                    <a:lstStyle/>
                    <a:p>
                      <a:pPr algn="ctr"/>
                      <a:r>
                        <a:rPr lang="en-IN" dirty="0" smtClean="0"/>
                        <a:t>4.</a:t>
                      </a:r>
                      <a:endParaRPr lang="en-IN" dirty="0"/>
                    </a:p>
                  </a:txBody>
                  <a:tcPr/>
                </a:tc>
                <a:tc>
                  <a:txBody>
                    <a:bodyPr/>
                    <a:lstStyle/>
                    <a:p>
                      <a:pPr algn="ctr"/>
                      <a:r>
                        <a:rPr lang="en-IN" dirty="0" smtClean="0"/>
                        <a:t>Jumpers</a:t>
                      </a:r>
                      <a:endParaRPr lang="en-IN" dirty="0"/>
                    </a:p>
                  </a:txBody>
                  <a:tcPr/>
                </a:tc>
                <a:tc>
                  <a:txBody>
                    <a:bodyPr/>
                    <a:lstStyle/>
                    <a:p>
                      <a:pPr algn="ctr"/>
                      <a:r>
                        <a:rPr lang="en-IN" dirty="0" smtClean="0"/>
                        <a:t>240</a:t>
                      </a:r>
                      <a:endParaRPr lang="en-IN" dirty="0"/>
                    </a:p>
                  </a:txBody>
                  <a:tcPr/>
                </a:tc>
                <a:tc>
                  <a:txBody>
                    <a:bodyPr/>
                    <a:lstStyle/>
                    <a:p>
                      <a:pPr algn="ctr"/>
                      <a:r>
                        <a:rPr lang="en-IN" dirty="0" smtClean="0"/>
                        <a:t>Rs.6</a:t>
                      </a:r>
                      <a:endParaRPr lang="en-IN" dirty="0"/>
                    </a:p>
                  </a:txBody>
                  <a:tcPr/>
                </a:tc>
                <a:extLst>
                  <a:ext uri="{0D108BD9-81ED-4DB2-BD59-A6C34878D82A}">
                    <a16:rowId xmlns="" xmlns:a16="http://schemas.microsoft.com/office/drawing/2014/main" val="3909837367"/>
                  </a:ext>
                </a:extLst>
              </a:tr>
              <a:tr h="393920">
                <a:tc>
                  <a:txBody>
                    <a:bodyPr/>
                    <a:lstStyle/>
                    <a:p>
                      <a:pPr algn="ctr"/>
                      <a:r>
                        <a:rPr lang="en-IN" dirty="0" smtClean="0"/>
                        <a:t>5.</a:t>
                      </a:r>
                      <a:endParaRPr lang="en-IN" dirty="0"/>
                    </a:p>
                  </a:txBody>
                  <a:tcPr/>
                </a:tc>
                <a:tc>
                  <a:txBody>
                    <a:bodyPr/>
                    <a:lstStyle/>
                    <a:p>
                      <a:pPr algn="ctr"/>
                      <a:r>
                        <a:rPr lang="en-IN" dirty="0" smtClean="0"/>
                        <a:t>Breadboard</a:t>
                      </a:r>
                      <a:endParaRPr lang="en-IN" dirty="0"/>
                    </a:p>
                  </a:txBody>
                  <a:tcPr/>
                </a:tc>
                <a:tc>
                  <a:txBody>
                    <a:bodyPr/>
                    <a:lstStyle/>
                    <a:p>
                      <a:pPr algn="ctr"/>
                      <a:r>
                        <a:rPr lang="en-IN" dirty="0" smtClean="0"/>
                        <a:t>2</a:t>
                      </a:r>
                      <a:endParaRPr lang="en-IN" dirty="0"/>
                    </a:p>
                  </a:txBody>
                  <a:tcPr/>
                </a:tc>
                <a:tc>
                  <a:txBody>
                    <a:bodyPr/>
                    <a:lstStyle/>
                    <a:p>
                      <a:pPr algn="ctr"/>
                      <a:r>
                        <a:rPr lang="en-IN" dirty="0" smtClean="0"/>
                        <a:t>Rs.100</a:t>
                      </a:r>
                      <a:endParaRPr lang="en-IN" dirty="0"/>
                    </a:p>
                  </a:txBody>
                  <a:tcPr/>
                </a:tc>
              </a:tr>
            </a:tbl>
          </a:graphicData>
        </a:graphic>
      </p:graphicFrame>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8</a:t>
            </a:fld>
            <a:endParaRPr lang="en-IN"/>
          </a:p>
        </p:txBody>
      </p:sp>
      <p:sp>
        <p:nvSpPr>
          <p:cNvPr id="3" name="TextBox 2"/>
          <p:cNvSpPr txBox="1"/>
          <p:nvPr/>
        </p:nvSpPr>
        <p:spPr>
          <a:xfrm>
            <a:off x="1866900" y="4978400"/>
            <a:ext cx="1427699" cy="369332"/>
          </a:xfrm>
          <a:prstGeom prst="rect">
            <a:avLst/>
          </a:prstGeom>
          <a:noFill/>
        </p:spPr>
        <p:txBody>
          <a:bodyPr wrap="none" rtlCol="0">
            <a:spAutoFit/>
          </a:bodyPr>
          <a:lstStyle/>
          <a:p>
            <a:r>
              <a:rPr lang="en-US" dirty="0" smtClean="0"/>
              <a:t>Total : Rs.500</a:t>
            </a:r>
            <a:endParaRPr lang="en-US" dirty="0"/>
          </a:p>
        </p:txBody>
      </p:sp>
    </p:spTree>
    <p:extLst>
      <p:ext uri="{BB962C8B-B14F-4D97-AF65-F5344CB8AC3E}">
        <p14:creationId xmlns:p14="http://schemas.microsoft.com/office/powerpoint/2010/main" val="421026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71758"/>
          </a:xfrm>
        </p:spPr>
        <p:txBody>
          <a:bodyPr>
            <a:noAutofit/>
          </a:bodyPr>
          <a:lstStyle/>
          <a:p>
            <a:r>
              <a:rPr lang="en-IN" sz="2400" b="1" dirty="0" smtClean="0"/>
              <a:t>5.Timeline Chart</a:t>
            </a:r>
            <a:endParaRPr lang="en-IN" sz="2400" b="1" dirty="0"/>
          </a:p>
        </p:txBody>
      </p:sp>
      <p:sp>
        <p:nvSpPr>
          <p:cNvPr id="4" name="Date Placeholder 3"/>
          <p:cNvSpPr>
            <a:spLocks noGrp="1"/>
          </p:cNvSpPr>
          <p:nvPr>
            <p:ph type="dt" sz="half" idx="10"/>
          </p:nvPr>
        </p:nvSpPr>
        <p:spPr/>
        <p:txBody>
          <a:bodyPr/>
          <a:lstStyle/>
          <a:p>
            <a:fld id="{6EDFFDCC-11D1-4F52-A9CB-BBBE88751C87}" type="datetime1">
              <a:rPr lang="en-IN" smtClean="0"/>
              <a:t>14-08-2019</a:t>
            </a:fld>
            <a:endParaRPr lang="en-IN"/>
          </a:p>
        </p:txBody>
      </p:sp>
      <p:sp>
        <p:nvSpPr>
          <p:cNvPr id="5" name="Footer Placeholder 4"/>
          <p:cNvSpPr>
            <a:spLocks noGrp="1"/>
          </p:cNvSpPr>
          <p:nvPr>
            <p:ph type="ftr" sz="quarter" idx="11"/>
          </p:nvPr>
        </p:nvSpPr>
        <p:spPr/>
        <p:txBody>
          <a:bodyPr/>
          <a:lstStyle/>
          <a:p>
            <a:r>
              <a:rPr lang="en-IN" smtClean="0"/>
              <a:t>VIT-AP University, Amaravati</a:t>
            </a:r>
            <a:endParaRPr lang="en-IN"/>
          </a:p>
        </p:txBody>
      </p:sp>
      <p:sp>
        <p:nvSpPr>
          <p:cNvPr id="6" name="Slide Number Placeholder 5"/>
          <p:cNvSpPr>
            <a:spLocks noGrp="1"/>
          </p:cNvSpPr>
          <p:nvPr>
            <p:ph type="sldNum" sz="quarter" idx="12"/>
          </p:nvPr>
        </p:nvSpPr>
        <p:spPr/>
        <p:txBody>
          <a:bodyPr/>
          <a:lstStyle/>
          <a:p>
            <a:fld id="{DE6AD553-789E-4C50-BCC5-5F17F6EAE479}" type="slidenum">
              <a:rPr lang="en-IN" smtClean="0"/>
              <a:t>9</a:t>
            </a:fld>
            <a:endParaRPr lang="en-IN"/>
          </a:p>
        </p:txBody>
      </p:sp>
      <p:pic>
        <p:nvPicPr>
          <p:cNvPr id="10" name="Content Placeholder 9"/>
          <p:cNvPicPr>
            <a:picLocks noGrp="1" noChangeAspect="1"/>
          </p:cNvPicPr>
          <p:nvPr>
            <p:ph idx="1"/>
          </p:nvPr>
        </p:nvPicPr>
        <p:blipFill>
          <a:blip r:embed="rId2"/>
          <a:stretch>
            <a:fillRect/>
          </a:stretch>
        </p:blipFill>
        <p:spPr>
          <a:xfrm>
            <a:off x="1463882" y="1808163"/>
            <a:ext cx="8816562" cy="4022725"/>
          </a:xfrm>
          <a:prstGeom prst="rect">
            <a:avLst/>
          </a:prstGeom>
        </p:spPr>
      </p:pic>
    </p:spTree>
    <p:extLst>
      <p:ext uri="{BB962C8B-B14F-4D97-AF65-F5344CB8AC3E}">
        <p14:creationId xmlns:p14="http://schemas.microsoft.com/office/powerpoint/2010/main" val="496733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116</TotalTime>
  <Words>354</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Calibri</vt:lpstr>
      <vt:lpstr>Calibri Light</vt:lpstr>
      <vt:lpstr>Cambria</vt:lpstr>
      <vt:lpstr>Wingdings</vt:lpstr>
      <vt:lpstr>Retrospect</vt:lpstr>
      <vt:lpstr>    Med!c_Plus( ) </vt:lpstr>
      <vt:lpstr>Agenda</vt:lpstr>
      <vt:lpstr>Abstract </vt:lpstr>
      <vt:lpstr>1. Introduction </vt:lpstr>
      <vt:lpstr>2. Module Identification</vt:lpstr>
      <vt:lpstr>3.Architecture Diagram</vt:lpstr>
      <vt:lpstr>PowerPoint Presentation</vt:lpstr>
      <vt:lpstr>4.Equipment Identified</vt:lpstr>
      <vt:lpstr>5.Timeline Chart</vt:lpstr>
      <vt:lpstr>6.References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Intelligent Green House </dc:title>
  <dc:creator>VIT-AP-41</dc:creator>
  <cp:lastModifiedBy>Ak</cp:lastModifiedBy>
  <cp:revision>24</cp:revision>
  <dcterms:created xsi:type="dcterms:W3CDTF">2017-09-07T06:08:11Z</dcterms:created>
  <dcterms:modified xsi:type="dcterms:W3CDTF">2019-08-14T06:04:20Z</dcterms:modified>
</cp:coreProperties>
</file>