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6" r:id="rId6"/>
    <p:sldId id="259" r:id="rId7"/>
    <p:sldId id="260" r:id="rId8"/>
    <p:sldId id="267" r:id="rId9"/>
    <p:sldId id="268" r:id="rId10"/>
    <p:sldId id="269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IIC(I2C) </a:t>
            </a:r>
            <a:r>
              <a:rPr lang="ko-KR" altLang="en-US" dirty="0"/>
              <a:t>통신 규약</a:t>
            </a:r>
            <a:br>
              <a:rPr lang="en-US" altLang="ko-KR" dirty="0"/>
            </a:br>
            <a:r>
              <a:rPr lang="ko-KR" altLang="en-US" dirty="0"/>
              <a:t>자료 조사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5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IC2</a:t>
            </a:r>
            <a:r>
              <a:rPr lang="ko-KR" altLang="en-US" dirty="0"/>
              <a:t>의 </a:t>
            </a:r>
            <a:r>
              <a:rPr lang="ko-KR" altLang="en-US" dirty="0" err="1"/>
              <a:t>개선형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3716866"/>
            <a:ext cx="8596668" cy="1083734"/>
          </a:xfrm>
        </p:spPr>
        <p:txBody>
          <a:bodyPr>
            <a:normAutofit/>
          </a:bodyPr>
          <a:lstStyle/>
          <a:p>
            <a:r>
              <a:rPr lang="en-US" altLang="ko-KR" dirty="0"/>
              <a:t>I3C(Improved Inter Integrated Circuit)</a:t>
            </a:r>
            <a:br>
              <a:rPr lang="en-US" altLang="ko-KR" dirty="0"/>
            </a:br>
            <a:r>
              <a:rPr lang="en-US" altLang="ko-KR" dirty="0"/>
              <a:t>I2C</a:t>
            </a:r>
            <a:r>
              <a:rPr lang="ko-KR" altLang="en-US" dirty="0"/>
              <a:t>의 구성은 그대로 유지하면서 </a:t>
            </a:r>
            <a:r>
              <a:rPr lang="en-US" altLang="ko-KR" dirty="0"/>
              <a:t>SPI</a:t>
            </a:r>
            <a:r>
              <a:rPr lang="ko-KR" altLang="en-US" dirty="0"/>
              <a:t>의 기능을 추가한</a:t>
            </a:r>
            <a:br>
              <a:rPr lang="en-US" altLang="ko-KR" dirty="0"/>
            </a:br>
            <a:r>
              <a:rPr lang="en-US" altLang="ko-KR" dirty="0"/>
              <a:t>MIPI</a:t>
            </a:r>
            <a:r>
              <a:rPr lang="ko-KR" altLang="en-US" dirty="0"/>
              <a:t>의 새로운 인터페이스 사양</a:t>
            </a:r>
            <a:endParaRPr lang="en-US" altLang="ko-KR" dirty="0"/>
          </a:p>
        </p:txBody>
      </p:sp>
      <p:pic>
        <p:nvPicPr>
          <p:cNvPr id="2050" name="Picture 2" descr="인트로스펙트 테크놀로지, CSI-2 이미지 센서용 MIPI C-PHY 및 D-PHY 프레임 그래버 솔루션 출시 - 뉴스와이어">
            <a:extLst>
              <a:ext uri="{FF2B5EF4-FFF2-40B4-BE49-F238E27FC236}">
                <a16:creationId xmlns:a16="http://schemas.microsoft.com/office/drawing/2014/main" id="{E0F07B4D-B5C8-97DA-D6CD-85B80CE73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6" y="1251259"/>
            <a:ext cx="2633133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24FCFB-4277-E2D6-1D89-8E231F0CDB0B}"/>
              </a:ext>
            </a:extLst>
          </p:cNvPr>
          <p:cNvSpPr txBox="1"/>
          <p:nvPr/>
        </p:nvSpPr>
        <p:spPr>
          <a:xfrm>
            <a:off x="1108239" y="29029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I3C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기술이 들어간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b="0" i="0" dirty="0">
                <a:solidFill>
                  <a:schemeClr val="bg2">
                    <a:lumMod val="75000"/>
                  </a:schemeClr>
                </a:solidFill>
                <a:effectLst/>
                <a:latin typeface="BebasNeueRegular"/>
              </a:rPr>
              <a:t>MIPI CSI2-HDMI</a:t>
            </a:r>
          </a:p>
        </p:txBody>
      </p:sp>
    </p:spTree>
    <p:extLst>
      <p:ext uri="{BB962C8B-B14F-4D97-AF65-F5344CB8AC3E}">
        <p14:creationId xmlns:p14="http://schemas.microsoft.com/office/powerpoint/2010/main" val="245399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sz="3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조장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ko-KR" altLang="en-US" dirty="0" err="1"/>
              <a:t>정시철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– </a:t>
            </a:r>
            <a:r>
              <a:rPr lang="ko-KR" altLang="en-US" dirty="0" err="1"/>
              <a:t>강해성</a:t>
            </a:r>
            <a:r>
              <a:rPr lang="en-US" altLang="ko-KR" dirty="0"/>
              <a:t>, </a:t>
            </a:r>
            <a:r>
              <a:rPr lang="ko-KR" altLang="en-US" dirty="0" err="1"/>
              <a:t>윤영찬</a:t>
            </a:r>
            <a:r>
              <a:rPr lang="en-US" altLang="ko-KR" dirty="0"/>
              <a:t>, </a:t>
            </a:r>
            <a:r>
              <a:rPr lang="ko-KR" altLang="en-US" dirty="0" err="1"/>
              <a:t>전승호</a:t>
            </a:r>
            <a:r>
              <a:rPr lang="en-US" altLang="ko-KR" dirty="0"/>
              <a:t>, </a:t>
            </a:r>
            <a:r>
              <a:rPr lang="ko-KR" altLang="en-US" dirty="0" err="1"/>
              <a:t>황영훈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조원 별 역할</a:t>
            </a:r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의 개념과 관련 시리얼 통신 개요 </a:t>
            </a:r>
            <a:r>
              <a:rPr lang="en-US" altLang="ko-KR" dirty="0"/>
              <a:t>– </a:t>
            </a:r>
            <a:r>
              <a:rPr lang="ko-KR" altLang="en-US" dirty="0" err="1"/>
              <a:t>강해성</a:t>
            </a:r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의 장점 </a:t>
            </a:r>
            <a:r>
              <a:rPr lang="en-US" altLang="ko-KR" dirty="0"/>
              <a:t>- </a:t>
            </a:r>
            <a:r>
              <a:rPr lang="ko-KR" altLang="en-US" dirty="0" err="1"/>
              <a:t>전승호</a:t>
            </a:r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의 단점 </a:t>
            </a:r>
            <a:r>
              <a:rPr lang="en-US" altLang="ko-KR" dirty="0"/>
              <a:t>- </a:t>
            </a:r>
            <a:r>
              <a:rPr lang="ko-KR" altLang="en-US" dirty="0" err="1"/>
              <a:t>황영훈</a:t>
            </a:r>
            <a:endParaRPr lang="en-US" altLang="ko-KR" dirty="0"/>
          </a:p>
          <a:p>
            <a:r>
              <a:rPr lang="en-US" altLang="ko-KR" dirty="0"/>
              <a:t>I2C</a:t>
            </a:r>
            <a:r>
              <a:rPr lang="ko-KR" altLang="en-US" dirty="0"/>
              <a:t>의 실제 쓰임새와 관련 사례 </a:t>
            </a:r>
            <a:r>
              <a:rPr lang="en-US" altLang="ko-KR" dirty="0"/>
              <a:t>- </a:t>
            </a:r>
            <a:r>
              <a:rPr lang="ko-KR" altLang="en-US" dirty="0" err="1"/>
              <a:t>윤영찬</a:t>
            </a:r>
            <a:endParaRPr lang="en-US" altLang="ko-KR" dirty="0"/>
          </a:p>
          <a:p>
            <a:r>
              <a:rPr lang="en-US" altLang="ko-KR" dirty="0"/>
              <a:t>ppt </a:t>
            </a:r>
            <a:r>
              <a:rPr lang="ko-KR" altLang="en-US" dirty="0"/>
              <a:t>완성 </a:t>
            </a:r>
            <a:r>
              <a:rPr lang="en-US" altLang="ko-KR" dirty="0"/>
              <a:t>-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8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4015893"/>
            <a:ext cx="8596668" cy="1669289"/>
          </a:xfrm>
        </p:spPr>
        <p:txBody>
          <a:bodyPr/>
          <a:lstStyle/>
          <a:p>
            <a:r>
              <a:rPr lang="ko-KR" altLang="en-US" dirty="0"/>
              <a:t>두 개의 전선으로 여러 디바이스들을 연결할 수 있는 저속 통신 인터페이스</a:t>
            </a:r>
            <a:endParaRPr lang="en-US" altLang="ko-KR" dirty="0"/>
          </a:p>
          <a:p>
            <a:r>
              <a:rPr lang="ko-KR" altLang="en-US" dirty="0"/>
              <a:t>짧은 거리에서 주변 장치와 고속으로 정보 교환을 위해 사용</a:t>
            </a:r>
            <a:r>
              <a:rPr lang="en-US" altLang="ko-KR" dirty="0"/>
              <a:t>(SPI</a:t>
            </a:r>
            <a:r>
              <a:rPr lang="ko-KR" altLang="en-US" dirty="0"/>
              <a:t>이랑 같은 목적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데이터 연결 핀 중 실제로 데이터 전송에 사용하는 핀은 하나이며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다른 하나는 동기화를 위한 클럭 신호를 위해 사용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PI4IOE5V6416Q 자동차용 I2C 버스 I/O 확장기 - Diodes Inc | Mouser">
            <a:extLst>
              <a:ext uri="{FF2B5EF4-FFF2-40B4-BE49-F238E27FC236}">
                <a16:creationId xmlns:a16="http://schemas.microsoft.com/office/drawing/2014/main" id="{31307911-C043-5B3A-2CE4-F92DB97A3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3103033" cy="2254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5957A4-09E0-C108-1633-0E6A8BA5CC72}"/>
              </a:ext>
            </a:extLst>
          </p:cNvPr>
          <p:cNvSpPr txBox="1"/>
          <p:nvPr/>
        </p:nvSpPr>
        <p:spPr>
          <a:xfrm>
            <a:off x="2279635" y="305966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자동차용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I2C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5208589"/>
            <a:ext cx="8596668" cy="1178959"/>
          </a:xfrm>
        </p:spPr>
        <p:txBody>
          <a:bodyPr/>
          <a:lstStyle/>
          <a:p>
            <a:r>
              <a:rPr lang="ko-KR" altLang="en-US" dirty="0"/>
              <a:t>한 개의 </a:t>
            </a:r>
            <a:r>
              <a:rPr lang="en-US" altLang="ko-KR" dirty="0"/>
              <a:t>master </a:t>
            </a:r>
            <a:r>
              <a:rPr lang="ko-KR" altLang="en-US" dirty="0"/>
              <a:t>와 여러 개의 </a:t>
            </a:r>
            <a:r>
              <a:rPr lang="en-US" altLang="ko-KR" dirty="0"/>
              <a:t>slave</a:t>
            </a:r>
            <a:r>
              <a:rPr lang="ko-KR" altLang="en-US" dirty="0"/>
              <a:t>를 연결하여 쓰는 인터페이스이며 </a:t>
            </a:r>
            <a:r>
              <a:rPr lang="en-US" altLang="ko-KR" dirty="0"/>
              <a:t>SDA(Serial Data)</a:t>
            </a:r>
            <a:r>
              <a:rPr lang="ko-KR" altLang="en-US" dirty="0"/>
              <a:t>와 </a:t>
            </a:r>
            <a:r>
              <a:rPr lang="en-US" altLang="ko-KR" dirty="0"/>
              <a:t>SCL(Serial Clock) </a:t>
            </a:r>
            <a:r>
              <a:rPr lang="ko-KR" altLang="en-US" dirty="0"/>
              <a:t>두 개의 신호를 통해 데이터를 주고받음</a:t>
            </a:r>
            <a:endParaRPr lang="en-US" altLang="ko-KR" dirty="0"/>
          </a:p>
          <a:p>
            <a:r>
              <a:rPr lang="ko-KR" altLang="en-US" dirty="0"/>
              <a:t>송수신이 동시에 이루어질 수 없는 반 이중 방식</a:t>
            </a:r>
            <a:endParaRPr lang="en-US" altLang="ko-KR" dirty="0"/>
          </a:p>
        </p:txBody>
      </p:sp>
      <p:pic>
        <p:nvPicPr>
          <p:cNvPr id="3074" name="Picture 2" descr="기술노트_통신] I2C 통신이란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79" y="1792357"/>
            <a:ext cx="8377723" cy="288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CD1520-8A5E-8574-EC54-8AF82D4AA4AA}"/>
              </a:ext>
            </a:extLst>
          </p:cNvPr>
          <p:cNvSpPr txBox="1"/>
          <p:nvPr/>
        </p:nvSpPr>
        <p:spPr>
          <a:xfrm>
            <a:off x="3930650" y="1376858"/>
            <a:ext cx="6330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마스터는 항상 </a:t>
            </a:r>
            <a:r>
              <a:rPr lang="en-US" altLang="ko-KR" sz="1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SCL </a:t>
            </a:r>
            <a:r>
              <a:rPr lang="ko-KR" altLang="en-US" sz="1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클럭 라인을 구동하는 장치입니다</a:t>
            </a:r>
            <a:r>
              <a:rPr lang="en-US" altLang="ko-KR" sz="1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.</a:t>
            </a:r>
            <a:endParaRPr lang="en-US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Apple SD Gothic Neo"/>
            </a:endParaRPr>
          </a:p>
          <a:p>
            <a:r>
              <a:rPr lang="ko-KR" altLang="en-US" sz="1200" b="1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슬레이브는</a:t>
            </a:r>
            <a:r>
              <a:rPr lang="ko-KR" altLang="en-US" sz="12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 마스터에 응답하는 장치입니다</a:t>
            </a:r>
            <a:r>
              <a:rPr lang="ko-KR" altLang="en-US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 </a:t>
            </a:r>
            <a:r>
              <a:rPr lang="en-US" altLang="ko-KR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.</a:t>
            </a:r>
          </a:p>
          <a:p>
            <a:r>
              <a:rPr lang="ko-KR" altLang="en-US" sz="1200" b="0" i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슬레이브는</a:t>
            </a:r>
            <a:r>
              <a:rPr lang="ko-KR" altLang="en-US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 </a:t>
            </a:r>
            <a:r>
              <a:rPr lang="en-US" altLang="ko-KR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I2C </a:t>
            </a:r>
            <a:r>
              <a:rPr lang="ko-KR" altLang="en-US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버스를 통해 전송을 시작할 수 없으며</a:t>
            </a:r>
            <a:endParaRPr lang="en-US" altLang="ko-KR" sz="1200" b="0" i="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pple SD Gothic Neo"/>
            </a:endParaRPr>
          </a:p>
          <a:p>
            <a:r>
              <a:rPr lang="ko-KR" altLang="en-US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마스터만 수행할 수 있습니다</a:t>
            </a:r>
            <a:r>
              <a:rPr lang="en-US" altLang="ko-KR" sz="12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ple SD Gothic Neo"/>
              </a:rPr>
              <a:t>.</a:t>
            </a:r>
            <a:endParaRPr lang="ko-KR" alt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862470"/>
            <a:ext cx="8596668" cy="356320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</a:rPr>
              <a:t>SCL(Serial Clock)</a:t>
            </a:r>
            <a:endParaRPr lang="en-US" altLang="ko-KR" dirty="0"/>
          </a:p>
          <a:p>
            <a:r>
              <a:rPr lang="ko-KR" altLang="en-US" dirty="0"/>
              <a:t>시리얼 클럭은 마스터와 슬레이브 간의 클럭을 맞춰 데이터를 송수신 할 수 있게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r>
              <a:rPr lang="ko-KR" altLang="en-US" dirty="0"/>
              <a:t>기본 값 </a:t>
            </a:r>
            <a:r>
              <a:rPr lang="en-US" altLang="ko-KR" dirty="0"/>
              <a:t>HIGH</a:t>
            </a:r>
            <a:r>
              <a:rPr lang="ko-KR" altLang="en-US" dirty="0"/>
              <a:t>일 때만 </a:t>
            </a:r>
            <a:r>
              <a:rPr lang="en-US" altLang="ko-KR" dirty="0"/>
              <a:t>SDA</a:t>
            </a:r>
            <a:r>
              <a:rPr lang="ko-KR" altLang="en-US" dirty="0"/>
              <a:t>가 </a:t>
            </a:r>
            <a:r>
              <a:rPr lang="en-US" altLang="ko-KR" dirty="0"/>
              <a:t>HIGH -&gt; LOW </a:t>
            </a:r>
            <a:r>
              <a:rPr lang="ko-KR" altLang="en-US" dirty="0"/>
              <a:t>로 가면 </a:t>
            </a:r>
            <a:r>
              <a:rPr lang="en-US" altLang="ko-KR" dirty="0"/>
              <a:t>START, LOW -&gt; HIGH</a:t>
            </a:r>
            <a:r>
              <a:rPr lang="ko-KR" altLang="en-US" dirty="0"/>
              <a:t>로 가면 </a:t>
            </a:r>
            <a:r>
              <a:rPr lang="en-US" altLang="ko-KR" dirty="0"/>
              <a:t>END</a:t>
            </a:r>
            <a:r>
              <a:rPr lang="ko-KR" altLang="en-US" dirty="0"/>
              <a:t>를 뜻함</a:t>
            </a:r>
            <a:endParaRPr lang="en-US" altLang="ko-KR" dirty="0"/>
          </a:p>
          <a:p>
            <a:r>
              <a:rPr lang="ko-KR" altLang="en-US" dirty="0"/>
              <a:t>데이터 송수신은 </a:t>
            </a:r>
            <a:r>
              <a:rPr lang="en-US" altLang="ko-KR" dirty="0"/>
              <a:t>SCL</a:t>
            </a:r>
            <a:r>
              <a:rPr lang="ko-KR" altLang="en-US" dirty="0"/>
              <a:t>이 </a:t>
            </a:r>
            <a:r>
              <a:rPr lang="en-US" altLang="ko-KR" dirty="0"/>
              <a:t>LOW</a:t>
            </a:r>
            <a:r>
              <a:rPr lang="ko-KR" altLang="en-US" dirty="0"/>
              <a:t>일 때만 가능함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00B0F0"/>
                </a:solidFill>
              </a:rPr>
              <a:t>SDA(Serial Data)</a:t>
            </a:r>
          </a:p>
          <a:p>
            <a:r>
              <a:rPr lang="ko-KR" altLang="en-US" dirty="0"/>
              <a:t>시리얼 데이터는 통신하고자 하는 데이터를 의미하며 위의 설명처럼 </a:t>
            </a:r>
            <a:r>
              <a:rPr lang="en-US" altLang="ko-KR" dirty="0"/>
              <a:t>SCL</a:t>
            </a:r>
            <a:r>
              <a:rPr lang="ko-KR" altLang="en-US" dirty="0"/>
              <a:t>이 </a:t>
            </a:r>
            <a:r>
              <a:rPr lang="en-US" altLang="ko-KR" dirty="0"/>
              <a:t>LOW</a:t>
            </a:r>
            <a:r>
              <a:rPr lang="ko-KR" altLang="en-US" dirty="0"/>
              <a:t>일 때 데이터를 주고받을 수 있으며 각각의 전송에는 </a:t>
            </a:r>
            <a:r>
              <a:rPr lang="en-US" altLang="ko-KR" dirty="0"/>
              <a:t>ACK</a:t>
            </a:r>
            <a:r>
              <a:rPr lang="ko-KR" altLang="en-US" dirty="0"/>
              <a:t>가 포함되며 데이터를 읽을 것일지 쓸 것 일지에 따라 규격이 다름</a:t>
            </a:r>
          </a:p>
        </p:txBody>
      </p:sp>
      <p:pic>
        <p:nvPicPr>
          <p:cNvPr id="5126" name="Picture 6" descr="시리얼 통신(Serial Communication)이란 무엇인가?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14" y="1190487"/>
            <a:ext cx="5847660" cy="171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01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시리얼 통신의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683026"/>
            <a:ext cx="8596668" cy="492944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대표적인 시리얼 통신의 종류 </a:t>
            </a:r>
            <a:r>
              <a:rPr lang="en-US" altLang="ko-KR" dirty="0"/>
              <a:t>– I2C, UART, SPI</a:t>
            </a:r>
          </a:p>
          <a:p>
            <a:pPr marL="0" indent="0">
              <a:buNone/>
            </a:pPr>
            <a:r>
              <a:rPr lang="en-US" altLang="ko-KR" dirty="0"/>
              <a:t>UART (Universal Asynchronous Receiver/Transmitter)</a:t>
            </a:r>
          </a:p>
          <a:p>
            <a:r>
              <a:rPr lang="ko-KR" altLang="en-US" dirty="0"/>
              <a:t>정보 교환을 위해 송수신 </a:t>
            </a:r>
            <a:r>
              <a:rPr lang="en-US" altLang="ko-KR" dirty="0"/>
              <a:t>2</a:t>
            </a:r>
            <a:r>
              <a:rPr lang="ko-KR" altLang="en-US" dirty="0"/>
              <a:t>개의 데이터 핀 연결을 필요로 하며</a:t>
            </a:r>
            <a:r>
              <a:rPr lang="en-US" altLang="ko-KR" dirty="0"/>
              <a:t>, </a:t>
            </a:r>
            <a:r>
              <a:rPr lang="ko-KR" altLang="en-US" dirty="0"/>
              <a:t>송수신은 동시에 진행될 수 있는 전 이중 방식</a:t>
            </a:r>
            <a:endParaRPr lang="en-US" altLang="ko-KR" dirty="0"/>
          </a:p>
          <a:p>
            <a:r>
              <a:rPr lang="ko-KR" altLang="en-US" dirty="0"/>
              <a:t>동기화를 위해 별도의 클럭을 전송하지 않으므로 통신 이전에 장비간 전송 속도를 동일하게 설정함</a:t>
            </a:r>
            <a:endParaRPr lang="en-US" altLang="ko-KR" dirty="0"/>
          </a:p>
          <a:p>
            <a:r>
              <a:rPr lang="ko-KR" altLang="en-US" dirty="0"/>
              <a:t>한 번에 하나의 장치만 연결 가능한 </a:t>
            </a:r>
            <a:r>
              <a:rPr lang="en-US" altLang="ko-KR" dirty="0"/>
              <a:t>1:1 </a:t>
            </a:r>
            <a:r>
              <a:rPr lang="ko-KR" altLang="en-US" dirty="0"/>
              <a:t>통신방식으로 </a:t>
            </a:r>
            <a:r>
              <a:rPr lang="en-US" altLang="ko-KR" dirty="0"/>
              <a:t>MCU</a:t>
            </a:r>
            <a:r>
              <a:rPr lang="ko-KR" altLang="en-US" dirty="0"/>
              <a:t>에 </a:t>
            </a:r>
            <a:r>
              <a:rPr lang="en-US" altLang="ko-KR" dirty="0"/>
              <a:t>UART</a:t>
            </a:r>
            <a:r>
              <a:rPr lang="ko-KR" altLang="en-US" dirty="0"/>
              <a:t>방식 장치를 </a:t>
            </a:r>
            <a:r>
              <a:rPr lang="en-US" altLang="ko-KR" dirty="0"/>
              <a:t>2</a:t>
            </a:r>
            <a:r>
              <a:rPr lang="ko-KR" altLang="en-US" dirty="0"/>
              <a:t>개 연결하려면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UART </a:t>
            </a:r>
            <a:r>
              <a:rPr lang="ko-KR" altLang="en-US" dirty="0"/>
              <a:t>포트가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SPI (Serial Peripheral Interface)</a:t>
            </a:r>
          </a:p>
          <a:p>
            <a:r>
              <a:rPr lang="ko-KR" altLang="en-US" dirty="0"/>
              <a:t>짧은 거리에서 주변 장치와 고속으로 정보 교환을 위해 사용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데이터 핀 연결과 </a:t>
            </a:r>
            <a:r>
              <a:rPr lang="en-US" altLang="ko-KR" dirty="0"/>
              <a:t>1</a:t>
            </a:r>
            <a:r>
              <a:rPr lang="ko-KR" altLang="en-US" dirty="0"/>
              <a:t>개의 제어 핀 연결이 필요하며</a:t>
            </a:r>
            <a:r>
              <a:rPr lang="en-US" altLang="ko-KR" dirty="0"/>
              <a:t>, </a:t>
            </a:r>
            <a:r>
              <a:rPr lang="ko-KR" altLang="en-US" dirty="0"/>
              <a:t>데이터 핀 중 </a:t>
            </a:r>
            <a:r>
              <a:rPr lang="en-US" altLang="ko-KR" dirty="0"/>
              <a:t>2</a:t>
            </a:r>
            <a:r>
              <a:rPr lang="ko-KR" altLang="en-US" dirty="0"/>
              <a:t>개의 데이터 송수신을 위해 </a:t>
            </a:r>
            <a:r>
              <a:rPr lang="en-US" altLang="ko-KR" dirty="0"/>
              <a:t>1</a:t>
            </a:r>
            <a:r>
              <a:rPr lang="ko-KR" altLang="en-US" dirty="0"/>
              <a:t>개는 동기화 클럭 신호에 사용</a:t>
            </a:r>
            <a:endParaRPr lang="en-US" altLang="ko-KR" dirty="0"/>
          </a:p>
          <a:p>
            <a:r>
              <a:rPr lang="en-US" altLang="ko-KR" dirty="0"/>
              <a:t>UART</a:t>
            </a:r>
            <a:r>
              <a:rPr lang="ko-KR" altLang="en-US" dirty="0"/>
              <a:t>와 달리 </a:t>
            </a:r>
            <a:r>
              <a:rPr lang="en-US" altLang="ko-KR" dirty="0"/>
              <a:t>1:N </a:t>
            </a:r>
            <a:r>
              <a:rPr lang="ko-KR" altLang="en-US" dirty="0"/>
              <a:t>통신이 가능 </a:t>
            </a:r>
            <a:r>
              <a:rPr lang="en-US" altLang="ko-KR" dirty="0"/>
              <a:t>(</a:t>
            </a:r>
            <a:r>
              <a:rPr lang="ko-KR" altLang="en-US" dirty="0"/>
              <a:t>하나의 장치는 마스터로 통신 과정을 책임지며</a:t>
            </a:r>
            <a:r>
              <a:rPr lang="en-US" altLang="ko-KR" dirty="0"/>
              <a:t>, </a:t>
            </a:r>
            <a:r>
              <a:rPr lang="ko-KR" altLang="en-US" dirty="0"/>
              <a:t>다른 장치들은 슬레이브 로 동작함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고속의 데이터를 안정적으로 전달하고 여러 장치가 포트를 공유할 수 있으나</a:t>
            </a:r>
            <a:r>
              <a:rPr lang="en-US" altLang="ko-KR" dirty="0"/>
              <a:t>, </a:t>
            </a:r>
            <a:r>
              <a:rPr lang="ko-KR" altLang="en-US" dirty="0"/>
              <a:t>제어 핀의 수가 연결된 장치의 수에 비례하여 증가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90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</a:t>
            </a:r>
            <a:r>
              <a:rPr lang="ko-KR" altLang="en-US" dirty="0"/>
              <a:t>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3113814"/>
            <a:ext cx="8596668" cy="3213495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입출력 핀을 이용해 장치들의 반 이중 통신이 가능</a:t>
            </a:r>
            <a:endParaRPr lang="en-US" altLang="ko-KR" dirty="0"/>
          </a:p>
          <a:p>
            <a:r>
              <a:rPr lang="ko-KR" altLang="en-US" dirty="0"/>
              <a:t>시스템 동작 중에도 </a:t>
            </a:r>
            <a:r>
              <a:rPr lang="en-US" altLang="ko-KR" dirty="0"/>
              <a:t>I2C </a:t>
            </a:r>
            <a:r>
              <a:rPr lang="ko-KR" altLang="en-US" dirty="0"/>
              <a:t>통신 버스에 새 장치의 추가 및 제거가 가능</a:t>
            </a:r>
            <a:endParaRPr lang="en-US" altLang="ko-KR" dirty="0"/>
          </a:p>
          <a:p>
            <a:r>
              <a:rPr lang="ko-KR" altLang="en-US" dirty="0"/>
              <a:t>하드웨어 구성이 간단하며 대화형 동작이 가능</a:t>
            </a:r>
            <a:endParaRPr lang="en-US" altLang="ko-KR" dirty="0"/>
          </a:p>
          <a:p>
            <a:r>
              <a:rPr lang="en-US" altLang="ko-KR" dirty="0"/>
              <a:t>SDA</a:t>
            </a:r>
            <a:r>
              <a:rPr lang="ko-KR" altLang="en-US" dirty="0"/>
              <a:t>와 </a:t>
            </a:r>
            <a:r>
              <a:rPr lang="en-US" altLang="ko-KR" dirty="0"/>
              <a:t>SCL </a:t>
            </a:r>
            <a:r>
              <a:rPr lang="ko-KR" altLang="en-US" dirty="0"/>
              <a:t>두 가닥의 선만으로 데이터 송수신이 가능</a:t>
            </a:r>
            <a:endParaRPr lang="en-US" altLang="ko-KR" dirty="0"/>
          </a:p>
          <a:p>
            <a:r>
              <a:rPr lang="ko-KR" altLang="en-US" dirty="0"/>
              <a:t>동기식 통신이므로 비동기식 통신인 </a:t>
            </a:r>
            <a:r>
              <a:rPr lang="en-US" altLang="ko-KR" dirty="0"/>
              <a:t>UART </a:t>
            </a:r>
            <a:r>
              <a:rPr lang="ko-KR" altLang="en-US" dirty="0"/>
              <a:t>등에 비해 안정적</a:t>
            </a:r>
            <a:endParaRPr lang="en-US" altLang="ko-KR" dirty="0"/>
          </a:p>
          <a:p>
            <a:r>
              <a:rPr lang="en-US" altLang="ko-KR" dirty="0"/>
              <a:t>BUS</a:t>
            </a:r>
            <a:r>
              <a:rPr lang="ko-KR" altLang="en-US" dirty="0"/>
              <a:t>형태로 한 개의 </a:t>
            </a:r>
            <a:r>
              <a:rPr lang="en-US" altLang="ko-KR" dirty="0"/>
              <a:t>I2C MASTER</a:t>
            </a:r>
            <a:r>
              <a:rPr lang="ko-KR" altLang="en-US" dirty="0"/>
              <a:t>에 다수의 </a:t>
            </a:r>
            <a:r>
              <a:rPr lang="en-US" altLang="ko-KR" dirty="0"/>
              <a:t>I2S SLAVE </a:t>
            </a:r>
            <a:r>
              <a:rPr lang="ko-KR" altLang="en-US" dirty="0"/>
              <a:t>장치를 연결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(1:N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으로 연결 되므로 다수의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slave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에 연결 하는게 장점으로 보일 수 있음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altLang="ko-K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UART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도 필요하면 동기식으로 사용 가능하나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복잡하고 비효율적임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 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25E2866-303B-99E9-3A8B-A8270A67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12" y="818845"/>
            <a:ext cx="5221177" cy="20671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AF7D2B-6D0D-4DEE-8997-005386CD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81" y="1565205"/>
            <a:ext cx="2194115" cy="132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191B8-D070-F7E2-B50D-81514AEF3DB3}"/>
              </a:ext>
            </a:extLst>
          </p:cNvPr>
          <p:cNvSpPr txBox="1"/>
          <p:nvPr/>
        </p:nvSpPr>
        <p:spPr>
          <a:xfrm>
            <a:off x="3290495" y="218697"/>
            <a:ext cx="4719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F0"/>
                </a:solidFill>
              </a:rPr>
              <a:t> </a:t>
            </a:r>
            <a:r>
              <a:rPr lang="en-US" altLang="ko-KR" sz="1000" b="1" dirty="0">
                <a:solidFill>
                  <a:srgbClr val="00B0F0"/>
                </a:solidFill>
              </a:rPr>
              <a:t>I2C :</a:t>
            </a:r>
            <a:r>
              <a:rPr lang="ko-KR" altLang="en-US" sz="1000" dirty="0">
                <a:solidFill>
                  <a:srgbClr val="00B0F0"/>
                </a:solidFill>
              </a:rPr>
              <a:t> 짧은 거리에서 주변장치와 저속으로 정보를</a:t>
            </a:r>
            <a:r>
              <a:rPr lang="en-US" altLang="ko-KR" sz="1000" dirty="0">
                <a:solidFill>
                  <a:srgbClr val="00B0F0"/>
                </a:solidFill>
              </a:rPr>
              <a:t> </a:t>
            </a:r>
            <a:r>
              <a:rPr lang="ko-KR" altLang="en-US" sz="1000" dirty="0">
                <a:solidFill>
                  <a:srgbClr val="00B0F0"/>
                </a:solidFill>
              </a:rPr>
              <a:t>교환하기 위해 주로 사용</a:t>
            </a:r>
            <a:r>
              <a:rPr lang="en-US" altLang="ko-KR" sz="1000" dirty="0">
                <a:solidFill>
                  <a:srgbClr val="00B0F0"/>
                </a:solidFill>
              </a:rPr>
              <a:t>.</a:t>
            </a:r>
          </a:p>
          <a:p>
            <a:r>
              <a:rPr lang="ko-KR" altLang="en-US" sz="1000" dirty="0">
                <a:solidFill>
                  <a:srgbClr val="00B0F0"/>
                </a:solidFill>
              </a:rPr>
              <a:t> </a:t>
            </a:r>
            <a:r>
              <a:rPr lang="en-US" altLang="ko-KR" sz="1000" dirty="0">
                <a:solidFill>
                  <a:srgbClr val="00B0F0"/>
                </a:solidFill>
              </a:rPr>
              <a:t>UART : </a:t>
            </a:r>
            <a:r>
              <a:rPr lang="ko-KR" altLang="en-US" sz="1000" dirty="0">
                <a:solidFill>
                  <a:srgbClr val="00B0F0"/>
                </a:solidFill>
              </a:rPr>
              <a:t>컴퓨터나 기타 주변장치의 시리얼 포트를 이용하는 시리얼 통신 방식</a:t>
            </a:r>
            <a:r>
              <a:rPr lang="en-US" altLang="ko-KR" sz="1000" dirty="0">
                <a:solidFill>
                  <a:srgbClr val="00B0F0"/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00B0F0"/>
                </a:solidFill>
              </a:rPr>
              <a:t> SPI : </a:t>
            </a:r>
            <a:r>
              <a:rPr lang="ko-KR" altLang="en-US" sz="1000" dirty="0">
                <a:solidFill>
                  <a:srgbClr val="00B0F0"/>
                </a:solidFill>
              </a:rPr>
              <a:t>짧은 거리에서 주변장치와 고속으로 정보를 교환하기 위해 주로 사용됨</a:t>
            </a:r>
            <a:r>
              <a:rPr lang="en-US" altLang="ko-KR" sz="10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5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14333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데이터 전송 속도가 비교적 저속임</a:t>
            </a:r>
            <a:br>
              <a:rPr lang="en-US" altLang="ko-KR" dirty="0"/>
            </a:b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일반 모드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최대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100kHz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고속 모드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최대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400kHz</a:t>
            </a:r>
            <a:br>
              <a:rPr lang="en-US" altLang="ko-KR" dirty="0"/>
            </a:br>
            <a:r>
              <a:rPr lang="ko-KR" altLang="en-US" dirty="0"/>
              <a:t>따라서 저속 데이터 통신 또는 장치의 제어 등에 적합함</a:t>
            </a:r>
            <a:br>
              <a:rPr lang="en-US" altLang="ko-KR" dirty="0"/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*SPI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 통신 속도는 최대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70MHz, UART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의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최대 속도는 약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115200bps</a:t>
            </a:r>
          </a:p>
          <a:p>
            <a:pPr fontAlgn="base"/>
            <a:r>
              <a:rPr lang="ko-KR" altLang="en-US" dirty="0"/>
              <a:t>전 이중 통신이 불가능</a:t>
            </a:r>
            <a:br>
              <a:rPr lang="en-US" altLang="ko-KR" dirty="0"/>
            </a:br>
            <a:r>
              <a:rPr lang="ko-KR" altLang="en-US" dirty="0"/>
              <a:t>마스터와 </a:t>
            </a:r>
            <a:r>
              <a:rPr lang="ko-KR" altLang="en-US" dirty="0" err="1"/>
              <a:t>슬레이브가</a:t>
            </a:r>
            <a:r>
              <a:rPr lang="ko-KR" altLang="en-US" dirty="0"/>
              <a:t> 동시에 데이터를 송신할 수 없음</a:t>
            </a:r>
            <a:br>
              <a:rPr lang="en-US" altLang="ko-KR" dirty="0"/>
            </a:b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*UART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는 라인이 여러 개 이며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데이터를 동시에 송수신 할 수 있음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</a:t>
            </a:r>
            <a:br>
              <a:rPr lang="en-US" altLang="ko-K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거리가 멀어지면 간섭이 많이 생겨 통신 거리가 짧음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fontAlgn="base"/>
            <a:r>
              <a:rPr lang="ko-KR" altLang="en-US" dirty="0"/>
              <a:t>슬레이브의 주소 값이 </a:t>
            </a:r>
            <a:r>
              <a:rPr lang="en-US" altLang="ko-KR" dirty="0"/>
              <a:t>7 bit</a:t>
            </a:r>
            <a:r>
              <a:rPr lang="ko-KR" altLang="en-US" dirty="0"/>
              <a:t>로 제한되어 있기 때문에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슬레이브 장치를</a:t>
            </a:r>
            <a:r>
              <a:rPr lang="en-US" altLang="ko-KR" dirty="0"/>
              <a:t> </a:t>
            </a:r>
            <a:r>
              <a:rPr lang="ko-KR" altLang="en-US" dirty="0"/>
              <a:t>동시에 최대 </a:t>
            </a:r>
            <a:r>
              <a:rPr lang="en-US" altLang="ko-KR" dirty="0"/>
              <a:t>128</a:t>
            </a:r>
            <a:r>
              <a:rPr lang="ko-KR" altLang="en-US" dirty="0"/>
              <a:t>개 까지만 연결할 수 있음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128</a:t>
            </a:r>
            <a:r>
              <a:rPr lang="ko-KR" altLang="en-US" dirty="0"/>
              <a:t>개의 슬레이브 장치들을 식별하기 위해서는</a:t>
            </a:r>
            <a:br>
              <a:rPr lang="en-US" altLang="ko-KR" dirty="0"/>
            </a:br>
            <a:r>
              <a:rPr lang="ko-KR" altLang="en-US" dirty="0"/>
              <a:t>주소 값이 항상 붙어야 하기 때문에 긴 데이터에는 부적합</a:t>
            </a:r>
            <a:endParaRPr lang="en-US" altLang="ko-KR" dirty="0"/>
          </a:p>
          <a:p>
            <a:pPr fontAlgn="base"/>
            <a:r>
              <a:rPr lang="ko-KR" altLang="en-US" dirty="0"/>
              <a:t>선만 연결해주면 되는 다른 방식에 비해서</a:t>
            </a:r>
            <a:br>
              <a:rPr lang="en-US" altLang="ko-KR" dirty="0"/>
            </a:br>
            <a:r>
              <a:rPr lang="ko-KR" altLang="en-US" dirty="0"/>
              <a:t>전송을 위해서는 별도의 회로 구성 필요</a:t>
            </a:r>
          </a:p>
        </p:txBody>
      </p:sp>
    </p:spTree>
    <p:extLst>
      <p:ext uri="{BB962C8B-B14F-4D97-AF65-F5344CB8AC3E}">
        <p14:creationId xmlns:p14="http://schemas.microsoft.com/office/powerpoint/2010/main" val="422307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실질적인 쓰임새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4570411"/>
          </a:xfrm>
        </p:spPr>
        <p:txBody>
          <a:bodyPr>
            <a:normAutofit/>
          </a:bodyPr>
          <a:lstStyle/>
          <a:p>
            <a:r>
              <a:rPr lang="ko-KR" altLang="en-US" dirty="0"/>
              <a:t>사용자 설정 값을 저장하기 위해 비 휘발성 메모리</a:t>
            </a:r>
            <a:r>
              <a:rPr lang="en-US" altLang="ko-KR" dirty="0"/>
              <a:t>( non-volatile memory, non-volatile storage, NVRAM)</a:t>
            </a:r>
            <a:r>
              <a:rPr lang="ko-KR" altLang="en-US" dirty="0"/>
              <a:t>에 접근하는 경우</a:t>
            </a:r>
          </a:p>
          <a:p>
            <a:r>
              <a:rPr lang="ko-KR" altLang="en-US" dirty="0"/>
              <a:t>저속의 디지털</a:t>
            </a:r>
            <a:r>
              <a:rPr lang="en-US" altLang="ko-KR" dirty="0"/>
              <a:t>-</a:t>
            </a:r>
            <a:r>
              <a:rPr lang="ko-KR" altLang="en-US" dirty="0"/>
              <a:t>아날로그 변환 회로</a:t>
            </a:r>
            <a:r>
              <a:rPr lang="en-US" altLang="ko-KR" dirty="0"/>
              <a:t>(</a:t>
            </a:r>
            <a:r>
              <a:rPr lang="en-US" altLang="ko-KR" sz="1500" b="1" dirty="0"/>
              <a:t>DAC, digital-to-analog converter)</a:t>
            </a:r>
            <a:r>
              <a:rPr lang="ko-KR" altLang="en-US" dirty="0"/>
              <a:t>에 접근하는 경우</a:t>
            </a:r>
          </a:p>
          <a:p>
            <a:r>
              <a:rPr lang="ko-KR" altLang="en-US" dirty="0"/>
              <a:t>저속의 아날로그</a:t>
            </a:r>
            <a:r>
              <a:rPr lang="en-US" altLang="ko-KR" dirty="0"/>
              <a:t>-</a:t>
            </a:r>
            <a:r>
              <a:rPr lang="ko-KR" altLang="en-US" dirty="0"/>
              <a:t>디지털 변환 회로</a:t>
            </a:r>
            <a:r>
              <a:rPr lang="en-US" altLang="ko-KR" sz="1600" dirty="0"/>
              <a:t>(</a:t>
            </a:r>
            <a:r>
              <a:rPr lang="en-US" altLang="ko-KR" sz="1600" b="1" dirty="0"/>
              <a:t>A/D </a:t>
            </a:r>
            <a:r>
              <a:rPr lang="ko-KR" altLang="en-US" sz="1600" b="1" dirty="0"/>
              <a:t>컨버터</a:t>
            </a:r>
            <a:r>
              <a:rPr lang="en-US" altLang="ko-KR" sz="1600" dirty="0"/>
              <a:t>(Analog-to-digital converter)</a:t>
            </a:r>
            <a:r>
              <a:rPr lang="ko-KR" altLang="en-US" dirty="0"/>
              <a:t>에 접근하는 경우</a:t>
            </a:r>
          </a:p>
          <a:p>
            <a:r>
              <a:rPr lang="ko-KR" altLang="en-US" dirty="0"/>
              <a:t>모니터의 명암</a:t>
            </a:r>
            <a:r>
              <a:rPr lang="en-US" altLang="ko-KR" dirty="0"/>
              <a:t>, </a:t>
            </a:r>
            <a:r>
              <a:rPr lang="ko-KR" altLang="en-US" dirty="0"/>
              <a:t>대비</a:t>
            </a:r>
            <a:r>
              <a:rPr lang="en-US" altLang="ko-KR" dirty="0"/>
              <a:t>, </a:t>
            </a:r>
            <a:r>
              <a:rPr lang="ko-KR" altLang="en-US" dirty="0"/>
              <a:t>색상 등을 변경하는 경우</a:t>
            </a:r>
          </a:p>
          <a:p>
            <a:r>
              <a:rPr lang="ko-KR" altLang="en-US" dirty="0"/>
              <a:t>지능형 스피커의 볼륨 값을 변경하는 경우</a:t>
            </a:r>
          </a:p>
          <a:p>
            <a:r>
              <a:rPr lang="ko-KR" altLang="en-US" dirty="0"/>
              <a:t>휴대전화같은 장치에 포함된 발광 다이오드를 제어하는 경우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나 팬 속도와 같은 하드웨어 모니터링 정보나 진단 센서 정보를 읽는 경우</a:t>
            </a:r>
          </a:p>
          <a:p>
            <a:r>
              <a:rPr lang="ko-KR" altLang="en-US" dirty="0"/>
              <a:t>실시간 클럭 값을 읽는 경우</a:t>
            </a:r>
          </a:p>
          <a:p>
            <a:r>
              <a:rPr lang="ko-KR" altLang="en-US" dirty="0"/>
              <a:t>시스템 요소의 전원을 제어하는 경우</a:t>
            </a:r>
          </a:p>
        </p:txBody>
      </p:sp>
    </p:spTree>
    <p:extLst>
      <p:ext uri="{BB962C8B-B14F-4D97-AF65-F5344CB8AC3E}">
        <p14:creationId xmlns:p14="http://schemas.microsoft.com/office/powerpoint/2010/main" val="353619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대표적인 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1735666"/>
            <a:ext cx="8596668" cy="5063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I2C</a:t>
            </a:r>
            <a:r>
              <a:rPr lang="ko-KR" altLang="en-US" dirty="0"/>
              <a:t>는 데이터전송이 느린 속도에 불구하고</a:t>
            </a:r>
            <a:r>
              <a:rPr lang="en-US" altLang="ko-KR" dirty="0"/>
              <a:t>, </a:t>
            </a:r>
            <a:r>
              <a:rPr lang="ko-KR" altLang="en-US" dirty="0"/>
              <a:t>간단한 구현 방식이 오늘날에 다양한 어플리케이션에서 사용</a:t>
            </a:r>
            <a:endParaRPr lang="en-US" altLang="ko-KR" dirty="0"/>
          </a:p>
          <a:p>
            <a:r>
              <a:rPr lang="ko-KR" altLang="en-US" dirty="0"/>
              <a:t>프로세서</a:t>
            </a:r>
            <a:r>
              <a:rPr lang="en-US" altLang="ko-KR" dirty="0"/>
              <a:t>(AP, Application Processor)</a:t>
            </a:r>
            <a:r>
              <a:rPr lang="ko-KR" altLang="en-US" dirty="0"/>
              <a:t>와 카메라의 연결 표준인 </a:t>
            </a:r>
            <a:r>
              <a:rPr lang="en-US" altLang="ko-KR" dirty="0"/>
              <a:t>CSI(Camera Serial Interface)</a:t>
            </a:r>
            <a:r>
              <a:rPr lang="ko-KR" altLang="en-US" dirty="0"/>
              <a:t>에는 어플리케이션 프로세서가 카메라를 제어하기 위해 </a:t>
            </a:r>
            <a:r>
              <a:rPr lang="en-US" altLang="ko-KR" dirty="0"/>
              <a:t>I2C</a:t>
            </a:r>
            <a:r>
              <a:rPr lang="ko-KR" altLang="en-US" dirty="0"/>
              <a:t>기술이  </a:t>
            </a:r>
            <a:r>
              <a:rPr lang="en-US" altLang="ko-KR" dirty="0"/>
              <a:t>CCI(Camera Control Interface)</a:t>
            </a:r>
            <a:r>
              <a:rPr lang="ko-KR" altLang="en-US" dirty="0"/>
              <a:t>를 제공하고 있는데</a:t>
            </a:r>
            <a:br>
              <a:rPr lang="en-US" altLang="ko-KR" dirty="0"/>
            </a:b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이 경우 어플리케이션 프로세서가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(Master)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카메라가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(Slave)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노드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ko-KR" dirty="0"/>
              <a:t>HID((Human interface device)</a:t>
            </a:r>
            <a:r>
              <a:rPr lang="ko-KR" altLang="en-US" dirty="0"/>
              <a:t>에서도 </a:t>
            </a:r>
            <a:r>
              <a:rPr lang="en-US" altLang="ko-KR" dirty="0"/>
              <a:t>I2C</a:t>
            </a:r>
            <a:r>
              <a:rPr lang="ko-KR" altLang="en-US" dirty="0"/>
              <a:t>를 사용하는데</a:t>
            </a:r>
            <a:r>
              <a:rPr lang="en-US" altLang="ko-KR" dirty="0"/>
              <a:t>, </a:t>
            </a:r>
            <a:r>
              <a:rPr lang="ko-KR" altLang="en-US" dirty="0"/>
              <a:t>터치 스크린을 연결하기 위한 용도로 사용</a:t>
            </a:r>
            <a:br>
              <a:rPr lang="en-US" altLang="ko-KR" dirty="0"/>
            </a:b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컴퓨터가 인간에게 입력을 받고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처리결과를 인간이 알아볼 수 있도록 출력하기 위해 사용하는 장치</a:t>
            </a:r>
            <a:r>
              <a:rPr lang="en-US" altLang="ko-KR" sz="90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ko-KR" altLang="en-US" dirty="0"/>
              <a:t>간단한 통신을 위한 곳에는 현재의 컴퓨터 내부에서도 자주 사용됨</a:t>
            </a:r>
            <a:endParaRPr lang="en-US" altLang="ko-KR" dirty="0"/>
          </a:p>
          <a:p>
            <a:r>
              <a:rPr lang="ko-KR" altLang="en-US" dirty="0"/>
              <a:t>블루투스같은 무선 장치들을 제어</a:t>
            </a:r>
            <a:r>
              <a:rPr lang="en-US" altLang="ko-KR" dirty="0"/>
              <a:t>, </a:t>
            </a:r>
            <a:r>
              <a:rPr lang="ko-KR" altLang="en-US" dirty="0"/>
              <a:t>메모리와 노트북의 배터리에 사용</a:t>
            </a:r>
          </a:p>
        </p:txBody>
      </p:sp>
    </p:spTree>
    <p:extLst>
      <p:ext uri="{BB962C8B-B14F-4D97-AF65-F5344CB8AC3E}">
        <p14:creationId xmlns:p14="http://schemas.microsoft.com/office/powerpoint/2010/main" val="369764778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933</Words>
  <Application>Microsoft Office PowerPoint</Application>
  <PresentationFormat>와이드스크린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 SD Gothic Neo</vt:lpstr>
      <vt:lpstr>BebasNeueRegular</vt:lpstr>
      <vt:lpstr>Arial</vt:lpstr>
      <vt:lpstr>Trebuchet MS</vt:lpstr>
      <vt:lpstr>Wingdings 3</vt:lpstr>
      <vt:lpstr>패싯</vt:lpstr>
      <vt:lpstr>IIC(I2C) 통신 규약 자료 조사</vt:lpstr>
      <vt:lpstr>I2C란 무엇인가?</vt:lpstr>
      <vt:lpstr>I2C의 구조</vt:lpstr>
      <vt:lpstr>I2C의 구조</vt:lpstr>
      <vt:lpstr>시리얼 통신의 종류</vt:lpstr>
      <vt:lpstr>I2C의 장점</vt:lpstr>
      <vt:lpstr>I2C의 단점</vt:lpstr>
      <vt:lpstr>실질적인 쓰임새</vt:lpstr>
      <vt:lpstr>대표적인 관련 사례</vt:lpstr>
      <vt:lpstr>IC2의 개선형 등장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IIC(I2C) 통신 규약 자료 조사</dc:title>
  <dc:creator>5109</dc:creator>
  <cp:lastModifiedBy>시철 정</cp:lastModifiedBy>
  <cp:revision>19</cp:revision>
  <dcterms:created xsi:type="dcterms:W3CDTF">2022-05-27T05:20:32Z</dcterms:created>
  <dcterms:modified xsi:type="dcterms:W3CDTF">2022-05-27T12:25:19Z</dcterms:modified>
</cp:coreProperties>
</file>