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63" r:id="rId6"/>
    <p:sldId id="258" r:id="rId7"/>
    <p:sldId id="265" r:id="rId8"/>
    <p:sldId id="267" r:id="rId9"/>
    <p:sldId id="264" r:id="rId10"/>
    <p:sldId id="26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9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34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500223" y="772678"/>
            <a:ext cx="8349863" cy="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8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7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2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5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0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BBCF-463B-4389-B1A8-C0DD81957F3A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2D969-FA54-45C4-BBD9-ED9CBDF28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.png"/><Relationship Id="rId1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17" Type="http://schemas.openxmlformats.org/officeDocument/2006/relationships/image" Target="../media/image16.png"/><Relationship Id="rId2" Type="http://schemas.openxmlformats.org/officeDocument/2006/relationships/image" Target="../media/image21.jpe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jpe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0.jpeg"/><Relationship Id="rId4" Type="http://schemas.openxmlformats.org/officeDocument/2006/relationships/image" Target="../media/image35.png"/><Relationship Id="rId9" Type="http://schemas.openxmlformats.org/officeDocument/2006/relationships/image" Target="../media/image3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캡스톤디자인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980410"/>
            <a:ext cx="6858000" cy="1655762"/>
          </a:xfrm>
        </p:spPr>
        <p:txBody>
          <a:bodyPr/>
          <a:lstStyle/>
          <a:p>
            <a:r>
              <a:rPr lang="ko-KR" altLang="en-US" dirty="0" smtClean="0"/>
              <a:t>운영 및 프로젝트 진행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57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296" y="307026"/>
            <a:ext cx="441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 - </a:t>
            </a:r>
            <a:r>
              <a:rPr lang="ko-KR" altLang="en-US" sz="2000" b="1" dirty="0" smtClean="0"/>
              <a:t>운영 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13454" y="808007"/>
            <a:ext cx="82402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문제 해결 능력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시간 활용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스스로 문제 해결 능력 향상 목표</a:t>
            </a:r>
            <a:endParaRPr lang="ko-KR" altLang="en-US" sz="1600" b="1" dirty="0"/>
          </a:p>
        </p:txBody>
      </p:sp>
      <p:pic>
        <p:nvPicPr>
          <p:cNvPr id="50" name="_x46681424" descr="EMB00002160b8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278210"/>
            <a:ext cx="6682014" cy="223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1675" y="3512569"/>
            <a:ext cx="2662011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웹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앱프로그램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915025" y="3505650"/>
            <a:ext cx="2738664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wemos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379" y="360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팀구성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5379" y="4252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팀운영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09402" y="4379330"/>
            <a:ext cx="1564002" cy="9357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인터넷활용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구글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유튜브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333173" y="4194664"/>
            <a:ext cx="1686254" cy="13141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협의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71927" y="4379330"/>
            <a:ext cx="1564002" cy="9357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동료협력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55425" y="5770193"/>
            <a:ext cx="1564002" cy="6214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지도교수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679150" y="4680508"/>
            <a:ext cx="561646" cy="3333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/오른쪽 화살표 69"/>
          <p:cNvSpPr/>
          <p:nvPr/>
        </p:nvSpPr>
        <p:spPr>
          <a:xfrm>
            <a:off x="6173264" y="4680508"/>
            <a:ext cx="561646" cy="3333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2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현재 미래 스마트 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IT  </a:t>
            </a:r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시스템 분야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74741" y="2432119"/>
            <a:ext cx="1151308" cy="4087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센서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690359" y="2402884"/>
            <a:ext cx="571500" cy="15126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임베디드</a:t>
            </a:r>
            <a:r>
              <a:rPr lang="ko-KR" altLang="en-US" sz="1200" dirty="0" smtClean="0"/>
              <a:t> 시스템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2905799"/>
            <a:ext cx="1158505" cy="423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액추레이터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4741" y="3391620"/>
            <a:ext cx="1151308" cy="5238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멀티미디어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카메라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마이크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" name="구름 7"/>
          <p:cNvSpPr/>
          <p:nvPr/>
        </p:nvSpPr>
        <p:spPr>
          <a:xfrm>
            <a:off x="2972301" y="2742418"/>
            <a:ext cx="1863693" cy="1177896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internet</a:t>
            </a:r>
            <a:endParaRPr lang="ko-KR" altLang="en-US" sz="1600" dirty="0"/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2306726" y="3264821"/>
            <a:ext cx="649367" cy="1297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3637066" y="5211403"/>
            <a:ext cx="1336380" cy="7494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관리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분석</a:t>
            </a:r>
            <a:endParaRPr lang="ko-KR" altLang="en-US" sz="1400" dirty="0"/>
          </a:p>
        </p:txBody>
      </p:sp>
      <p:cxnSp>
        <p:nvCxnSpPr>
          <p:cNvPr id="11" name="구부러진 연결선 10"/>
          <p:cNvCxnSpPr/>
          <p:nvPr/>
        </p:nvCxnSpPr>
        <p:spPr>
          <a:xfrm>
            <a:off x="4554556" y="3740387"/>
            <a:ext cx="1114667" cy="5074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397482" y="1467787"/>
            <a:ext cx="1808821" cy="14698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74741" y="4110862"/>
            <a:ext cx="1824225" cy="26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센서 모듈 실습 장치</a:t>
            </a:r>
            <a:endParaRPr lang="ko-KR" altLang="en-US" sz="1400" dirty="0"/>
          </a:p>
        </p:txBody>
      </p:sp>
      <p:pic>
        <p:nvPicPr>
          <p:cNvPr id="15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8" y="2080234"/>
            <a:ext cx="740290" cy="43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490022" y="1949185"/>
            <a:ext cx="1760980" cy="336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데이터 생성</a:t>
            </a:r>
            <a:endParaRPr lang="ko-KR" altLang="en-US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07" y="1685270"/>
            <a:ext cx="881746" cy="95701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500" y="1762773"/>
            <a:ext cx="623879" cy="6758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508748" y="1490053"/>
            <a:ext cx="1620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Web/app </a:t>
            </a:r>
            <a:r>
              <a:rPr lang="ko-KR" altLang="en-US" sz="1400" dirty="0" smtClean="0"/>
              <a:t>서버 </a:t>
            </a:r>
            <a:r>
              <a:rPr lang="en-US" altLang="ko-KR" sz="1400" dirty="0" smtClean="0"/>
              <a:t>/ DB</a:t>
            </a:r>
            <a:endParaRPr lang="ko-KR" altLang="en-US" sz="14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8094172" y="1574837"/>
            <a:ext cx="627448" cy="1240017"/>
            <a:chOff x="860916" y="5290083"/>
            <a:chExt cx="708572" cy="1376292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916" y="5290083"/>
              <a:ext cx="616737" cy="1140632"/>
            </a:xfrm>
            <a:prstGeom prst="rect">
              <a:avLst/>
            </a:prstGeom>
          </p:spPr>
        </p:pic>
        <p:pic>
          <p:nvPicPr>
            <p:cNvPr id="22" name="Picture 11">
              <a:extLst>
                <a:ext uri="{FF2B5EF4-FFF2-40B4-BE49-F238E27FC236}">
                  <a16:creationId xmlns:a16="http://schemas.microsoft.com/office/drawing/2014/main" id="{E351B43B-B5D3-48D9-85E2-D1EAC5C77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400" y="5524806"/>
              <a:ext cx="487767" cy="75444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61314" y="6393095"/>
              <a:ext cx="708174" cy="27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앱</a:t>
              </a:r>
              <a:r>
                <a:rPr lang="ko-KR" altLang="en-US" sz="1000" dirty="0" smtClean="0"/>
                <a:t> 개발 </a:t>
              </a:r>
              <a:endParaRPr lang="ko-KR" altLang="en-US" sz="1000" dirty="0"/>
            </a:p>
          </p:txBody>
        </p:sp>
      </p:grpSp>
      <p:pic>
        <p:nvPicPr>
          <p:cNvPr id="24" name="Picture 16" descr="Google Cloud Platform 소개-Tora's Kingdom of 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23" y="3700252"/>
            <a:ext cx="2877532" cy="161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구부러진 연결선 24"/>
          <p:cNvCxnSpPr/>
          <p:nvPr/>
        </p:nvCxnSpPr>
        <p:spPr>
          <a:xfrm flipV="1">
            <a:off x="4694647" y="2373377"/>
            <a:ext cx="557598" cy="5073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288717" y="2107261"/>
            <a:ext cx="724134" cy="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6" descr="ê´ë ¨ ì´ë¯¸ì§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98" y="1783424"/>
            <a:ext cx="774603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99" y="1436218"/>
            <a:ext cx="499399" cy="29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5445323" y="961507"/>
            <a:ext cx="1760980" cy="353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 처리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5584978" y="3103293"/>
            <a:ext cx="1743091" cy="266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서버</a:t>
            </a:r>
            <a:r>
              <a:rPr lang="en-US" altLang="ko-KR" sz="1400" dirty="0" smtClean="0"/>
              <a:t>/DB </a:t>
            </a:r>
            <a:r>
              <a:rPr lang="ko-KR" altLang="en-US" sz="1400" dirty="0" smtClean="0"/>
              <a:t>구축 관리 </a:t>
            </a:r>
            <a:endParaRPr lang="ko-KR" altLang="en-US" sz="1400" dirty="0"/>
          </a:p>
        </p:txBody>
      </p:sp>
      <p:pic>
        <p:nvPicPr>
          <p:cNvPr id="32" name="Picture 20" descr="안드로이드 Q, 버전 네이밍 체계 바뀐다... 안드로이드 10으로 - JooT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666" y="1109348"/>
            <a:ext cx="832812" cy="4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마이SQL이냐? 마리아DB냐?…개발자 선택은? - 지디넷코리아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15" y="2466065"/>
            <a:ext cx="819533" cy="34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3056" y="2602528"/>
            <a:ext cx="581780" cy="300709"/>
          </a:xfrm>
          <a:prstGeom prst="rect">
            <a:avLst/>
          </a:prstGeom>
        </p:spPr>
      </p:pic>
      <p:sp>
        <p:nvSpPr>
          <p:cNvPr id="35" name="왼쪽/오른쪽 화살표 34"/>
          <p:cNvSpPr/>
          <p:nvPr/>
        </p:nvSpPr>
        <p:spPr>
          <a:xfrm>
            <a:off x="3135391" y="5487720"/>
            <a:ext cx="371923" cy="270513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21245" y="5964883"/>
            <a:ext cx="1495221" cy="2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관리 </a:t>
            </a:r>
            <a:endParaRPr lang="ko-KR" altLang="en-US" sz="1400" dirty="0"/>
          </a:p>
        </p:txBody>
      </p:sp>
      <p:pic>
        <p:nvPicPr>
          <p:cNvPr id="37" name="Picture 10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6" y="5364650"/>
            <a:ext cx="955500" cy="53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0024" y="5544429"/>
            <a:ext cx="771877" cy="344427"/>
          </a:xfrm>
          <a:prstGeom prst="rect">
            <a:avLst/>
          </a:prstGeom>
        </p:spPr>
      </p:pic>
      <p:pic>
        <p:nvPicPr>
          <p:cNvPr id="39" name="Picture 24" descr="Python] Program 구조 (변수, 메모리) 객체지향 클래스 인터프리터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01" y="6003557"/>
            <a:ext cx="729449" cy="23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2628773" y="6327637"/>
            <a:ext cx="1495221" cy="24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Bigdata</a:t>
            </a:r>
            <a:r>
              <a:rPr lang="en-US" altLang="ko-KR" sz="1400" dirty="0" smtClean="0"/>
              <a:t>/AI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495894" y="4684367"/>
            <a:ext cx="1760980" cy="353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 관리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4517449" y="4581525"/>
            <a:ext cx="991299" cy="180248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1646014" y="5223480"/>
            <a:ext cx="1336380" cy="7494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활용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53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/>
      <p:bldP spid="29" grpId="0" animBg="1"/>
      <p:bldP spid="31" grpId="0" animBg="1"/>
      <p:bldP spid="35" grpId="0" animBg="1"/>
      <p:bldP spid="36" grpId="0" animBg="1"/>
      <p:bldP spid="40" grpId="0" animBg="1"/>
      <p:bldP spid="41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현재 미래 스마트 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IT  </a:t>
            </a:r>
            <a:r>
              <a:rPr lang="ko-KR" altLang="en-US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시스템 분야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2800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자율차</a:t>
            </a:r>
            <a:r>
              <a:rPr lang="en-US" altLang="ko-KR" sz="28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ko-KR" altLang="en-US" sz="2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050" name="Picture 2" descr="그림 1. 자율주행차 지원 플랫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80915"/>
            <a:ext cx="8401869" cy="461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199016" y="1115164"/>
            <a:ext cx="1824225" cy="266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센서 모듈 실습 장치</a:t>
            </a:r>
            <a:endParaRPr lang="ko-KR" altLang="en-US" sz="14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2128322" y="1080212"/>
            <a:ext cx="1760980" cy="336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데이터 생성</a:t>
            </a:r>
            <a:endParaRPr lang="ko-KR" altLang="en-US" sz="14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67342" y="5963992"/>
            <a:ext cx="1760980" cy="353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 처리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200389" y="5999065"/>
            <a:ext cx="1743091" cy="2669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서버</a:t>
            </a:r>
            <a:r>
              <a:rPr lang="en-US" altLang="ko-KR" sz="1400" dirty="0" smtClean="0"/>
              <a:t>/DB </a:t>
            </a:r>
            <a:r>
              <a:rPr lang="ko-KR" altLang="en-US" sz="1400" dirty="0" smtClean="0"/>
              <a:t>구축 관리 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2200389" y="6397842"/>
            <a:ext cx="1495221" cy="2671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클라우드</a:t>
            </a:r>
            <a:r>
              <a:rPr lang="ko-KR" altLang="en-US" sz="1400" dirty="0" smtClean="0"/>
              <a:t> 관리 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7116942" y="6397842"/>
            <a:ext cx="1495221" cy="2429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Bigdata</a:t>
            </a:r>
            <a:r>
              <a:rPr lang="en-US" altLang="ko-KR" sz="1400" dirty="0" smtClean="0"/>
              <a:t>/AI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925212" y="5955809"/>
            <a:ext cx="1760980" cy="3534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 관리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825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296" y="307026"/>
            <a:ext cx="509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  +  </a:t>
            </a:r>
            <a:r>
              <a:rPr lang="ko-KR" altLang="en-US" sz="2000" b="1" dirty="0" smtClean="0"/>
              <a:t>프로젝트 </a:t>
            </a:r>
            <a:endParaRPr lang="ko-KR" altLang="en-US" sz="2000" b="1" dirty="0"/>
          </a:p>
        </p:txBody>
      </p:sp>
      <p:sp>
        <p:nvSpPr>
          <p:cNvPr id="59" name="직사각형 58"/>
          <p:cNvSpPr/>
          <p:nvPr/>
        </p:nvSpPr>
        <p:spPr>
          <a:xfrm>
            <a:off x="463296" y="879353"/>
            <a:ext cx="82402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인공지능과 사물인터넷을 적용한 농촌형 소규모 스마트 통합관리 시스템 </a:t>
            </a:r>
            <a:endParaRPr lang="ko-KR" altLang="en-US" dirty="0"/>
          </a:p>
        </p:txBody>
      </p:sp>
      <p:pic>
        <p:nvPicPr>
          <p:cNvPr id="3073" name="_x47828480" descr="EMB00002160b8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9" y="1620926"/>
            <a:ext cx="8647068" cy="49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8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296" y="307026"/>
            <a:ext cx="509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  +  </a:t>
            </a:r>
            <a:r>
              <a:rPr lang="ko-KR" altLang="en-US" sz="2000" b="1" dirty="0" smtClean="0"/>
              <a:t>프로젝트 </a:t>
            </a:r>
            <a:endParaRPr lang="ko-KR" altLang="en-US" sz="2000" b="1" dirty="0"/>
          </a:p>
        </p:txBody>
      </p:sp>
      <p:sp>
        <p:nvSpPr>
          <p:cNvPr id="59" name="직사각형 58"/>
          <p:cNvSpPr/>
          <p:nvPr/>
        </p:nvSpPr>
        <p:spPr>
          <a:xfrm>
            <a:off x="463296" y="879353"/>
            <a:ext cx="82402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인공지능과 사물인터넷을 적용한 농촌형 소규모 스마트 통합관리 시스템 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6698530" y="1377905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디바이스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(Device)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685819" y="1377905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서비스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(Service)</a:t>
            </a:r>
            <a:endParaRPr lang="ko-KR" altLang="en-US" sz="1400" b="1" dirty="0"/>
          </a:p>
        </p:txBody>
      </p:sp>
      <p:sp>
        <p:nvSpPr>
          <p:cNvPr id="88" name="직사각형 87"/>
          <p:cNvSpPr/>
          <p:nvPr/>
        </p:nvSpPr>
        <p:spPr>
          <a:xfrm>
            <a:off x="2690056" y="1377905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플랫폼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(Platform)</a:t>
            </a:r>
            <a:endParaRPr lang="ko-KR" altLang="en-US" sz="1400" b="1" dirty="0"/>
          </a:p>
        </p:txBody>
      </p:sp>
      <p:sp>
        <p:nvSpPr>
          <p:cNvPr id="89" name="직사각형 88"/>
          <p:cNvSpPr/>
          <p:nvPr/>
        </p:nvSpPr>
        <p:spPr>
          <a:xfrm>
            <a:off x="4694293" y="1367273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네트워크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(Network)</a:t>
            </a:r>
            <a:endParaRPr lang="ko-KR" altLang="en-US" sz="1400" b="1" dirty="0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5240869" y="2776687"/>
            <a:ext cx="1106602" cy="6384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스마트 홈</a:t>
            </a:r>
            <a:endParaRPr lang="ko-KR" altLang="en-US" sz="110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240869" y="4047955"/>
            <a:ext cx="1106602" cy="6384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스마트 팜</a:t>
            </a:r>
            <a:endParaRPr lang="ko-KR" altLang="en-US" sz="11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5240869" y="5319222"/>
            <a:ext cx="1106602" cy="6384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스마트 축사</a:t>
            </a:r>
            <a:endParaRPr lang="ko-KR" altLang="en-US" sz="1100" dirty="0"/>
          </a:p>
        </p:txBody>
      </p:sp>
      <p:sp>
        <p:nvSpPr>
          <p:cNvPr id="95" name="직사각형 94"/>
          <p:cNvSpPr/>
          <p:nvPr/>
        </p:nvSpPr>
        <p:spPr>
          <a:xfrm>
            <a:off x="6877117" y="2624594"/>
            <a:ext cx="1524790" cy="890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인체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동작 관리 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원격 보안관리 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원격 전기가스관리</a:t>
            </a:r>
            <a:endParaRPr lang="ko-KR" altLang="en-US" sz="1100" dirty="0"/>
          </a:p>
        </p:txBody>
      </p:sp>
      <p:sp>
        <p:nvSpPr>
          <p:cNvPr id="96" name="직사각형 95"/>
          <p:cNvSpPr/>
          <p:nvPr/>
        </p:nvSpPr>
        <p:spPr>
          <a:xfrm>
            <a:off x="6877116" y="3895861"/>
            <a:ext cx="1524790" cy="890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비닐 하우스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환경 관리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보온 관수 관리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작물 도난 관리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노지 관수 관리</a:t>
            </a:r>
            <a:endParaRPr lang="ko-KR" altLang="en-US" sz="1100" dirty="0"/>
          </a:p>
        </p:txBody>
      </p:sp>
      <p:sp>
        <p:nvSpPr>
          <p:cNvPr id="97" name="직사각형 96"/>
          <p:cNvSpPr/>
          <p:nvPr/>
        </p:nvSpPr>
        <p:spPr>
          <a:xfrm>
            <a:off x="6877116" y="5167127"/>
            <a:ext cx="1524790" cy="890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100" dirty="0" smtClean="0"/>
              <a:t>축사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환경 관리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가축 먹이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물 관리</a:t>
            </a:r>
            <a:endParaRPr lang="en-US" altLang="ko-KR" sz="1100" dirty="0" smtClean="0"/>
          </a:p>
          <a:p>
            <a:pPr marL="171450" indent="-171450">
              <a:buFontTx/>
              <a:buChar char="-"/>
            </a:pPr>
            <a:r>
              <a:rPr lang="ko-KR" altLang="en-US" sz="1100" dirty="0" smtClean="0"/>
              <a:t>동물 도난 관리</a:t>
            </a:r>
            <a:endParaRPr lang="en-US" altLang="ko-KR" sz="1100" dirty="0" smtClean="0"/>
          </a:p>
        </p:txBody>
      </p:sp>
      <p:sp>
        <p:nvSpPr>
          <p:cNvPr id="98" name="모서리가 둥근 직사각형 97"/>
          <p:cNvSpPr/>
          <p:nvPr/>
        </p:nvSpPr>
        <p:spPr>
          <a:xfrm rot="5400000">
            <a:off x="2913389" y="4193551"/>
            <a:ext cx="3355038" cy="4368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Local </a:t>
            </a:r>
            <a:r>
              <a:rPr lang="en-US" altLang="ko-KR" sz="1100" dirty="0" err="1" smtClean="0"/>
              <a:t>WiFi</a:t>
            </a:r>
            <a:r>
              <a:rPr lang="en-US" altLang="ko-KR" sz="1100" dirty="0" smtClean="0"/>
              <a:t> Network</a:t>
            </a:r>
            <a:endParaRPr lang="ko-KR" altLang="en-US" sz="1100" dirty="0"/>
          </a:p>
        </p:txBody>
      </p:sp>
      <p:sp>
        <p:nvSpPr>
          <p:cNvPr id="99" name="구름 98"/>
          <p:cNvSpPr/>
          <p:nvPr/>
        </p:nvSpPr>
        <p:spPr>
          <a:xfrm>
            <a:off x="1618153" y="2848150"/>
            <a:ext cx="2235584" cy="796839"/>
          </a:xfrm>
          <a:prstGeom prst="clou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인터넷</a:t>
            </a:r>
            <a:endParaRPr lang="ko-KR" altLang="en-US" sz="1100" dirty="0"/>
          </a:p>
        </p:txBody>
      </p:sp>
      <p:pic>
        <p:nvPicPr>
          <p:cNvPr id="100" name="Picture 2" descr="데이터베이스 저장소 - 무료 컴퓨터개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86" y="3838432"/>
            <a:ext cx="1057448" cy="105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35" y="5145574"/>
            <a:ext cx="1127758" cy="934485"/>
          </a:xfrm>
          <a:prstGeom prst="rect">
            <a:avLst/>
          </a:prstGeom>
        </p:spPr>
      </p:pic>
      <p:pic>
        <p:nvPicPr>
          <p:cNvPr id="102" name="Picture 6" descr="모바일 탭 - 무료 과학 기술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932" y="4870326"/>
            <a:ext cx="823192" cy="8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54" y="4866344"/>
            <a:ext cx="929556" cy="708045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7026202" y="2303369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센서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액추레이터</a:t>
            </a:r>
            <a:endParaRPr lang="ko-KR" alt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82207" y="239087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응용 서비스</a:t>
            </a:r>
            <a:endParaRPr lang="ko-KR" altLang="en-US" sz="1100" dirty="0"/>
          </a:p>
        </p:txBody>
      </p:sp>
      <p:sp>
        <p:nvSpPr>
          <p:cNvPr id="106" name="왼쪽/오른쪽 화살표 105"/>
          <p:cNvSpPr/>
          <p:nvPr/>
        </p:nvSpPr>
        <p:spPr>
          <a:xfrm>
            <a:off x="6393222" y="2981493"/>
            <a:ext cx="390277" cy="30338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7" name="왼쪽/오른쪽 화살표 106"/>
          <p:cNvSpPr/>
          <p:nvPr/>
        </p:nvSpPr>
        <p:spPr>
          <a:xfrm>
            <a:off x="6393221" y="4270467"/>
            <a:ext cx="390277" cy="30338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8" name="왼쪽/오른쪽 화살표 107"/>
          <p:cNvSpPr/>
          <p:nvPr/>
        </p:nvSpPr>
        <p:spPr>
          <a:xfrm>
            <a:off x="6392875" y="5515926"/>
            <a:ext cx="390277" cy="303380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893879" y="2939106"/>
            <a:ext cx="392986" cy="301757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885528" y="4267210"/>
            <a:ext cx="404795" cy="310825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948842" y="5451641"/>
            <a:ext cx="319892" cy="245632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599" y="4475463"/>
            <a:ext cx="404795" cy="310825"/>
          </a:xfrm>
          <a:prstGeom prst="rect">
            <a:avLst/>
          </a:prstGeom>
        </p:spPr>
      </p:pic>
      <p:cxnSp>
        <p:nvCxnSpPr>
          <p:cNvPr id="113" name="직선 연결선 112"/>
          <p:cNvCxnSpPr/>
          <p:nvPr/>
        </p:nvCxnSpPr>
        <p:spPr>
          <a:xfrm flipH="1" flipV="1">
            <a:off x="2732231" y="3719483"/>
            <a:ext cx="252874" cy="156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161733" y="3561064"/>
            <a:ext cx="61684" cy="277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854613" y="481957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서버</a:t>
            </a:r>
            <a:r>
              <a:rPr lang="en-US" altLang="ko-KR" sz="1100" b="1" dirty="0" smtClean="0"/>
              <a:t>/DB</a:t>
            </a:r>
            <a:endParaRPr lang="ko-KR" altLang="en-US" sz="11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169636" y="6043173"/>
            <a:ext cx="3941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AI</a:t>
            </a:r>
            <a:endParaRPr lang="ko-KR" altLang="en-US" sz="11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070967" y="5650870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Web/App</a:t>
            </a:r>
            <a:endParaRPr lang="ko-KR" altLang="en-US" sz="1100" b="1" dirty="0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995184" y="3606277"/>
            <a:ext cx="404795" cy="31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ireless icon, access point. Icon related to electronic, technology. line  icon style. Simple design editable 10248928 Vector Art at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053" y="4482513"/>
            <a:ext cx="1511964" cy="15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3296" y="307026"/>
            <a:ext cx="3706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13454" y="808007"/>
            <a:ext cx="82402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/>
              <a:t>스마트</a:t>
            </a:r>
            <a:r>
              <a:rPr lang="en-US" altLang="ko-KR" dirty="0" smtClean="0"/>
              <a:t>ITSW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현장형</a:t>
            </a:r>
            <a:r>
              <a:rPr lang="ko-KR" altLang="en-US" dirty="0" smtClean="0"/>
              <a:t> 실무교육 사례</a:t>
            </a:r>
            <a:r>
              <a:rPr lang="en-US" altLang="ko-KR" dirty="0" smtClean="0"/>
              <a:t>(</a:t>
            </a:r>
            <a:r>
              <a:rPr lang="ko-KR" altLang="en-US" sz="1600" b="1" dirty="0" err="1" smtClean="0"/>
              <a:t>캡스톤디자인</a:t>
            </a:r>
            <a:r>
              <a:rPr lang="ko-KR" altLang="en-US" sz="1600" b="1" dirty="0" smtClean="0"/>
              <a:t> 운영 결과 </a:t>
            </a:r>
            <a:r>
              <a:rPr lang="en-US" altLang="ko-KR" sz="1600" b="1" dirty="0" smtClean="0"/>
              <a:t>:</a:t>
            </a:r>
            <a:r>
              <a:rPr lang="ko-KR" altLang="en-US" sz="1600" b="1" dirty="0" err="1" smtClean="0"/>
              <a:t>스마트팜</a:t>
            </a:r>
            <a:r>
              <a:rPr lang="ko-KR" altLang="en-US" sz="1600" b="1" dirty="0" smtClean="0"/>
              <a:t>  </a:t>
            </a:r>
            <a:r>
              <a:rPr lang="en-US" altLang="ko-KR" sz="1600" b="1" dirty="0" smtClean="0"/>
              <a:t>2022</a:t>
            </a:r>
            <a:r>
              <a:rPr lang="ko-KR" altLang="en-US" sz="1600" b="1" dirty="0" smtClean="0"/>
              <a:t>년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6537808" y="1317249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디바이스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(Device)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525097" y="1317249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서비스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(Service)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529334" y="1317249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플랫폼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(Platform)</a:t>
            </a:r>
            <a:endParaRPr lang="ko-KR" altLang="en-US" sz="1400" b="1" dirty="0"/>
          </a:p>
        </p:txBody>
      </p:sp>
      <p:sp>
        <p:nvSpPr>
          <p:cNvPr id="14" name="직사각형 13"/>
          <p:cNvSpPr/>
          <p:nvPr/>
        </p:nvSpPr>
        <p:spPr>
          <a:xfrm>
            <a:off x="4533571" y="1306617"/>
            <a:ext cx="1881963" cy="5741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네트워크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(Network)</a:t>
            </a:r>
            <a:endParaRPr lang="ko-KR" altLang="en-US" sz="14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37808" y="1891407"/>
            <a:ext cx="1881963" cy="478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데이터 생성</a:t>
            </a:r>
            <a:endParaRPr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33571" y="1880775"/>
            <a:ext cx="1881963" cy="478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연결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29334" y="1891407"/>
            <a:ext cx="1881963" cy="478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데이터  처리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5097" y="1880775"/>
            <a:ext cx="1881963" cy="4784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서비스 제공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92" y="2529765"/>
            <a:ext cx="1881579" cy="1262386"/>
          </a:xfrm>
          <a:prstGeom prst="rect">
            <a:avLst/>
          </a:prstGeom>
        </p:spPr>
      </p:pic>
      <p:pic>
        <p:nvPicPr>
          <p:cNvPr id="20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154" y="2554345"/>
            <a:ext cx="714219" cy="42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ê´ë ¨ ì´ë¯¸ì§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73" y="2529765"/>
            <a:ext cx="1141161" cy="4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072" y="2977369"/>
            <a:ext cx="1830462" cy="75857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888" y="2529765"/>
            <a:ext cx="954427" cy="29771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3937" y="2549714"/>
            <a:ext cx="947360" cy="190545"/>
          </a:xfrm>
          <a:prstGeom prst="rect">
            <a:avLst/>
          </a:prstGeom>
        </p:spPr>
      </p:pic>
      <p:pic>
        <p:nvPicPr>
          <p:cNvPr id="25" name="Picture 10" descr="aws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93" y="2827476"/>
            <a:ext cx="955500" cy="53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1678" y="2976384"/>
            <a:ext cx="771877" cy="34421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0630" y="3375221"/>
            <a:ext cx="1807667" cy="2682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465" y="2451260"/>
            <a:ext cx="1918748" cy="1284679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415534" y="2369872"/>
            <a:ext cx="2089296" cy="1422279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455655" y="2497920"/>
            <a:ext cx="1018897" cy="475838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498584" y="3333482"/>
            <a:ext cx="1217401" cy="47846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7613" y="2800679"/>
            <a:ext cx="2243222" cy="478465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439784" y="6112165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IoT</a:t>
            </a:r>
            <a:r>
              <a:rPr lang="ko-KR" altLang="en-US" sz="1200" dirty="0" smtClean="0"/>
              <a:t> 센서 모듈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Wemos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8" name="직선 화살표 연결선 37"/>
          <p:cNvCxnSpPr/>
          <p:nvPr/>
        </p:nvCxnSpPr>
        <p:spPr>
          <a:xfrm flipH="1">
            <a:off x="5999534" y="5103124"/>
            <a:ext cx="588989" cy="252241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00" y="5288839"/>
            <a:ext cx="514757" cy="30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구름 41"/>
          <p:cNvSpPr/>
          <p:nvPr/>
        </p:nvSpPr>
        <p:spPr>
          <a:xfrm>
            <a:off x="2815907" y="5765803"/>
            <a:ext cx="1416322" cy="83413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internet</a:t>
            </a:r>
            <a:endParaRPr lang="ko-KR" altLang="en-US" sz="1600" dirty="0"/>
          </a:p>
        </p:txBody>
      </p:sp>
      <p:cxnSp>
        <p:nvCxnSpPr>
          <p:cNvPr id="43" name="직선 연결선 42"/>
          <p:cNvCxnSpPr/>
          <p:nvPr/>
        </p:nvCxnSpPr>
        <p:spPr>
          <a:xfrm flipV="1">
            <a:off x="2785119" y="6303656"/>
            <a:ext cx="4393" cy="123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아래쪽 화살표 43"/>
          <p:cNvSpPr/>
          <p:nvPr/>
        </p:nvSpPr>
        <p:spPr>
          <a:xfrm flipV="1">
            <a:off x="3409123" y="5527882"/>
            <a:ext cx="249655" cy="299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4338846" y="5487523"/>
            <a:ext cx="718334" cy="506954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077471" y="4144960"/>
            <a:ext cx="893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smtClean="0"/>
              <a:t>서버</a:t>
            </a:r>
            <a:r>
              <a:rPr lang="en-US" altLang="ko-KR" sz="1200" dirty="0" smtClean="0"/>
              <a:t>/DB</a:t>
            </a:r>
            <a:endParaRPr lang="ko-KR" altLang="en-US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클라우드</a:t>
            </a:r>
            <a:r>
              <a:rPr lang="en-US" altLang="ko-KR" sz="1200" dirty="0" smtClean="0"/>
              <a:t>)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2033364" y="5886649"/>
            <a:ext cx="786406" cy="203529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272" y="5503114"/>
            <a:ext cx="514757" cy="30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167" y="4391742"/>
            <a:ext cx="1348230" cy="907667"/>
          </a:xfrm>
          <a:prstGeom prst="rect">
            <a:avLst/>
          </a:prstGeom>
        </p:spPr>
      </p:pic>
      <p:cxnSp>
        <p:nvCxnSpPr>
          <p:cNvPr id="55" name="직선 화살표 연결선 54"/>
          <p:cNvCxnSpPr/>
          <p:nvPr/>
        </p:nvCxnSpPr>
        <p:spPr>
          <a:xfrm flipH="1" flipV="1">
            <a:off x="886722" y="5103124"/>
            <a:ext cx="141800" cy="732256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337613" y="3878007"/>
            <a:ext cx="8431622" cy="21265"/>
          </a:xfrm>
          <a:prstGeom prst="line">
            <a:avLst/>
          </a:prstGeom>
          <a:ln w="1143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621397" y="3739551"/>
            <a:ext cx="3986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/>
              <a:t>농촌형 스마트 팜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다용도 </a:t>
            </a:r>
            <a:r>
              <a:rPr lang="ko-KR" altLang="en-US" sz="1600" b="1" dirty="0" err="1" smtClean="0"/>
              <a:t>게이트웨이</a:t>
            </a:r>
            <a:r>
              <a:rPr lang="ko-KR" altLang="en-US" sz="1600" b="1" dirty="0" smtClean="0"/>
              <a:t> 개발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962316" y="6398233"/>
            <a:ext cx="776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Web/App</a:t>
            </a:r>
            <a:endParaRPr lang="ko-KR" altLang="en-US" sz="1200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2144" y="5718750"/>
            <a:ext cx="1337091" cy="87051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6765" y="3952052"/>
            <a:ext cx="2177542" cy="1533115"/>
          </a:xfrm>
          <a:prstGeom prst="rect">
            <a:avLst/>
          </a:prstGeom>
        </p:spPr>
      </p:pic>
      <p:cxnSp>
        <p:nvCxnSpPr>
          <p:cNvPr id="35" name="직선 화살표 연결선 34"/>
          <p:cNvCxnSpPr/>
          <p:nvPr/>
        </p:nvCxnSpPr>
        <p:spPr>
          <a:xfrm flipH="1" flipV="1">
            <a:off x="7725536" y="5238495"/>
            <a:ext cx="419410" cy="760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wifi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91" y="4760958"/>
            <a:ext cx="514757" cy="30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5076936" y="574815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/>
              <a:t>AP(</a:t>
            </a:r>
            <a:r>
              <a:rPr lang="ko-KR" altLang="en-US" sz="1200" dirty="0"/>
              <a:t>공</a:t>
            </a:r>
            <a:r>
              <a:rPr lang="ko-KR" altLang="en-US" sz="1200" dirty="0" smtClean="0"/>
              <a:t>유기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6" name="Picture 2" descr="데이터베이스 저장소 - 무료 컴퓨터개 아이콘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752" y="4592674"/>
            <a:ext cx="919938" cy="9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모바일 탭 - 무료 과학 기술개 아이콘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51" y="5564184"/>
            <a:ext cx="879208" cy="87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2118" y="5541394"/>
            <a:ext cx="992809" cy="7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296" y="307026"/>
            <a:ext cx="461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Design)- </a:t>
            </a:r>
            <a:r>
              <a:rPr lang="ko-KR" altLang="en-US" sz="2000" b="1" dirty="0" err="1" smtClean="0"/>
              <a:t>사용툴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pic>
        <p:nvPicPr>
          <p:cNvPr id="4097" name="_x46681424" descr="EMB00002160b8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25785"/>
            <a:ext cx="7267575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ESP8266 WeMos D1 mini 사양 및 사용방법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14" y="3680080"/>
            <a:ext cx="1638641" cy="130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31" y="5197828"/>
            <a:ext cx="856255" cy="110193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7575" y="5427397"/>
            <a:ext cx="1264000" cy="81148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847" y="3870568"/>
            <a:ext cx="914954" cy="937427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479393" y="4980589"/>
            <a:ext cx="1553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363636"/>
                </a:solidFill>
                <a:latin typeface="Lato"/>
              </a:rPr>
              <a:t>128x64 OLED 0.96</a:t>
            </a:r>
            <a:r>
              <a:rPr lang="ko-KR" altLang="en-US" sz="1000" b="1" dirty="0">
                <a:solidFill>
                  <a:srgbClr val="363636"/>
                </a:solidFill>
                <a:latin typeface="Lato"/>
              </a:rPr>
              <a:t>인치</a:t>
            </a:r>
            <a:endParaRPr lang="ko-KR" altLang="en-US" sz="1000" b="1" i="0" dirty="0">
              <a:solidFill>
                <a:srgbClr val="363636"/>
              </a:solidFill>
              <a:effectLst/>
              <a:latin typeface="Lato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51531" y="4957771"/>
            <a:ext cx="9557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solidFill>
                  <a:srgbClr val="363636"/>
                </a:solidFill>
                <a:latin typeface="Lato"/>
              </a:rPr>
              <a:t>Wemos</a:t>
            </a:r>
            <a:r>
              <a:rPr lang="en-US" altLang="ko-KR" sz="1000" b="1" dirty="0" smtClean="0">
                <a:solidFill>
                  <a:srgbClr val="363636"/>
                </a:solidFill>
                <a:latin typeface="Lato"/>
              </a:rPr>
              <a:t> mini</a:t>
            </a:r>
            <a:endParaRPr lang="ko-KR" altLang="en-US" sz="1000" b="1" i="0" dirty="0">
              <a:solidFill>
                <a:srgbClr val="363636"/>
              </a:solidFill>
              <a:effectLst/>
              <a:latin typeface="Lato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93555" y="6281098"/>
            <a:ext cx="13340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000" b="1" dirty="0" err="1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온습도</a:t>
            </a:r>
            <a:r>
              <a:rPr lang="ko-KR" altLang="en-US" sz="1000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센서 </a:t>
            </a:r>
            <a:r>
              <a:rPr lang="en-US" altLang="ko-KR" sz="1000" b="1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DHT22</a:t>
            </a:r>
            <a:endParaRPr lang="en-US" altLang="ko-KR" sz="1000" b="1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4104" name="Picture 8" descr="국내 최대 무료 호스팅 | 닷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250" y="3969426"/>
            <a:ext cx="838570" cy="8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492" y="3921467"/>
            <a:ext cx="1127758" cy="934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85852" y="4065544"/>
            <a:ext cx="94769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핫스팟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71238" y="3579777"/>
            <a:ext cx="3016309" cy="3182973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5539" y="51024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서버구축</a:t>
            </a:r>
            <a:endParaRPr lang="en-US" altLang="ko-KR" dirty="0" smtClean="0"/>
          </a:p>
          <a:p>
            <a:r>
              <a:rPr lang="ko-KR" altLang="en-US" dirty="0" smtClean="0"/>
              <a:t>서버이용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6" y="3680080"/>
            <a:ext cx="1069324" cy="1800738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99" y="3680080"/>
            <a:ext cx="1055235" cy="1800738"/>
          </a:xfrm>
          <a:prstGeom prst="rect">
            <a:avLst/>
          </a:prstGeom>
        </p:spPr>
      </p:pic>
      <p:sp>
        <p:nvSpPr>
          <p:cNvPr id="11" name="AutoShape 12" descr="engineering.linecorp.com/wp-content/uploads/2019/0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8233" y="5653428"/>
            <a:ext cx="1911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202124"/>
                </a:solidFill>
                <a:latin typeface="Apple SD Gothic Neo"/>
              </a:rPr>
              <a:t>Php</a:t>
            </a:r>
            <a:r>
              <a:rPr lang="en-US" altLang="ko-KR" dirty="0" smtClean="0">
                <a:solidFill>
                  <a:srgbClr val="202124"/>
                </a:solidFill>
                <a:latin typeface="Apple SD Gothic Neo"/>
              </a:rPr>
              <a:t>, </a:t>
            </a:r>
            <a:r>
              <a:rPr lang="ko-KR" altLang="en-US" dirty="0" err="1" smtClean="0">
                <a:solidFill>
                  <a:srgbClr val="202124"/>
                </a:solidFill>
                <a:latin typeface="Apple SD Gothic Neo"/>
              </a:rPr>
              <a:t>안드로이드</a:t>
            </a:r>
            <a:endParaRPr lang="en-US" altLang="ko-KR" b="0" i="0" dirty="0" smtClean="0">
              <a:solidFill>
                <a:srgbClr val="202124"/>
              </a:solidFill>
              <a:effectLst/>
              <a:latin typeface="Apple SD Gothic Neo"/>
            </a:endParaRPr>
          </a:p>
          <a:p>
            <a:pPr algn="ctr"/>
            <a:r>
              <a:rPr lang="ko-KR" altLang="en-US" b="0" i="0" dirty="0" err="1" smtClean="0">
                <a:solidFill>
                  <a:srgbClr val="202124"/>
                </a:solidFill>
                <a:effectLst/>
                <a:latin typeface="Apple SD Gothic Neo"/>
              </a:rPr>
              <a:t>플러터</a:t>
            </a:r>
            <a:r>
              <a:rPr lang="en-US" altLang="ko-KR" b="0" i="0" dirty="0" smtClean="0">
                <a:solidFill>
                  <a:srgbClr val="202124"/>
                </a:solidFill>
                <a:effectLst/>
                <a:latin typeface="Apple SD Gothic Neo"/>
              </a:rPr>
              <a:t>(Flutter)</a:t>
            </a:r>
            <a:endParaRPr lang="ko-KR" altLang="en-US" b="0" i="0" dirty="0">
              <a:solidFill>
                <a:srgbClr val="202124"/>
              </a:solidFill>
              <a:effectLst/>
              <a:latin typeface="Apple SD Gothic Neo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666594" y="3579777"/>
            <a:ext cx="2080296" cy="2487649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25629" y="3488944"/>
            <a:ext cx="2389256" cy="3121406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296" y="307026"/>
            <a:ext cx="4926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Design)- </a:t>
            </a:r>
            <a:r>
              <a:rPr lang="ko-KR" altLang="en-US" sz="2000" b="1" dirty="0" smtClean="0"/>
              <a:t>서버 구축 </a:t>
            </a:r>
            <a:endParaRPr lang="ko-KR" altLang="en-US" sz="2000" b="1" dirty="0"/>
          </a:p>
        </p:txBody>
      </p:sp>
      <p:pic>
        <p:nvPicPr>
          <p:cNvPr id="4097" name="_x46681424" descr="EMB00002160b8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25785"/>
            <a:ext cx="7267575" cy="24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국내 최대 무료 호스팅 | 닷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77" y="4038158"/>
            <a:ext cx="838570" cy="83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0749" y="3037962"/>
            <a:ext cx="94769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공유기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핫스팟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8564" y="51711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서버구축</a:t>
            </a:r>
            <a:endParaRPr lang="en-US" altLang="ko-KR" dirty="0" smtClean="0"/>
          </a:p>
          <a:p>
            <a:r>
              <a:rPr lang="ko-KR" altLang="en-US" dirty="0" smtClean="0"/>
              <a:t>서버이용</a:t>
            </a:r>
            <a:endParaRPr lang="ko-KR" altLang="en-US" dirty="0"/>
          </a:p>
        </p:txBody>
      </p:sp>
      <p:sp>
        <p:nvSpPr>
          <p:cNvPr id="11" name="AutoShape 12" descr="engineering.linecorp.com/wp-content/uploads/2019/0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696497" y="3648511"/>
            <a:ext cx="1869549" cy="2300603"/>
          </a:xfrm>
          <a:prstGeom prst="round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컴퓨터 아이콘 무료 벡터 일러스트·그래픽 74440515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799" y="4484505"/>
            <a:ext cx="1373384" cy="137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7163849" y="6213121"/>
            <a:ext cx="1609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Web Browser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913794" y="6132653"/>
            <a:ext cx="153193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/>
              <a:t>Web page</a:t>
            </a:r>
          </a:p>
          <a:p>
            <a:pPr eaLnBrk="1" latinLnBrk="1" hangingPunct="1"/>
            <a:r>
              <a:rPr lang="en-US" altLang="ko-KR"/>
              <a:t>(Homepage)</a:t>
            </a:r>
          </a:p>
        </p:txBody>
      </p:sp>
      <p:sp>
        <p:nvSpPr>
          <p:cNvPr id="26" name="Line 8"/>
          <p:cNvSpPr>
            <a:spLocks noChangeShapeType="1"/>
          </p:cNvSpPr>
          <p:nvPr/>
        </p:nvSpPr>
        <p:spPr bwMode="auto">
          <a:xfrm>
            <a:off x="3546743" y="5283844"/>
            <a:ext cx="38877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118594" y="3881414"/>
            <a:ext cx="2541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latin typeface="한양해서" pitchFamily="18" charset="-127"/>
                <a:ea typeface="한양해서" pitchFamily="18" charset="-127"/>
              </a:rPr>
              <a:t>Protocol(</a:t>
            </a:r>
            <a:r>
              <a:rPr lang="ko-KR" altLang="en-US" sz="2000" b="1" dirty="0">
                <a:latin typeface="한양해서" pitchFamily="18" charset="-127"/>
                <a:ea typeface="한양해서" pitchFamily="18" charset="-127"/>
              </a:rPr>
              <a:t>통신규약</a:t>
            </a:r>
            <a:r>
              <a:rPr lang="en-US" altLang="ko-KR" sz="2000" b="1" dirty="0">
                <a:latin typeface="한양해서" pitchFamily="18" charset="-127"/>
                <a:ea typeface="한양해서" pitchFamily="18" charset="-127"/>
              </a:rPr>
              <a:t>)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834081" y="5418522"/>
            <a:ext cx="3600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/>
              <a:t>TCP/IP</a:t>
            </a:r>
            <a:r>
              <a:rPr lang="en-US" altLang="ko-KR" sz="1400" dirty="0"/>
              <a:t>(Transmission Control Protocol/</a:t>
            </a:r>
          </a:p>
          <a:p>
            <a:pPr eaLnBrk="1" latinLnBrk="1" hangingPunct="1"/>
            <a:r>
              <a:rPr lang="en-US" altLang="ko-KR" sz="1400" dirty="0"/>
              <a:t> Internet Protocol)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127768" y="4278289"/>
            <a:ext cx="27257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b="1" dirty="0"/>
              <a:t>HTTP</a:t>
            </a:r>
          </a:p>
          <a:p>
            <a:pPr eaLnBrk="1" latinLnBrk="1" hangingPunct="1"/>
            <a:r>
              <a:rPr lang="en-US" altLang="ko-KR" dirty="0"/>
              <a:t>(Hyper Text</a:t>
            </a:r>
          </a:p>
          <a:p>
            <a:pPr eaLnBrk="1" latinLnBrk="1" hangingPunct="1"/>
            <a:r>
              <a:rPr lang="en-US" altLang="ko-KR" dirty="0"/>
              <a:t> Transmission Protocol)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118594" y="6189249"/>
            <a:ext cx="2912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/>
              <a:t>FTP(</a:t>
            </a:r>
            <a:r>
              <a:rPr lang="en-US" altLang="ko-KR" sz="2000" dirty="0" smtClean="0"/>
              <a:t>File </a:t>
            </a:r>
            <a:r>
              <a:rPr lang="en-US" altLang="ko-KR" sz="2000" dirty="0"/>
              <a:t>Transfer </a:t>
            </a:r>
            <a:r>
              <a:rPr lang="en-US" altLang="ko-KR" sz="2000" dirty="0" smtClean="0"/>
              <a:t>Protocol)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20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3296" y="307026"/>
            <a:ext cx="4413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/>
              <a:t>캡스톤디자인</a:t>
            </a:r>
            <a:r>
              <a:rPr lang="en-US" altLang="ko-KR" sz="2000" b="1" dirty="0" smtClean="0"/>
              <a:t>(Capstone Design) - </a:t>
            </a:r>
            <a:r>
              <a:rPr lang="ko-KR" altLang="en-US" sz="2000" b="1" dirty="0" smtClean="0"/>
              <a:t>운영 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413454" y="808007"/>
            <a:ext cx="82402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팀별</a:t>
            </a:r>
            <a:r>
              <a:rPr lang="ko-KR" altLang="en-US" dirty="0" smtClean="0"/>
              <a:t> 문제 해결 능력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주어진 시간 활용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스스로 문제 해결 능력 향상 목표</a:t>
            </a:r>
            <a:endParaRPr lang="ko-KR" altLang="en-US" sz="1600" b="1" dirty="0"/>
          </a:p>
        </p:txBody>
      </p:sp>
      <p:pic>
        <p:nvPicPr>
          <p:cNvPr id="50" name="_x46681424" descr="EMB00002160b8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278210"/>
            <a:ext cx="6682014" cy="223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971675" y="3512569"/>
            <a:ext cx="2662011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r>
              <a:rPr lang="en-US" altLang="ko-KR" dirty="0" smtClean="0"/>
              <a:t>/</a:t>
            </a:r>
            <a:r>
              <a:rPr lang="ko-KR" altLang="en-US" dirty="0" smtClean="0"/>
              <a:t>웹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앱프로그램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915025" y="3505650"/>
            <a:ext cx="2738664" cy="447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wemos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379" y="360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팀구성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75379" y="4252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팀운영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009402" y="4379330"/>
            <a:ext cx="1564002" cy="9357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인터넷활용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구글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유튜브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333173" y="4194664"/>
            <a:ext cx="1686254" cy="131412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협의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71927" y="4379330"/>
            <a:ext cx="1564002" cy="93573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동료협력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55425" y="5770193"/>
            <a:ext cx="1564002" cy="6214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지도교수</a:t>
            </a:r>
            <a:endParaRPr lang="ko-KR" altLang="en-US" dirty="0"/>
          </a:p>
        </p:txBody>
      </p:sp>
      <p:sp>
        <p:nvSpPr>
          <p:cNvPr id="8" name="왼쪽/오른쪽 화살표 7"/>
          <p:cNvSpPr/>
          <p:nvPr/>
        </p:nvSpPr>
        <p:spPr>
          <a:xfrm>
            <a:off x="3679150" y="4680508"/>
            <a:ext cx="561646" cy="3333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/오른쪽 화살표 69"/>
          <p:cNvSpPr/>
          <p:nvPr/>
        </p:nvSpPr>
        <p:spPr>
          <a:xfrm>
            <a:off x="6173264" y="4680508"/>
            <a:ext cx="561646" cy="33337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411</Words>
  <Application>Microsoft Office PowerPoint</Application>
  <PresentationFormat>화면 슬라이드 쇼(4:3)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Apple SD Gothic Neo</vt:lpstr>
      <vt:lpstr>HY견명조</vt:lpstr>
      <vt:lpstr>Lato</vt:lpstr>
      <vt:lpstr>굴림</vt:lpstr>
      <vt:lpstr>맑은 고딕</vt:lpstr>
      <vt:lpstr>맑은 고딕</vt:lpstr>
      <vt:lpstr>한양해서</vt:lpstr>
      <vt:lpstr>Arial</vt:lpstr>
      <vt:lpstr>Calibri</vt:lpstr>
      <vt:lpstr>Calibri Light</vt:lpstr>
      <vt:lpstr>Office 테마</vt:lpstr>
      <vt:lpstr>캡스톤디자인 (스마트 시스템)</vt:lpstr>
      <vt:lpstr>현재 미래 스마트 IT  시스템 분야</vt:lpstr>
      <vt:lpstr>현재 미래 스마트 IT  시스템 분야(자율차)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경복대학교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</dc:creator>
  <cp:lastModifiedBy>kbu</cp:lastModifiedBy>
  <cp:revision>13</cp:revision>
  <dcterms:created xsi:type="dcterms:W3CDTF">2023-09-02T22:08:30Z</dcterms:created>
  <dcterms:modified xsi:type="dcterms:W3CDTF">2023-09-04T00:13:32Z</dcterms:modified>
</cp:coreProperties>
</file>