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109" initials="5" lastIdx="1" clrIdx="0">
    <p:extLst>
      <p:ext uri="{19B8F6BF-5375-455C-9EA6-DF929625EA0E}">
        <p15:presenceInfo xmlns:p15="http://schemas.microsoft.com/office/powerpoint/2012/main" userId="510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00"/>
    <a:srgbClr val="FF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0" autoAdjust="0"/>
    <p:restoredTop sz="94660"/>
  </p:normalViewPr>
  <p:slideViewPr>
    <p:cSldViewPr snapToGrid="0">
      <p:cViewPr>
        <p:scale>
          <a:sx n="50" d="100"/>
          <a:sy n="50" d="100"/>
        </p:scale>
        <p:origin x="181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50114-0B8C-415F-A5E4-1938E874CA19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D77F1-BE00-4ABA-8B97-8406FD69A8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48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0D18-F06F-4DE4-BA98-505147420956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63F-8BC7-42F3-B556-6A765809C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49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0D18-F06F-4DE4-BA98-505147420956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63F-8BC7-42F3-B556-6A765809C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22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0D18-F06F-4DE4-BA98-505147420956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63F-8BC7-42F3-B556-6A765809C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86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0D18-F06F-4DE4-BA98-505147420956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63F-8BC7-42F3-B556-6A765809C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54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0D18-F06F-4DE4-BA98-505147420956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63F-8BC7-42F3-B556-6A765809C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57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0D18-F06F-4DE4-BA98-505147420956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63F-8BC7-42F3-B556-6A765809C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7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0D18-F06F-4DE4-BA98-505147420956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63F-8BC7-42F3-B556-6A765809C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06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0D18-F06F-4DE4-BA98-505147420956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63F-8BC7-42F3-B556-6A765809C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1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0D18-F06F-4DE4-BA98-505147420956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63F-8BC7-42F3-B556-6A765809C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37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0D18-F06F-4DE4-BA98-505147420956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63F-8BC7-42F3-B556-6A765809C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60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0D18-F06F-4DE4-BA98-505147420956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463F-8BC7-42F3-B556-6A765809C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0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70D18-F06F-4DE4-BA98-505147420956}" type="datetimeFigureOut">
              <a:rPr lang="ko-KR" altLang="en-US" smtClean="0"/>
              <a:t>2023-09-25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C463F-8BC7-42F3-B556-6A765809CD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82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스마트 화장실환경시스템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01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웹</a:t>
            </a:r>
            <a:r>
              <a:rPr lang="en-US" altLang="ko-KR" sz="5400" dirty="0"/>
              <a:t>&amp;</a:t>
            </a:r>
            <a:r>
              <a:rPr lang="ko-KR" altLang="en-US" sz="5400" dirty="0" smtClean="0"/>
              <a:t>앱 디자인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47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3253" y="251983"/>
            <a:ext cx="9765494" cy="790580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ko-KR" altLang="en-US" sz="3600" dirty="0" smtClean="0">
                <a:solidFill>
                  <a:schemeClr val="bg1"/>
                </a:solidFill>
              </a:rPr>
              <a:t>환경 실시간 </a:t>
            </a:r>
            <a:r>
              <a:rPr lang="en-US" altLang="ko-KR" sz="3600" dirty="0" smtClean="0">
                <a:solidFill>
                  <a:schemeClr val="bg1"/>
                </a:solidFill>
              </a:rPr>
              <a:t>DATA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910144" y="1348014"/>
            <a:ext cx="1239780" cy="39959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실내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9032838" y="1348014"/>
            <a:ext cx="1239780" cy="39959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/>
              <a:t>온도차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471491" y="1348014"/>
            <a:ext cx="1239780" cy="39959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실외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056306" y="195059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26 *C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83273" y="20071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26 *C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21926" y="20071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26 *C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56306" y="257941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50 *C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283273" y="263592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26 *C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21926" y="263592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14 *C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5672" y="1950591"/>
            <a:ext cx="105156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온도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5672" y="2635924"/>
            <a:ext cx="105156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습도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5672" y="4039671"/>
            <a:ext cx="105156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냄새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5672" y="3385339"/>
            <a:ext cx="1051560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미세먼지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03309" y="5022549"/>
            <a:ext cx="10931310" cy="1415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세부사항 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ko-KR" altLang="en-US" dirty="0" smtClean="0"/>
              <a:t>온도 </a:t>
            </a:r>
            <a:r>
              <a:rPr lang="en-US" altLang="ko-KR" dirty="0" smtClean="0"/>
              <a:t>: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습도 </a:t>
            </a:r>
            <a:r>
              <a:rPr lang="en-US" altLang="ko-KR" dirty="0" smtClean="0"/>
              <a:t>: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41244" y="3385339"/>
            <a:ext cx="145892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보통 </a:t>
            </a:r>
            <a:r>
              <a:rPr lang="en-US" altLang="ko-KR" dirty="0" smtClean="0">
                <a:solidFill>
                  <a:schemeClr val="bg1"/>
                </a:solidFill>
              </a:rPr>
              <a:t>: 80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41243" y="4039956"/>
            <a:ext cx="402892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1"/>
                </a:solidFill>
              </a:rPr>
              <a:t>나쁨 </a:t>
            </a:r>
            <a:r>
              <a:rPr lang="en-US" altLang="ko-KR" dirty="0" smtClean="0">
                <a:solidFill>
                  <a:schemeClr val="bg1"/>
                </a:solidFill>
              </a:rPr>
              <a:t>: -10 (</a:t>
            </a:r>
            <a:r>
              <a:rPr lang="ko-KR" altLang="en-US" dirty="0" smtClean="0">
                <a:solidFill>
                  <a:schemeClr val="bg1"/>
                </a:solidFill>
              </a:rPr>
              <a:t>환기가 필요합니다</a:t>
            </a:r>
            <a:r>
              <a:rPr lang="en-US" altLang="ko-KR" dirty="0" smtClean="0">
                <a:solidFill>
                  <a:schemeClr val="bg1"/>
                </a:solidFill>
              </a:rPr>
              <a:t>) 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75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795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>
                <a:solidFill>
                  <a:schemeClr val="accent1">
                    <a:lumMod val="75000"/>
                  </a:schemeClr>
                </a:solidFill>
              </a:rPr>
              <a:t>스마트 화장실 환경관리 시스템</a:t>
            </a:r>
            <a:endParaRPr lang="ko-KR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017469" y="1681937"/>
            <a:ext cx="4914442" cy="680284"/>
            <a:chOff x="1314636" y="1726585"/>
            <a:chExt cx="5238564" cy="725151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1314636" y="1726585"/>
              <a:ext cx="5238564" cy="72515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>
                  <a:solidFill>
                    <a:schemeClr val="tx1"/>
                  </a:solidFill>
                </a:rPr>
                <a:t>실내 </a:t>
              </a:r>
              <a:r>
                <a:rPr lang="en-US" altLang="ko-KR" sz="1700" dirty="0">
                  <a:solidFill>
                    <a:schemeClr val="tx1"/>
                  </a:solidFill>
                </a:rPr>
                <a:t>: </a:t>
              </a:r>
              <a:r>
                <a:rPr lang="en-US" altLang="ko-KR" sz="1700" dirty="0" smtClean="0">
                  <a:solidFill>
                    <a:schemeClr val="accent1">
                      <a:lumMod val="75000"/>
                    </a:schemeClr>
                  </a:solidFill>
                </a:rPr>
                <a:t>25.5</a:t>
              </a:r>
              <a:r>
                <a:rPr lang="en-US" altLang="ko-KR" sz="17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700" dirty="0">
                  <a:solidFill>
                    <a:schemeClr val="tx1"/>
                  </a:solidFill>
                </a:rPr>
                <a:t>실외 </a:t>
              </a:r>
              <a:r>
                <a:rPr lang="en-US" altLang="ko-KR" sz="1700" dirty="0">
                  <a:solidFill>
                    <a:schemeClr val="tx1"/>
                  </a:solidFill>
                </a:rPr>
                <a:t>: </a:t>
              </a:r>
              <a:r>
                <a:rPr lang="en-US" altLang="ko-KR" sz="1700" dirty="0" smtClean="0">
                  <a:solidFill>
                    <a:schemeClr val="accent1">
                      <a:lumMod val="75000"/>
                    </a:schemeClr>
                  </a:solidFill>
                </a:rPr>
                <a:t>23.5</a:t>
              </a:r>
              <a:endParaRPr lang="en-US" altLang="ko-KR" sz="17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ko-KR" altLang="en-US" sz="1700" dirty="0" err="1">
                  <a:solidFill>
                    <a:schemeClr val="tx1"/>
                  </a:solidFill>
                </a:rPr>
                <a:t>온도차</a:t>
              </a:r>
              <a:r>
                <a:rPr lang="ko-KR" altLang="en-US" sz="1700" dirty="0">
                  <a:solidFill>
                    <a:schemeClr val="tx1"/>
                  </a:solidFill>
                </a:rPr>
                <a:t> </a:t>
              </a:r>
              <a:r>
                <a:rPr lang="en-US" altLang="ko-KR" sz="1700" dirty="0">
                  <a:solidFill>
                    <a:schemeClr val="tx1"/>
                  </a:solidFill>
                </a:rPr>
                <a:t>: 2</a:t>
              </a:r>
              <a:r>
                <a:rPr lang="ko-KR" altLang="en-US" sz="1700" dirty="0">
                  <a:solidFill>
                    <a:schemeClr val="tx1"/>
                  </a:solidFill>
                </a:rPr>
                <a:t>  </a:t>
              </a:r>
              <a:r>
                <a:rPr lang="ko-KR" altLang="en-US" sz="1700" dirty="0" smtClean="0">
                  <a:solidFill>
                    <a:schemeClr val="tx1"/>
                  </a:solidFill>
                </a:rPr>
                <a:t>          냄새 </a:t>
              </a:r>
              <a:r>
                <a:rPr lang="en-US" altLang="ko-KR" sz="1700" dirty="0" smtClean="0">
                  <a:solidFill>
                    <a:schemeClr val="tx1"/>
                  </a:solidFill>
                </a:rPr>
                <a:t>(ppm)</a:t>
              </a:r>
              <a:r>
                <a:rPr lang="ko-KR" altLang="en-US" sz="17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700" dirty="0">
                  <a:solidFill>
                    <a:schemeClr val="tx1"/>
                  </a:solidFill>
                </a:rPr>
                <a:t>: 1024 </a:t>
              </a:r>
              <a:r>
                <a:rPr lang="en-US" altLang="ko-KR" sz="1700" dirty="0" smtClean="0">
                  <a:solidFill>
                    <a:schemeClr val="tx1"/>
                  </a:solidFill>
                </a:rPr>
                <a:t>%  </a:t>
              </a:r>
              <a:endParaRPr lang="ko-KR" altLang="en-US" sz="17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5853002" y="2119640"/>
              <a:ext cx="609600" cy="24256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673031" y="2119640"/>
              <a:ext cx="609600" cy="24256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017469" y="2811406"/>
            <a:ext cx="4914442" cy="680284"/>
            <a:chOff x="1314636" y="2913401"/>
            <a:chExt cx="5238564" cy="725151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314636" y="2913401"/>
              <a:ext cx="5238564" cy="72515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>
                  <a:solidFill>
                    <a:schemeClr val="tx1"/>
                  </a:solidFill>
                </a:rPr>
                <a:t>실내 </a:t>
              </a:r>
              <a:r>
                <a:rPr lang="en-US" altLang="ko-KR" sz="1700" dirty="0">
                  <a:solidFill>
                    <a:schemeClr val="tx1"/>
                  </a:solidFill>
                </a:rPr>
                <a:t>: </a:t>
              </a:r>
              <a:r>
                <a:rPr lang="en-US" altLang="ko-KR" sz="1700" dirty="0" smtClean="0">
                  <a:solidFill>
                    <a:schemeClr val="accent1">
                      <a:lumMod val="75000"/>
                    </a:schemeClr>
                  </a:solidFill>
                </a:rPr>
                <a:t>25.0</a:t>
              </a:r>
              <a:r>
                <a:rPr lang="en-US" altLang="ko-KR" sz="17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700" dirty="0">
                  <a:solidFill>
                    <a:schemeClr val="tx1"/>
                  </a:solidFill>
                </a:rPr>
                <a:t>실외 </a:t>
              </a:r>
              <a:r>
                <a:rPr lang="en-US" altLang="ko-KR" sz="1700" dirty="0">
                  <a:solidFill>
                    <a:schemeClr val="tx1"/>
                  </a:solidFill>
                </a:rPr>
                <a:t>: </a:t>
              </a:r>
              <a:r>
                <a:rPr lang="en-US" altLang="ko-KR" sz="1700" dirty="0" smtClean="0">
                  <a:solidFill>
                    <a:schemeClr val="accent1">
                      <a:lumMod val="75000"/>
                    </a:schemeClr>
                  </a:solidFill>
                </a:rPr>
                <a:t>23.5</a:t>
              </a:r>
              <a:endParaRPr lang="en-US" altLang="ko-KR" sz="17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ko-KR" altLang="en-US" sz="1700" dirty="0" err="1">
                  <a:solidFill>
                    <a:schemeClr val="tx1"/>
                  </a:solidFill>
                </a:rPr>
                <a:t>온도차</a:t>
              </a:r>
              <a:r>
                <a:rPr lang="ko-KR" altLang="en-US" sz="1700" dirty="0">
                  <a:solidFill>
                    <a:schemeClr val="tx1"/>
                  </a:solidFill>
                </a:rPr>
                <a:t> </a:t>
              </a:r>
              <a:r>
                <a:rPr lang="en-US" altLang="ko-KR" sz="1700" dirty="0">
                  <a:solidFill>
                    <a:schemeClr val="tx1"/>
                  </a:solidFill>
                </a:rPr>
                <a:t>: 2</a:t>
              </a:r>
              <a:r>
                <a:rPr lang="ko-KR" altLang="en-US" sz="1700" dirty="0">
                  <a:solidFill>
                    <a:schemeClr val="tx1"/>
                  </a:solidFill>
                </a:rPr>
                <a:t>  </a:t>
              </a:r>
              <a:r>
                <a:rPr lang="ko-KR" altLang="en-US" sz="1700" dirty="0" smtClean="0">
                  <a:solidFill>
                    <a:schemeClr val="tx1"/>
                  </a:solidFill>
                </a:rPr>
                <a:t>          냄새 </a:t>
              </a:r>
              <a:r>
                <a:rPr lang="en-US" altLang="ko-KR" sz="1700" dirty="0" smtClean="0">
                  <a:solidFill>
                    <a:schemeClr val="tx1"/>
                  </a:solidFill>
                </a:rPr>
                <a:t>(ppm)</a:t>
              </a:r>
              <a:r>
                <a:rPr lang="ko-KR" altLang="en-US" sz="17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700" dirty="0" smtClean="0">
                  <a:solidFill>
                    <a:schemeClr val="tx1"/>
                  </a:solidFill>
                </a:rPr>
                <a:t>: 1024 %</a:t>
              </a:r>
              <a:endParaRPr lang="ko-KR" altLang="en-US" sz="17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853002" y="3306456"/>
              <a:ext cx="609600" cy="242560"/>
            </a:xfrm>
            <a:prstGeom prst="rect">
              <a:avLst/>
            </a:prstGeom>
            <a:solidFill>
              <a:srgbClr val="E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673031" y="3306456"/>
              <a:ext cx="609600" cy="24256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6380" y="1264920"/>
            <a:ext cx="759270" cy="2226770"/>
            <a:chOff x="279501" y="1264920"/>
            <a:chExt cx="809346" cy="2373632"/>
          </a:xfrm>
        </p:grpSpPr>
        <p:sp>
          <p:nvSpPr>
            <p:cNvPr id="5" name="TextBox 4"/>
            <p:cNvSpPr txBox="1"/>
            <p:nvPr/>
          </p:nvSpPr>
          <p:spPr>
            <a:xfrm>
              <a:off x="342574" y="1264920"/>
              <a:ext cx="6832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1-A</a:t>
              </a:r>
              <a:endParaRPr lang="ko-KR" alt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3795" y="2451736"/>
              <a:ext cx="6832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2-A</a:t>
              </a:r>
              <a:endParaRPr lang="ko-KR" altLang="en-US" sz="2400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279501" y="1685929"/>
              <a:ext cx="809346" cy="76580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창문</a:t>
              </a:r>
              <a:endParaRPr lang="en-US" altLang="ko-KR" sz="1400" dirty="0" smtClean="0"/>
            </a:p>
            <a:p>
              <a:pPr algn="ctr"/>
              <a:r>
                <a:rPr lang="en-US" altLang="ko-KR" sz="1400" dirty="0" smtClean="0"/>
                <a:t>ON</a:t>
              </a:r>
              <a:endParaRPr lang="ko-KR" altLang="en-US" sz="1400" dirty="0"/>
            </a:p>
          </p:txBody>
        </p:sp>
        <p:sp>
          <p:nvSpPr>
            <p:cNvPr id="22" name="타원 21"/>
            <p:cNvSpPr/>
            <p:nvPr/>
          </p:nvSpPr>
          <p:spPr>
            <a:xfrm>
              <a:off x="279501" y="2872745"/>
              <a:ext cx="809346" cy="765807"/>
            </a:xfrm>
            <a:prstGeom prst="ellipse">
              <a:avLst/>
            </a:prstGeom>
            <a:solidFill>
              <a:srgbClr val="E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창문</a:t>
              </a:r>
              <a:endParaRPr lang="en-US" altLang="ko-KR" sz="1400" dirty="0" smtClean="0"/>
            </a:p>
            <a:p>
              <a:pPr algn="ctr"/>
              <a:r>
                <a:rPr lang="en-US" altLang="ko-KR" sz="1400" dirty="0" smtClean="0"/>
                <a:t>OFF</a:t>
              </a:r>
              <a:endParaRPr lang="ko-KR" altLang="en-US" sz="14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143730" y="1348916"/>
            <a:ext cx="759270" cy="2226770"/>
            <a:chOff x="279501" y="1264920"/>
            <a:chExt cx="809346" cy="2373632"/>
          </a:xfrm>
        </p:grpSpPr>
        <p:sp>
          <p:nvSpPr>
            <p:cNvPr id="33" name="TextBox 32"/>
            <p:cNvSpPr txBox="1"/>
            <p:nvPr/>
          </p:nvSpPr>
          <p:spPr>
            <a:xfrm>
              <a:off x="342574" y="1264920"/>
              <a:ext cx="704337" cy="492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1-B</a:t>
              </a:r>
              <a:endParaRPr lang="ko-KR" altLang="en-US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3795" y="2451736"/>
              <a:ext cx="660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2</a:t>
              </a:r>
              <a:r>
                <a:rPr lang="en-US" altLang="ko-KR" sz="2400" dirty="0" smtClean="0"/>
                <a:t>-B</a:t>
              </a:r>
              <a:endParaRPr lang="ko-KR" altLang="en-US" sz="2400" dirty="0"/>
            </a:p>
          </p:txBody>
        </p:sp>
        <p:sp>
          <p:nvSpPr>
            <p:cNvPr id="35" name="타원 34"/>
            <p:cNvSpPr/>
            <p:nvPr/>
          </p:nvSpPr>
          <p:spPr>
            <a:xfrm>
              <a:off x="279501" y="1685929"/>
              <a:ext cx="809346" cy="76580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창문</a:t>
              </a:r>
              <a:endParaRPr lang="en-US" altLang="ko-KR" sz="1400" dirty="0" smtClean="0"/>
            </a:p>
            <a:p>
              <a:pPr algn="ctr"/>
              <a:r>
                <a:rPr lang="en-US" altLang="ko-KR" sz="1400" dirty="0" smtClean="0"/>
                <a:t>ON</a:t>
              </a:r>
              <a:endParaRPr lang="ko-KR" altLang="en-US" sz="1400" dirty="0"/>
            </a:p>
          </p:txBody>
        </p:sp>
        <p:sp>
          <p:nvSpPr>
            <p:cNvPr id="36" name="타원 35"/>
            <p:cNvSpPr/>
            <p:nvPr/>
          </p:nvSpPr>
          <p:spPr>
            <a:xfrm>
              <a:off x="279501" y="2872745"/>
              <a:ext cx="809346" cy="765807"/>
            </a:xfrm>
            <a:prstGeom prst="ellipse">
              <a:avLst/>
            </a:prstGeom>
            <a:solidFill>
              <a:srgbClr val="E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창문</a:t>
              </a:r>
              <a:endParaRPr lang="en-US" altLang="ko-KR" sz="1400" dirty="0" smtClean="0"/>
            </a:p>
            <a:p>
              <a:pPr algn="ctr"/>
              <a:r>
                <a:rPr lang="en-US" altLang="ko-KR" sz="1400" dirty="0" smtClean="0"/>
                <a:t>OFF</a:t>
              </a:r>
              <a:endParaRPr lang="ko-KR" altLang="en-US" sz="140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7184516" y="1659880"/>
            <a:ext cx="4914442" cy="680284"/>
            <a:chOff x="1314636" y="1726585"/>
            <a:chExt cx="5238564" cy="725151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1314636" y="1726585"/>
              <a:ext cx="5238564" cy="72515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>
                  <a:solidFill>
                    <a:schemeClr val="tx1"/>
                  </a:solidFill>
                </a:rPr>
                <a:t>실내 </a:t>
              </a:r>
              <a:r>
                <a:rPr lang="en-US" altLang="ko-KR" sz="1700" dirty="0">
                  <a:solidFill>
                    <a:schemeClr val="tx1"/>
                  </a:solidFill>
                </a:rPr>
                <a:t>: </a:t>
              </a:r>
              <a:r>
                <a:rPr lang="en-US" altLang="ko-KR" sz="1700" dirty="0" smtClean="0">
                  <a:solidFill>
                    <a:schemeClr val="accent1">
                      <a:lumMod val="75000"/>
                    </a:schemeClr>
                  </a:solidFill>
                </a:rPr>
                <a:t>25.5</a:t>
              </a:r>
              <a:r>
                <a:rPr lang="en-US" altLang="ko-KR" sz="17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700" dirty="0">
                  <a:solidFill>
                    <a:schemeClr val="tx1"/>
                  </a:solidFill>
                </a:rPr>
                <a:t>실외 </a:t>
              </a:r>
              <a:r>
                <a:rPr lang="en-US" altLang="ko-KR" sz="1700" dirty="0">
                  <a:solidFill>
                    <a:schemeClr val="tx1"/>
                  </a:solidFill>
                </a:rPr>
                <a:t>: </a:t>
              </a:r>
              <a:r>
                <a:rPr lang="en-US" altLang="ko-KR" sz="1700" dirty="0" smtClean="0">
                  <a:solidFill>
                    <a:schemeClr val="accent1">
                      <a:lumMod val="75000"/>
                    </a:schemeClr>
                  </a:solidFill>
                </a:rPr>
                <a:t>23.5</a:t>
              </a:r>
              <a:endParaRPr lang="en-US" altLang="ko-KR" sz="17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ko-KR" altLang="en-US" sz="1700" dirty="0" err="1">
                  <a:solidFill>
                    <a:schemeClr val="tx1"/>
                  </a:solidFill>
                </a:rPr>
                <a:t>온도차</a:t>
              </a:r>
              <a:r>
                <a:rPr lang="ko-KR" altLang="en-US" sz="1700" dirty="0">
                  <a:solidFill>
                    <a:schemeClr val="tx1"/>
                  </a:solidFill>
                </a:rPr>
                <a:t> </a:t>
              </a:r>
              <a:r>
                <a:rPr lang="en-US" altLang="ko-KR" sz="1700" dirty="0">
                  <a:solidFill>
                    <a:schemeClr val="tx1"/>
                  </a:solidFill>
                </a:rPr>
                <a:t>: 2</a:t>
              </a:r>
              <a:r>
                <a:rPr lang="ko-KR" altLang="en-US" sz="1700" dirty="0">
                  <a:solidFill>
                    <a:schemeClr val="tx1"/>
                  </a:solidFill>
                </a:rPr>
                <a:t>  </a:t>
              </a:r>
              <a:r>
                <a:rPr lang="ko-KR" altLang="en-US" sz="1700" dirty="0" smtClean="0">
                  <a:solidFill>
                    <a:schemeClr val="tx1"/>
                  </a:solidFill>
                </a:rPr>
                <a:t>          냄새 </a:t>
              </a:r>
              <a:r>
                <a:rPr lang="en-US" altLang="ko-KR" sz="1700" dirty="0" smtClean="0">
                  <a:solidFill>
                    <a:schemeClr val="tx1"/>
                  </a:solidFill>
                </a:rPr>
                <a:t>(ppm)</a:t>
              </a:r>
              <a:r>
                <a:rPr lang="ko-KR" altLang="en-US" sz="17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700" dirty="0">
                  <a:solidFill>
                    <a:schemeClr val="tx1"/>
                  </a:solidFill>
                </a:rPr>
                <a:t>: 1024 </a:t>
              </a:r>
              <a:r>
                <a:rPr lang="en-US" altLang="ko-KR" sz="1700" dirty="0" smtClean="0">
                  <a:solidFill>
                    <a:schemeClr val="tx1"/>
                  </a:solidFill>
                </a:rPr>
                <a:t>%  </a:t>
              </a:r>
              <a:endParaRPr lang="ko-KR" altLang="en-US" sz="17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853002" y="2119640"/>
              <a:ext cx="609600" cy="24256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2673031" y="2119640"/>
              <a:ext cx="609600" cy="24256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7184516" y="2789349"/>
            <a:ext cx="4914442" cy="680284"/>
            <a:chOff x="1314636" y="2913401"/>
            <a:chExt cx="5238564" cy="725151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1314636" y="2913401"/>
              <a:ext cx="5238564" cy="72515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>
                  <a:solidFill>
                    <a:schemeClr val="tx1"/>
                  </a:solidFill>
                </a:rPr>
                <a:t>실내 </a:t>
              </a:r>
              <a:r>
                <a:rPr lang="en-US" altLang="ko-KR" sz="1700" dirty="0">
                  <a:solidFill>
                    <a:schemeClr val="tx1"/>
                  </a:solidFill>
                </a:rPr>
                <a:t>: </a:t>
              </a:r>
              <a:r>
                <a:rPr lang="en-US" altLang="ko-KR" sz="1700" dirty="0" smtClean="0">
                  <a:solidFill>
                    <a:schemeClr val="accent1">
                      <a:lumMod val="75000"/>
                    </a:schemeClr>
                  </a:solidFill>
                </a:rPr>
                <a:t>25.0</a:t>
              </a:r>
              <a:r>
                <a:rPr lang="en-US" altLang="ko-KR" sz="17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700" dirty="0">
                  <a:solidFill>
                    <a:schemeClr val="tx1"/>
                  </a:solidFill>
                </a:rPr>
                <a:t>실외 </a:t>
              </a:r>
              <a:r>
                <a:rPr lang="en-US" altLang="ko-KR" sz="1700" dirty="0">
                  <a:solidFill>
                    <a:schemeClr val="tx1"/>
                  </a:solidFill>
                </a:rPr>
                <a:t>: </a:t>
              </a:r>
              <a:r>
                <a:rPr lang="en-US" altLang="ko-KR" sz="1700" dirty="0" smtClean="0">
                  <a:solidFill>
                    <a:schemeClr val="accent1">
                      <a:lumMod val="75000"/>
                    </a:schemeClr>
                  </a:solidFill>
                </a:rPr>
                <a:t>23.5</a:t>
              </a:r>
              <a:endParaRPr lang="en-US" altLang="ko-KR" sz="17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ko-KR" altLang="en-US" sz="1700" dirty="0" err="1">
                  <a:solidFill>
                    <a:schemeClr val="tx1"/>
                  </a:solidFill>
                </a:rPr>
                <a:t>온도차</a:t>
              </a:r>
              <a:r>
                <a:rPr lang="ko-KR" altLang="en-US" sz="1700" dirty="0">
                  <a:solidFill>
                    <a:schemeClr val="tx1"/>
                  </a:solidFill>
                </a:rPr>
                <a:t> </a:t>
              </a:r>
              <a:r>
                <a:rPr lang="en-US" altLang="ko-KR" sz="1700" dirty="0">
                  <a:solidFill>
                    <a:schemeClr val="tx1"/>
                  </a:solidFill>
                </a:rPr>
                <a:t>: 2</a:t>
              </a:r>
              <a:r>
                <a:rPr lang="ko-KR" altLang="en-US" sz="1700" dirty="0">
                  <a:solidFill>
                    <a:schemeClr val="tx1"/>
                  </a:solidFill>
                </a:rPr>
                <a:t>  </a:t>
              </a:r>
              <a:r>
                <a:rPr lang="ko-KR" altLang="en-US" sz="1700" dirty="0" smtClean="0">
                  <a:solidFill>
                    <a:schemeClr val="tx1"/>
                  </a:solidFill>
                </a:rPr>
                <a:t>          냄새 </a:t>
              </a:r>
              <a:r>
                <a:rPr lang="en-US" altLang="ko-KR" sz="1700" dirty="0" smtClean="0">
                  <a:solidFill>
                    <a:schemeClr val="tx1"/>
                  </a:solidFill>
                </a:rPr>
                <a:t>(ppm)</a:t>
              </a:r>
              <a:r>
                <a:rPr lang="ko-KR" altLang="en-US" sz="17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700" dirty="0" smtClean="0">
                  <a:solidFill>
                    <a:schemeClr val="tx1"/>
                  </a:solidFill>
                </a:rPr>
                <a:t>: 750 %  </a:t>
              </a:r>
              <a:endParaRPr lang="ko-KR" altLang="en-US" sz="17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853002" y="3306456"/>
              <a:ext cx="609600" cy="24256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673031" y="3306456"/>
              <a:ext cx="609600" cy="24256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1017469" y="3970646"/>
            <a:ext cx="4914442" cy="680284"/>
            <a:chOff x="1314636" y="1726585"/>
            <a:chExt cx="5238564" cy="725151"/>
          </a:xfrm>
        </p:grpSpPr>
        <p:sp>
          <p:nvSpPr>
            <p:cNvPr id="82" name="모서리가 둥근 직사각형 81"/>
            <p:cNvSpPr/>
            <p:nvPr/>
          </p:nvSpPr>
          <p:spPr>
            <a:xfrm>
              <a:off x="1314636" y="1726585"/>
              <a:ext cx="5238564" cy="72515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>
                  <a:solidFill>
                    <a:schemeClr val="tx1"/>
                  </a:solidFill>
                </a:rPr>
                <a:t>실내 </a:t>
              </a:r>
              <a:r>
                <a:rPr lang="en-US" altLang="ko-KR" sz="1700" dirty="0">
                  <a:solidFill>
                    <a:schemeClr val="tx1"/>
                  </a:solidFill>
                </a:rPr>
                <a:t>: </a:t>
              </a:r>
              <a:r>
                <a:rPr lang="en-US" altLang="ko-KR" sz="1700" dirty="0" smtClean="0">
                  <a:solidFill>
                    <a:schemeClr val="accent1">
                      <a:lumMod val="75000"/>
                    </a:schemeClr>
                  </a:solidFill>
                </a:rPr>
                <a:t>25.5</a:t>
              </a:r>
              <a:r>
                <a:rPr lang="en-US" altLang="ko-KR" sz="17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700" dirty="0">
                  <a:solidFill>
                    <a:schemeClr val="tx1"/>
                  </a:solidFill>
                </a:rPr>
                <a:t>실외 </a:t>
              </a:r>
              <a:r>
                <a:rPr lang="en-US" altLang="ko-KR" sz="1700" dirty="0">
                  <a:solidFill>
                    <a:schemeClr val="tx1"/>
                  </a:solidFill>
                </a:rPr>
                <a:t>: </a:t>
              </a:r>
              <a:r>
                <a:rPr lang="en-US" altLang="ko-KR" sz="1700" dirty="0" smtClean="0">
                  <a:solidFill>
                    <a:schemeClr val="accent1">
                      <a:lumMod val="75000"/>
                    </a:schemeClr>
                  </a:solidFill>
                </a:rPr>
                <a:t>23.5</a:t>
              </a:r>
              <a:endParaRPr lang="en-US" altLang="ko-KR" sz="17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ko-KR" altLang="en-US" sz="1700" dirty="0" err="1">
                  <a:solidFill>
                    <a:schemeClr val="tx1"/>
                  </a:solidFill>
                </a:rPr>
                <a:t>온도차</a:t>
              </a:r>
              <a:r>
                <a:rPr lang="ko-KR" altLang="en-US" sz="1700" dirty="0">
                  <a:solidFill>
                    <a:schemeClr val="tx1"/>
                  </a:solidFill>
                </a:rPr>
                <a:t> </a:t>
              </a:r>
              <a:r>
                <a:rPr lang="en-US" altLang="ko-KR" sz="1700" dirty="0">
                  <a:solidFill>
                    <a:schemeClr val="tx1"/>
                  </a:solidFill>
                </a:rPr>
                <a:t>: 2</a:t>
              </a:r>
              <a:r>
                <a:rPr lang="ko-KR" altLang="en-US" sz="1700" dirty="0">
                  <a:solidFill>
                    <a:schemeClr val="tx1"/>
                  </a:solidFill>
                </a:rPr>
                <a:t>  </a:t>
              </a:r>
              <a:r>
                <a:rPr lang="ko-KR" altLang="en-US" sz="1700" dirty="0" smtClean="0">
                  <a:solidFill>
                    <a:schemeClr val="tx1"/>
                  </a:solidFill>
                </a:rPr>
                <a:t>          냄새 </a:t>
              </a:r>
              <a:r>
                <a:rPr lang="en-US" altLang="ko-KR" sz="1700" dirty="0" smtClean="0">
                  <a:solidFill>
                    <a:schemeClr val="tx1"/>
                  </a:solidFill>
                </a:rPr>
                <a:t>(ppm)</a:t>
              </a:r>
              <a:r>
                <a:rPr lang="ko-KR" altLang="en-US" sz="17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700" dirty="0">
                  <a:solidFill>
                    <a:schemeClr val="tx1"/>
                  </a:solidFill>
                </a:rPr>
                <a:t>: 1024 </a:t>
              </a:r>
              <a:r>
                <a:rPr lang="en-US" altLang="ko-KR" sz="1700" dirty="0" smtClean="0">
                  <a:solidFill>
                    <a:schemeClr val="tx1"/>
                  </a:solidFill>
                </a:rPr>
                <a:t>%  </a:t>
              </a:r>
              <a:endParaRPr lang="ko-KR" altLang="en-US" sz="17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853002" y="2119640"/>
              <a:ext cx="609600" cy="24256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673031" y="2119640"/>
              <a:ext cx="609600" cy="24256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1017469" y="5100115"/>
            <a:ext cx="4914442" cy="680284"/>
            <a:chOff x="1314636" y="2913401"/>
            <a:chExt cx="5238564" cy="725151"/>
          </a:xfrm>
        </p:grpSpPr>
        <p:sp>
          <p:nvSpPr>
            <p:cNvPr id="86" name="모서리가 둥근 직사각형 85"/>
            <p:cNvSpPr/>
            <p:nvPr/>
          </p:nvSpPr>
          <p:spPr>
            <a:xfrm>
              <a:off x="1314636" y="2913401"/>
              <a:ext cx="5238564" cy="72515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>
                  <a:solidFill>
                    <a:schemeClr val="tx1"/>
                  </a:solidFill>
                </a:rPr>
                <a:t>실내 </a:t>
              </a:r>
              <a:r>
                <a:rPr lang="en-US" altLang="ko-KR" sz="1700" dirty="0">
                  <a:solidFill>
                    <a:schemeClr val="tx1"/>
                  </a:solidFill>
                </a:rPr>
                <a:t>: </a:t>
              </a:r>
              <a:r>
                <a:rPr lang="en-US" altLang="ko-KR" sz="1700" dirty="0" smtClean="0">
                  <a:solidFill>
                    <a:schemeClr val="accent1">
                      <a:lumMod val="75000"/>
                    </a:schemeClr>
                  </a:solidFill>
                </a:rPr>
                <a:t>26.0</a:t>
              </a:r>
              <a:r>
                <a:rPr lang="en-US" altLang="ko-KR" sz="17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700" dirty="0">
                  <a:solidFill>
                    <a:schemeClr val="tx1"/>
                  </a:solidFill>
                </a:rPr>
                <a:t>실외 </a:t>
              </a:r>
              <a:r>
                <a:rPr lang="en-US" altLang="ko-KR" sz="1700" dirty="0">
                  <a:solidFill>
                    <a:schemeClr val="tx1"/>
                  </a:solidFill>
                </a:rPr>
                <a:t>: </a:t>
              </a:r>
              <a:r>
                <a:rPr lang="en-US" altLang="ko-KR" sz="1700" dirty="0" smtClean="0">
                  <a:solidFill>
                    <a:schemeClr val="accent1">
                      <a:lumMod val="75000"/>
                    </a:schemeClr>
                  </a:solidFill>
                </a:rPr>
                <a:t>20.0</a:t>
              </a:r>
              <a:endParaRPr lang="en-US" altLang="ko-KR" sz="17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ko-KR" altLang="en-US" sz="1700" dirty="0" err="1">
                  <a:solidFill>
                    <a:schemeClr val="tx1"/>
                  </a:solidFill>
                </a:rPr>
                <a:t>온도차</a:t>
              </a:r>
              <a:r>
                <a:rPr lang="ko-KR" altLang="en-US" sz="1700" dirty="0">
                  <a:solidFill>
                    <a:schemeClr val="tx1"/>
                  </a:solidFill>
                </a:rPr>
                <a:t> </a:t>
              </a:r>
              <a:r>
                <a:rPr lang="en-US" altLang="ko-KR" sz="1700" dirty="0">
                  <a:solidFill>
                    <a:schemeClr val="tx1"/>
                  </a:solidFill>
                </a:rPr>
                <a:t>: 6</a:t>
              </a:r>
              <a:r>
                <a:rPr lang="ko-KR" altLang="en-US" sz="1700" dirty="0" smtClean="0">
                  <a:solidFill>
                    <a:schemeClr val="tx1"/>
                  </a:solidFill>
                </a:rPr>
                <a:t>            냄새 </a:t>
              </a:r>
              <a:r>
                <a:rPr lang="en-US" altLang="ko-KR" sz="1700" dirty="0" smtClean="0">
                  <a:solidFill>
                    <a:schemeClr val="tx1"/>
                  </a:solidFill>
                </a:rPr>
                <a:t>(ppm)</a:t>
              </a:r>
              <a:r>
                <a:rPr lang="ko-KR" altLang="en-US" sz="17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700" dirty="0" smtClean="0">
                  <a:solidFill>
                    <a:schemeClr val="tx1"/>
                  </a:solidFill>
                </a:rPr>
                <a:t>: 750 %  </a:t>
              </a:r>
              <a:endParaRPr lang="ko-KR" altLang="en-US" sz="17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5853002" y="3306456"/>
              <a:ext cx="609600" cy="24256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673031" y="3306456"/>
              <a:ext cx="609600" cy="24256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46380" y="3553629"/>
            <a:ext cx="759270" cy="2226770"/>
            <a:chOff x="279501" y="1264920"/>
            <a:chExt cx="809346" cy="2373632"/>
          </a:xfrm>
        </p:grpSpPr>
        <p:sp>
          <p:nvSpPr>
            <p:cNvPr id="90" name="TextBox 89"/>
            <p:cNvSpPr txBox="1"/>
            <p:nvPr/>
          </p:nvSpPr>
          <p:spPr>
            <a:xfrm>
              <a:off x="342574" y="1264920"/>
              <a:ext cx="728259" cy="492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3-A</a:t>
              </a:r>
              <a:endParaRPr lang="ko-KR" altLang="en-US" sz="24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53795" y="2451736"/>
              <a:ext cx="728259" cy="492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4</a:t>
              </a:r>
              <a:r>
                <a:rPr lang="en-US" altLang="ko-KR" sz="2400" dirty="0" smtClean="0"/>
                <a:t>-A</a:t>
              </a:r>
              <a:endParaRPr lang="ko-KR" altLang="en-US" sz="2400" dirty="0"/>
            </a:p>
          </p:txBody>
        </p:sp>
        <p:sp>
          <p:nvSpPr>
            <p:cNvPr id="92" name="타원 91"/>
            <p:cNvSpPr/>
            <p:nvPr/>
          </p:nvSpPr>
          <p:spPr>
            <a:xfrm>
              <a:off x="279501" y="1685929"/>
              <a:ext cx="809346" cy="76580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창문</a:t>
              </a:r>
              <a:endParaRPr lang="en-US" altLang="ko-KR" sz="1400" dirty="0" smtClean="0"/>
            </a:p>
            <a:p>
              <a:pPr algn="ctr"/>
              <a:r>
                <a:rPr lang="en-US" altLang="ko-KR" sz="1400" dirty="0" smtClean="0"/>
                <a:t>ON</a:t>
              </a:r>
              <a:endParaRPr lang="ko-KR" altLang="en-US" sz="1400" dirty="0"/>
            </a:p>
          </p:txBody>
        </p:sp>
        <p:sp>
          <p:nvSpPr>
            <p:cNvPr id="93" name="타원 92"/>
            <p:cNvSpPr/>
            <p:nvPr/>
          </p:nvSpPr>
          <p:spPr>
            <a:xfrm>
              <a:off x="279501" y="2872745"/>
              <a:ext cx="809346" cy="765807"/>
            </a:xfrm>
            <a:prstGeom prst="ellipse">
              <a:avLst/>
            </a:prstGeom>
            <a:solidFill>
              <a:srgbClr val="E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창문</a:t>
              </a:r>
              <a:endParaRPr lang="en-US" altLang="ko-KR" sz="1400" dirty="0" smtClean="0"/>
            </a:p>
            <a:p>
              <a:pPr algn="ctr"/>
              <a:r>
                <a:rPr lang="en-US" altLang="ko-KR" sz="1400" dirty="0" smtClean="0"/>
                <a:t>OFF</a:t>
              </a:r>
              <a:endParaRPr lang="ko-KR" altLang="en-US" sz="1400" dirty="0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6143730" y="3637625"/>
            <a:ext cx="759270" cy="2226770"/>
            <a:chOff x="279501" y="1264920"/>
            <a:chExt cx="809346" cy="2373632"/>
          </a:xfrm>
        </p:grpSpPr>
        <p:sp>
          <p:nvSpPr>
            <p:cNvPr id="95" name="TextBox 94"/>
            <p:cNvSpPr txBox="1"/>
            <p:nvPr/>
          </p:nvSpPr>
          <p:spPr>
            <a:xfrm>
              <a:off x="342574" y="1264920"/>
              <a:ext cx="704337" cy="492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3</a:t>
              </a:r>
              <a:r>
                <a:rPr lang="en-US" altLang="ko-KR" sz="2400" dirty="0" smtClean="0"/>
                <a:t>-B</a:t>
              </a:r>
              <a:endParaRPr lang="ko-KR" altLang="en-US" sz="24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53795" y="2451736"/>
              <a:ext cx="704337" cy="492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4-B</a:t>
              </a:r>
              <a:endParaRPr lang="ko-KR" altLang="en-US" sz="2400" dirty="0"/>
            </a:p>
          </p:txBody>
        </p:sp>
        <p:sp>
          <p:nvSpPr>
            <p:cNvPr id="97" name="타원 96"/>
            <p:cNvSpPr/>
            <p:nvPr/>
          </p:nvSpPr>
          <p:spPr>
            <a:xfrm>
              <a:off x="279501" y="1685929"/>
              <a:ext cx="809346" cy="765807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창문</a:t>
              </a:r>
              <a:endParaRPr lang="en-US" altLang="ko-KR" sz="1400" dirty="0" smtClean="0"/>
            </a:p>
            <a:p>
              <a:pPr algn="ctr"/>
              <a:r>
                <a:rPr lang="en-US" altLang="ko-KR" sz="1400" dirty="0" smtClean="0"/>
                <a:t>ON</a:t>
              </a:r>
              <a:endParaRPr lang="ko-KR" altLang="en-US" sz="1400" dirty="0"/>
            </a:p>
          </p:txBody>
        </p:sp>
        <p:sp>
          <p:nvSpPr>
            <p:cNvPr id="98" name="타원 97"/>
            <p:cNvSpPr/>
            <p:nvPr/>
          </p:nvSpPr>
          <p:spPr>
            <a:xfrm>
              <a:off x="279501" y="2872745"/>
              <a:ext cx="809346" cy="765807"/>
            </a:xfrm>
            <a:prstGeom prst="ellipse">
              <a:avLst/>
            </a:prstGeom>
            <a:solidFill>
              <a:srgbClr val="E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창문</a:t>
              </a:r>
              <a:endParaRPr lang="en-US" altLang="ko-KR" sz="1400" dirty="0" smtClean="0"/>
            </a:p>
            <a:p>
              <a:pPr algn="ctr"/>
              <a:r>
                <a:rPr lang="en-US" altLang="ko-KR" sz="1400" dirty="0" smtClean="0"/>
                <a:t>OFF</a:t>
              </a:r>
              <a:endParaRPr lang="ko-KR" altLang="en-US" sz="1400" dirty="0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7184516" y="3948589"/>
            <a:ext cx="4914442" cy="680284"/>
            <a:chOff x="1314636" y="1726585"/>
            <a:chExt cx="5238564" cy="725151"/>
          </a:xfrm>
        </p:grpSpPr>
        <p:sp>
          <p:nvSpPr>
            <p:cNvPr id="100" name="모서리가 둥근 직사각형 99"/>
            <p:cNvSpPr/>
            <p:nvPr/>
          </p:nvSpPr>
          <p:spPr>
            <a:xfrm>
              <a:off x="1314636" y="1726585"/>
              <a:ext cx="5238564" cy="72515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>
                  <a:solidFill>
                    <a:schemeClr val="tx1"/>
                  </a:solidFill>
                </a:rPr>
                <a:t>실내 </a:t>
              </a:r>
              <a:r>
                <a:rPr lang="en-US" altLang="ko-KR" sz="1700" dirty="0">
                  <a:solidFill>
                    <a:schemeClr val="tx1"/>
                  </a:solidFill>
                </a:rPr>
                <a:t>: </a:t>
              </a:r>
              <a:r>
                <a:rPr lang="en-US" altLang="ko-KR" sz="1700" dirty="0" smtClean="0">
                  <a:solidFill>
                    <a:schemeClr val="accent1">
                      <a:lumMod val="75000"/>
                    </a:schemeClr>
                  </a:solidFill>
                </a:rPr>
                <a:t>25.5</a:t>
              </a:r>
              <a:r>
                <a:rPr lang="en-US" altLang="ko-KR" sz="17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700" dirty="0">
                  <a:solidFill>
                    <a:schemeClr val="tx1"/>
                  </a:solidFill>
                </a:rPr>
                <a:t>실외 </a:t>
              </a:r>
              <a:r>
                <a:rPr lang="en-US" altLang="ko-KR" sz="1700" dirty="0">
                  <a:solidFill>
                    <a:schemeClr val="tx1"/>
                  </a:solidFill>
                </a:rPr>
                <a:t>: </a:t>
              </a:r>
              <a:r>
                <a:rPr lang="en-US" altLang="ko-KR" sz="1700" dirty="0" smtClean="0">
                  <a:solidFill>
                    <a:schemeClr val="accent1">
                      <a:lumMod val="75000"/>
                    </a:schemeClr>
                  </a:solidFill>
                </a:rPr>
                <a:t>23.5</a:t>
              </a:r>
              <a:endParaRPr lang="en-US" altLang="ko-KR" sz="17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ko-KR" altLang="en-US" sz="1700" dirty="0" err="1">
                  <a:solidFill>
                    <a:schemeClr val="tx1"/>
                  </a:solidFill>
                </a:rPr>
                <a:t>온도차</a:t>
              </a:r>
              <a:r>
                <a:rPr lang="ko-KR" altLang="en-US" sz="1700" dirty="0">
                  <a:solidFill>
                    <a:schemeClr val="tx1"/>
                  </a:solidFill>
                </a:rPr>
                <a:t> </a:t>
              </a:r>
              <a:r>
                <a:rPr lang="en-US" altLang="ko-KR" sz="1700" dirty="0">
                  <a:solidFill>
                    <a:schemeClr val="tx1"/>
                  </a:solidFill>
                </a:rPr>
                <a:t>: 2</a:t>
              </a:r>
              <a:r>
                <a:rPr lang="ko-KR" altLang="en-US" sz="1700" dirty="0">
                  <a:solidFill>
                    <a:schemeClr val="tx1"/>
                  </a:solidFill>
                </a:rPr>
                <a:t>  </a:t>
              </a:r>
              <a:r>
                <a:rPr lang="ko-KR" altLang="en-US" sz="1700" dirty="0" smtClean="0">
                  <a:solidFill>
                    <a:schemeClr val="tx1"/>
                  </a:solidFill>
                </a:rPr>
                <a:t>          냄새 </a:t>
              </a:r>
              <a:r>
                <a:rPr lang="en-US" altLang="ko-KR" sz="1700" dirty="0" smtClean="0">
                  <a:solidFill>
                    <a:schemeClr val="tx1"/>
                  </a:solidFill>
                </a:rPr>
                <a:t>(ppm)</a:t>
              </a:r>
              <a:r>
                <a:rPr lang="ko-KR" altLang="en-US" sz="17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700" dirty="0">
                  <a:solidFill>
                    <a:schemeClr val="tx1"/>
                  </a:solidFill>
                </a:rPr>
                <a:t>: 1024 </a:t>
              </a:r>
              <a:r>
                <a:rPr lang="en-US" altLang="ko-KR" sz="1700" dirty="0" smtClean="0">
                  <a:solidFill>
                    <a:schemeClr val="tx1"/>
                  </a:solidFill>
                </a:rPr>
                <a:t>%  </a:t>
              </a:r>
              <a:endParaRPr lang="ko-KR" altLang="en-US" sz="17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5853002" y="2119640"/>
              <a:ext cx="609600" cy="242560"/>
            </a:xfrm>
            <a:prstGeom prst="rect">
              <a:avLst/>
            </a:prstGeom>
            <a:solidFill>
              <a:srgbClr val="E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673031" y="2119640"/>
              <a:ext cx="609600" cy="24256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7184516" y="5078058"/>
            <a:ext cx="4914442" cy="680284"/>
            <a:chOff x="1314636" y="2913401"/>
            <a:chExt cx="5238564" cy="725151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1314636" y="2913401"/>
              <a:ext cx="5238564" cy="72515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00" dirty="0">
                  <a:solidFill>
                    <a:schemeClr val="tx1"/>
                  </a:solidFill>
                </a:rPr>
                <a:t>실내 </a:t>
              </a:r>
              <a:r>
                <a:rPr lang="en-US" altLang="ko-KR" sz="1700" dirty="0">
                  <a:solidFill>
                    <a:schemeClr val="tx1"/>
                  </a:solidFill>
                </a:rPr>
                <a:t>: </a:t>
              </a:r>
              <a:r>
                <a:rPr lang="en-US" altLang="ko-KR" sz="1700" dirty="0" smtClean="0">
                  <a:solidFill>
                    <a:schemeClr val="accent1">
                      <a:lumMod val="75000"/>
                    </a:schemeClr>
                  </a:solidFill>
                </a:rPr>
                <a:t>25.0</a:t>
              </a:r>
              <a:r>
                <a:rPr lang="en-US" altLang="ko-KR" sz="17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700" dirty="0">
                  <a:solidFill>
                    <a:schemeClr val="tx1"/>
                  </a:solidFill>
                </a:rPr>
                <a:t>실외 </a:t>
              </a:r>
              <a:r>
                <a:rPr lang="en-US" altLang="ko-KR" sz="1700" dirty="0">
                  <a:solidFill>
                    <a:schemeClr val="tx1"/>
                  </a:solidFill>
                </a:rPr>
                <a:t>: </a:t>
              </a:r>
              <a:r>
                <a:rPr lang="en-US" altLang="ko-KR" sz="1700" dirty="0" smtClean="0">
                  <a:solidFill>
                    <a:schemeClr val="accent1">
                      <a:lumMod val="75000"/>
                    </a:schemeClr>
                  </a:solidFill>
                </a:rPr>
                <a:t>23.5</a:t>
              </a:r>
              <a:endParaRPr lang="en-US" altLang="ko-KR" sz="17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ko-KR" altLang="en-US" sz="1700" dirty="0" err="1">
                  <a:solidFill>
                    <a:schemeClr val="tx1"/>
                  </a:solidFill>
                </a:rPr>
                <a:t>온도차</a:t>
              </a:r>
              <a:r>
                <a:rPr lang="ko-KR" altLang="en-US" sz="1700" dirty="0">
                  <a:solidFill>
                    <a:schemeClr val="tx1"/>
                  </a:solidFill>
                </a:rPr>
                <a:t> </a:t>
              </a:r>
              <a:r>
                <a:rPr lang="en-US" altLang="ko-KR" sz="1700" dirty="0">
                  <a:solidFill>
                    <a:schemeClr val="tx1"/>
                  </a:solidFill>
                </a:rPr>
                <a:t>: 2</a:t>
              </a:r>
              <a:r>
                <a:rPr lang="ko-KR" altLang="en-US" sz="1700" dirty="0">
                  <a:solidFill>
                    <a:schemeClr val="tx1"/>
                  </a:solidFill>
                </a:rPr>
                <a:t>  </a:t>
              </a:r>
              <a:r>
                <a:rPr lang="ko-KR" altLang="en-US" sz="1700" dirty="0" smtClean="0">
                  <a:solidFill>
                    <a:schemeClr val="tx1"/>
                  </a:solidFill>
                </a:rPr>
                <a:t>          냄새 </a:t>
              </a:r>
              <a:r>
                <a:rPr lang="en-US" altLang="ko-KR" sz="1700" dirty="0" smtClean="0">
                  <a:solidFill>
                    <a:schemeClr val="tx1"/>
                  </a:solidFill>
                </a:rPr>
                <a:t>(ppm)</a:t>
              </a:r>
              <a:r>
                <a:rPr lang="ko-KR" altLang="en-US" sz="17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700" dirty="0" smtClean="0">
                  <a:solidFill>
                    <a:schemeClr val="tx1"/>
                  </a:solidFill>
                </a:rPr>
                <a:t>: 750 %  </a:t>
              </a:r>
              <a:endParaRPr lang="ko-KR" altLang="en-US" sz="17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5853002" y="3306456"/>
              <a:ext cx="609600" cy="24256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2673031" y="3306456"/>
              <a:ext cx="609600" cy="24256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407869" y="7327412"/>
            <a:ext cx="6241487" cy="1348270"/>
            <a:chOff x="1014710" y="6226010"/>
            <a:chExt cx="6241487" cy="1329450"/>
          </a:xfrm>
        </p:grpSpPr>
        <p:sp>
          <p:nvSpPr>
            <p:cNvPr id="107" name="TextBox 106"/>
            <p:cNvSpPr txBox="1"/>
            <p:nvPr/>
          </p:nvSpPr>
          <p:spPr>
            <a:xfrm>
              <a:off x="1026526" y="6226010"/>
              <a:ext cx="6229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하늘색        연두색</a:t>
              </a:r>
              <a:r>
                <a:rPr lang="en-US" altLang="ko-KR" dirty="0" smtClean="0"/>
                <a:t>        </a:t>
              </a:r>
              <a:r>
                <a:rPr lang="ko-KR" altLang="en-US" dirty="0" smtClean="0"/>
                <a:t>노란색        주황색        빨간색</a:t>
              </a:r>
              <a:endParaRPr lang="ko-KR" altLang="en-US" dirty="0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1014710" y="6635781"/>
              <a:ext cx="889219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2352777" y="6641060"/>
              <a:ext cx="889219" cy="9144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3690844" y="6635781"/>
              <a:ext cx="889219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6366978" y="6614881"/>
              <a:ext cx="889219" cy="914400"/>
            </a:xfrm>
            <a:prstGeom prst="rect">
              <a:avLst/>
            </a:prstGeom>
            <a:solidFill>
              <a:srgbClr val="E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5028911" y="6635781"/>
              <a:ext cx="889219" cy="914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2865090" y="68580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경고 단계</a:t>
            </a:r>
            <a:endParaRPr lang="ko-KR" alt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7892718" y="6907292"/>
            <a:ext cx="420624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accent1">
                    <a:lumMod val="75000"/>
                  </a:schemeClr>
                </a:solidFill>
              </a:rPr>
              <a:t>세부사항</a:t>
            </a:r>
            <a:endParaRPr lang="en-US" altLang="ko-KR" sz="32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1-B : </a:t>
            </a:r>
            <a:r>
              <a:rPr lang="ko-KR" altLang="en-US" dirty="0" smtClean="0"/>
              <a:t>환기 </a:t>
            </a:r>
            <a:r>
              <a:rPr lang="ko-KR" altLang="en-US" sz="2400" dirty="0" smtClean="0">
                <a:solidFill>
                  <a:srgbClr val="FF0000"/>
                </a:solidFill>
              </a:rPr>
              <a:t>필요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smtClean="0"/>
              <a:t>2-B : </a:t>
            </a:r>
            <a:r>
              <a:rPr lang="ko-KR" altLang="en-US" dirty="0" smtClean="0"/>
              <a:t>동파 </a:t>
            </a:r>
            <a:r>
              <a:rPr lang="ko-KR" altLang="en-US" sz="2400" dirty="0" smtClean="0">
                <a:solidFill>
                  <a:srgbClr val="FF0000"/>
                </a:solidFill>
              </a:rPr>
              <a:t>경고</a:t>
            </a:r>
            <a:endParaRPr lang="en-US" altLang="ko-KR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02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38200" y="2295037"/>
            <a:ext cx="6241487" cy="1348270"/>
            <a:chOff x="1014710" y="6226010"/>
            <a:chExt cx="6241487" cy="1329450"/>
          </a:xfrm>
        </p:grpSpPr>
        <p:sp>
          <p:nvSpPr>
            <p:cNvPr id="5" name="TextBox 4"/>
            <p:cNvSpPr txBox="1"/>
            <p:nvPr/>
          </p:nvSpPr>
          <p:spPr>
            <a:xfrm>
              <a:off x="1026526" y="6226010"/>
              <a:ext cx="6229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하늘색        연두색</a:t>
              </a:r>
              <a:r>
                <a:rPr lang="en-US" altLang="ko-KR" dirty="0" smtClean="0"/>
                <a:t>        </a:t>
              </a:r>
              <a:r>
                <a:rPr lang="ko-KR" altLang="en-US" dirty="0" smtClean="0"/>
                <a:t>노란색        주황색        빨간색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14710" y="6635781"/>
              <a:ext cx="889219" cy="914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352777" y="6641060"/>
              <a:ext cx="889219" cy="9144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690844" y="6635781"/>
              <a:ext cx="889219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66978" y="6614881"/>
              <a:ext cx="889219" cy="914400"/>
            </a:xfrm>
            <a:prstGeom prst="rect">
              <a:avLst/>
            </a:prstGeom>
            <a:solidFill>
              <a:srgbClr val="E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028911" y="6635781"/>
              <a:ext cx="889219" cy="914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295421" y="182562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경고 단계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23049" y="1874917"/>
            <a:ext cx="420624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accent1">
                    <a:lumMod val="75000"/>
                  </a:schemeClr>
                </a:solidFill>
              </a:rPr>
              <a:t>세부사항</a:t>
            </a:r>
            <a:endParaRPr lang="en-US" altLang="ko-KR" sz="32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 smtClean="0"/>
          </a:p>
          <a:p>
            <a:r>
              <a:rPr lang="en-US" altLang="ko-KR" dirty="0" smtClean="0"/>
              <a:t>1-B : </a:t>
            </a:r>
            <a:r>
              <a:rPr lang="ko-KR" altLang="en-US" dirty="0" smtClean="0"/>
              <a:t>환기 </a:t>
            </a:r>
            <a:r>
              <a:rPr lang="ko-KR" altLang="en-US" sz="2400" dirty="0" smtClean="0">
                <a:solidFill>
                  <a:srgbClr val="FF0000"/>
                </a:solidFill>
              </a:rPr>
              <a:t>필요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smtClean="0"/>
              <a:t>2-B : </a:t>
            </a:r>
            <a:r>
              <a:rPr lang="ko-KR" altLang="en-US" dirty="0" smtClean="0"/>
              <a:t>동파 </a:t>
            </a:r>
            <a:r>
              <a:rPr lang="ko-KR" altLang="en-US" sz="2400" dirty="0" smtClean="0">
                <a:solidFill>
                  <a:srgbClr val="FF0000"/>
                </a:solidFill>
              </a:rPr>
              <a:t>경고</a:t>
            </a:r>
            <a:endParaRPr lang="en-US" altLang="ko-KR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71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238</Words>
  <Application>Microsoft Office PowerPoint</Application>
  <PresentationFormat>와이드스크린</PresentationFormat>
  <Paragraphs>78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스마트 화장실환경시스템</vt:lpstr>
      <vt:lpstr>웹&amp;앱 디자인</vt:lpstr>
      <vt:lpstr>환경 실시간 DATA</vt:lpstr>
      <vt:lpstr>스마트 화장실 환경관리 시스템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화장실환경시스템</dc:title>
  <dc:creator>5109</dc:creator>
  <cp:lastModifiedBy>5109</cp:lastModifiedBy>
  <cp:revision>22</cp:revision>
  <dcterms:created xsi:type="dcterms:W3CDTF">2023-09-18T04:00:45Z</dcterms:created>
  <dcterms:modified xsi:type="dcterms:W3CDTF">2023-09-25T06:48:49Z</dcterms:modified>
</cp:coreProperties>
</file>