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4"/>
  </p:notesMasterIdLst>
  <p:sldIdLst>
    <p:sldId id="256" r:id="rId2"/>
    <p:sldId id="461" r:id="rId3"/>
    <p:sldId id="488" r:id="rId4"/>
    <p:sldId id="489" r:id="rId5"/>
    <p:sldId id="490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5" r:id="rId18"/>
    <p:sldId id="506" r:id="rId19"/>
    <p:sldId id="503" r:id="rId20"/>
    <p:sldId id="508" r:id="rId21"/>
    <p:sldId id="507" r:id="rId22"/>
    <p:sldId id="509" r:id="rId23"/>
    <p:sldId id="511" r:id="rId24"/>
    <p:sldId id="510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5" r:id="rId46"/>
    <p:sldId id="536" r:id="rId47"/>
    <p:sldId id="537" r:id="rId48"/>
    <p:sldId id="538" r:id="rId49"/>
    <p:sldId id="539" r:id="rId50"/>
    <p:sldId id="540" r:id="rId51"/>
    <p:sldId id="541" r:id="rId52"/>
    <p:sldId id="542" r:id="rId53"/>
    <p:sldId id="543" r:id="rId54"/>
    <p:sldId id="544" r:id="rId55"/>
    <p:sldId id="545" r:id="rId56"/>
    <p:sldId id="546" r:id="rId57"/>
    <p:sldId id="547" r:id="rId58"/>
    <p:sldId id="548" r:id="rId59"/>
    <p:sldId id="549" r:id="rId60"/>
    <p:sldId id="550" r:id="rId61"/>
    <p:sldId id="551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67" r:id="rId78"/>
    <p:sldId id="568" r:id="rId79"/>
    <p:sldId id="569" r:id="rId80"/>
    <p:sldId id="570" r:id="rId81"/>
    <p:sldId id="571" r:id="rId82"/>
    <p:sldId id="572" r:id="rId83"/>
    <p:sldId id="575" r:id="rId84"/>
    <p:sldId id="576" r:id="rId85"/>
    <p:sldId id="573" r:id="rId86"/>
    <p:sldId id="577" r:id="rId87"/>
    <p:sldId id="574" r:id="rId88"/>
    <p:sldId id="579" r:id="rId89"/>
    <p:sldId id="578" r:id="rId90"/>
    <p:sldId id="580" r:id="rId91"/>
    <p:sldId id="581" r:id="rId92"/>
    <p:sldId id="582" r:id="rId93"/>
  </p:sldIdLst>
  <p:sldSz cx="9144000" cy="5143500" type="screen16x9"/>
  <p:notesSz cx="6858000" cy="9144000"/>
  <p:embeddedFontLst>
    <p:embeddedFont>
      <p:font typeface="Bree Serif" panose="020B0600000101010101" charset="0"/>
      <p:regular r:id="rId95"/>
    </p:embeddedFont>
    <p:embeddedFont>
      <p:font typeface="Consolas" panose="020B0609020204030204" pitchFamily="49" charset="0"/>
      <p:regular r:id="rId96"/>
      <p:bold r:id="rId97"/>
      <p:italic r:id="rId98"/>
      <p:boldItalic r:id="rId99"/>
    </p:embeddedFont>
    <p:embeddedFont>
      <p:font typeface="KoPub돋움체 Bold" panose="00000800000000000000" pitchFamily="2" charset="-127"/>
      <p:bold r:id="rId100"/>
    </p:embeddedFont>
    <p:embeddedFont>
      <p:font typeface="KoPub돋움체 Medium" panose="00000600000000000000" pitchFamily="2" charset="-127"/>
      <p:regular r:id="rId101"/>
    </p:embeddedFont>
    <p:embeddedFont>
      <p:font typeface="Roboto Black" panose="02000000000000000000" pitchFamily="2" charset="0"/>
      <p:bold r:id="rId102"/>
      <p:boldItalic r:id="rId103"/>
    </p:embeddedFont>
    <p:embeddedFont>
      <p:font typeface="Roboto Light" panose="02000000000000000000" pitchFamily="2" charset="0"/>
      <p:regular r:id="rId104"/>
      <p:bold r:id="rId105"/>
      <p:italic r:id="rId106"/>
      <p:boldItalic r:id="rId10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8" roundtripDataSignature="AMtx7miK/QXqwtOd4aEBNBIFunAaVzu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0497C1-050D-44C3-9239-92D3343E0B67}">
  <a:tblStyle styleId="{C30497C1-050D-44C3-9239-92D3343E0B6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9" autoAdjust="0"/>
    <p:restoredTop sz="93333" autoAdjust="0"/>
  </p:normalViewPr>
  <p:slideViewPr>
    <p:cSldViewPr snapToGrid="0">
      <p:cViewPr varScale="1">
        <p:scale>
          <a:sx n="129" d="100"/>
          <a:sy n="129" d="100"/>
        </p:scale>
        <p:origin x="2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13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9.fntdata"/><Relationship Id="rId108" Type="http://customschemas.google.com/relationships/presentationmetadata" Target="meta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105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17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96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57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03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73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753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145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08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53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8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108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290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775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210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9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695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867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162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113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339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33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318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093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4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252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17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099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628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454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970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10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0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337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707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281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3077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6213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381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178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645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813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74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8205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193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079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298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863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0886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2039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23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1139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1458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34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2470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0654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2968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7567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788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6224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08609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969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861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782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95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6473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7951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4519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1750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3174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8785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4650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9492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983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8000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02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6945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9138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76241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458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126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0771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3580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43723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684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0027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60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6950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228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0720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92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59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0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" name="Google Shape;15;p60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indows/installer/8.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챗봇 프로젝트 10</a:t>
            </a:r>
            <a:endParaRPr>
              <a:solidFill>
                <a:schemeClr val="accent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766915"/>
            <a:ext cx="7172960" cy="418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8220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INSERT tb_student(name, age, address) values('Kei', 35, 'Korea')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db.commit()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insert-data.py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71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471139"/>
            <a:ext cx="7172960" cy="1868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655666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EF12E4A3-26C5-B9A2-D105-46D7C019AD5B}"/>
              </a:ext>
            </a:extLst>
          </p:cNvPr>
          <p:cNvSpPr txBox="1"/>
          <p:nvPr/>
        </p:nvSpPr>
        <p:spPr>
          <a:xfrm>
            <a:off x="909786" y="2759921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mysql cli client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select * from tb_student; 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선택한 테이블에서 데이터 전체를 조회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sql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문에 입력한 데이터가 저장됐으면 성공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B2ABED-C979-D533-89AB-4970B5D0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867" y="2956121"/>
            <a:ext cx="286742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766915"/>
            <a:ext cx="7172960" cy="418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8220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데이터 </a:t>
            </a:r>
            <a:r>
              <a:rPr lang="en-US" altLang="ko-KR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id (PK)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UPDATE tb_student set name="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케이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", age=36 where id=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'''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db.commit()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update-data.py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95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471139"/>
            <a:ext cx="7172960" cy="1868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655666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EF12E4A3-26C5-B9A2-D105-46D7C019AD5B}"/>
              </a:ext>
            </a:extLst>
          </p:cNvPr>
          <p:cNvSpPr txBox="1"/>
          <p:nvPr/>
        </p:nvSpPr>
        <p:spPr>
          <a:xfrm>
            <a:off x="985520" y="2759921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mysql cli client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select * from tb_student; 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선택한 테이블에서 데이터 전체를 조회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기존 데이터에서 이름 나이의 데이터가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수정 되었으면 성공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E8484-7C4F-A475-F409-ADC65940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81" y="2956121"/>
            <a:ext cx="288647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6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766915"/>
            <a:ext cx="7172960" cy="418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8220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데이터 </a:t>
            </a:r>
            <a:r>
              <a:rPr lang="en-US" altLang="ko-KR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id (PK)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DELETE from tb_student where id=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'''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db.commit()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delete-data.py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87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471139"/>
            <a:ext cx="7172960" cy="1868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655666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EF12E4A3-26C5-B9A2-D105-46D7C019AD5B}"/>
              </a:ext>
            </a:extLst>
          </p:cNvPr>
          <p:cNvSpPr txBox="1"/>
          <p:nvPr/>
        </p:nvSpPr>
        <p:spPr>
          <a:xfrm>
            <a:off x="985520" y="2759921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mysql cli client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select * from tb_student; 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선택한 테이블에서 데이터 전체를 조회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 데이터가 삭제 되었으면 성공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0BF214-BDD0-06FD-C734-B4E3D20D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35" y="3319428"/>
            <a:ext cx="290553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766915"/>
            <a:ext cx="7172960" cy="4308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8220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students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'Kei'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'PUSAN'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'Tony'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'PUSAN'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'Jaeyoo'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'GWANGJU'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'Grace'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'SEOUL'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'Jenny'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'SEOUL'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]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select-data.py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1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477355"/>
            <a:ext cx="7172960" cy="4308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3244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students: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insert tb_student(name, age, address) values("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'''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(s[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s[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s[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cursor.execute(sql)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db.commit()</a:t>
            </a:r>
          </a:p>
          <a:p>
            <a:b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cond_age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db.cursor(pymysql.cursors.DictCursor)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 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select * from tb_student where age &gt;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'''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cond_age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results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cursor.fetchall()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(results)</a:t>
            </a:r>
          </a:p>
        </p:txBody>
      </p:sp>
    </p:spTree>
    <p:extLst>
      <p:ext uri="{BB962C8B-B14F-4D97-AF65-F5344CB8AC3E}">
        <p14:creationId xmlns:p14="http://schemas.microsoft.com/office/powerpoint/2010/main" val="196035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364407"/>
            <a:ext cx="7172960" cy="4414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419497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cond_name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'Grace'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db.cursor(pymysql.cursors.DictCursor)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 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select * from tb_student where name="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'''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cond_name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result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cursor.fetchone()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result[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pd.DataFrame(results)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</p:txBody>
      </p:sp>
    </p:spTree>
    <p:extLst>
      <p:ext uri="{BB962C8B-B14F-4D97-AF65-F5344CB8AC3E}">
        <p14:creationId xmlns:p14="http://schemas.microsoft.com/office/powerpoint/2010/main" val="37642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EF12E4A3-26C5-B9A2-D105-46D7C019AD5B}"/>
              </a:ext>
            </a:extLst>
          </p:cNvPr>
          <p:cNvSpPr txBox="1"/>
          <p:nvPr/>
        </p:nvSpPr>
        <p:spPr>
          <a:xfrm>
            <a:off x="909786" y="2077389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실행 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테이블에 다수의 데이터 추가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조건에 맞는 데이터를 출력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mysql cli client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select * from tb_student; 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선택한 테이블에서 데이터 전체를 조회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추가한 다수의 데이터 컬럼 확인 가능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BA6CF9-9B5E-6191-0F1C-24005C1D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9" y="604569"/>
            <a:ext cx="7138182" cy="1050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8C3895-B958-5C09-27AA-42B67F08D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82" y="2390632"/>
            <a:ext cx="293410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5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335998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라이브러리 설치</a:t>
            </a:r>
          </a:p>
        </p:txBody>
      </p:sp>
      <p:sp>
        <p:nvSpPr>
          <p:cNvPr id="12" name="Google Shape;371;p19">
            <a:extLst>
              <a:ext uri="{FF2B5EF4-FFF2-40B4-BE49-F238E27FC236}">
                <a16:creationId xmlns:a16="http://schemas.microsoft.com/office/drawing/2014/main" id="{73C273DD-759C-7487-6FBF-20DF2AA0EF94}"/>
              </a:ext>
            </a:extLst>
          </p:cNvPr>
          <p:cNvSpPr txBox="1"/>
          <p:nvPr/>
        </p:nvSpPr>
        <p:spPr>
          <a:xfrm>
            <a:off x="898308" y="942598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텐서플로우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2.2 –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딥러닝 모델 실습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install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tensorflow==2.2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사이킷런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머신러닝 도구 제공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sklearn (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혹은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pip install scikit-learn)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Seqeval –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모델의 평가를 위한 라이브러리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seqeval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판다스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분석 및 처리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pandas xlrd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Matplotlib –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시각화 도구 제공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matplotlib==3.6</a:t>
            </a:r>
          </a:p>
        </p:txBody>
      </p:sp>
    </p:spTree>
    <p:extLst>
      <p:ext uri="{BB962C8B-B14F-4D97-AF65-F5344CB8AC3E}">
        <p14:creationId xmlns:p14="http://schemas.microsoft.com/office/powerpoint/2010/main" val="96852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C1803EA4-1BBF-3965-A254-63517AB57AE8}"/>
              </a:ext>
            </a:extLst>
          </p:cNvPr>
          <p:cNvSpPr txBox="1"/>
          <p:nvPr/>
        </p:nvSpPr>
        <p:spPr>
          <a:xfrm>
            <a:off x="909786" y="362889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실습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User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데이터베이스를 생성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user_info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테이블을 생성하여 아래 표와 같이 데이터를 입력해보자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데이터베이스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컬럼 등의 이름은 임의대로 지어도 상관없음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ED2D3B-39CB-8BC4-122F-F0E3811EF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69188"/>
              </p:ext>
            </p:extLst>
          </p:nvPr>
        </p:nvGraphicFramePr>
        <p:xfrm>
          <a:off x="1216891" y="1080770"/>
          <a:ext cx="6710215" cy="23050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043">
                  <a:extLst>
                    <a:ext uri="{9D8B030D-6E8A-4147-A177-3AD203B41FA5}">
                      <a16:colId xmlns:a16="http://schemas.microsoft.com/office/drawing/2014/main" val="1230691894"/>
                    </a:ext>
                  </a:extLst>
                </a:gridCol>
                <a:gridCol w="1342043">
                  <a:extLst>
                    <a:ext uri="{9D8B030D-6E8A-4147-A177-3AD203B41FA5}">
                      <a16:colId xmlns:a16="http://schemas.microsoft.com/office/drawing/2014/main" val="2995652416"/>
                    </a:ext>
                  </a:extLst>
                </a:gridCol>
                <a:gridCol w="1342043">
                  <a:extLst>
                    <a:ext uri="{9D8B030D-6E8A-4147-A177-3AD203B41FA5}">
                      <a16:colId xmlns:a16="http://schemas.microsoft.com/office/drawing/2014/main" val="840457121"/>
                    </a:ext>
                  </a:extLst>
                </a:gridCol>
                <a:gridCol w="1765072">
                  <a:extLst>
                    <a:ext uri="{9D8B030D-6E8A-4147-A177-3AD203B41FA5}">
                      <a16:colId xmlns:a16="http://schemas.microsoft.com/office/drawing/2014/main" val="2788647767"/>
                    </a:ext>
                  </a:extLst>
                </a:gridCol>
                <a:gridCol w="919014">
                  <a:extLst>
                    <a:ext uri="{9D8B030D-6E8A-4147-A177-3AD203B41FA5}">
                      <a16:colId xmlns:a16="http://schemas.microsoft.com/office/drawing/2014/main" val="16836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4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010-2222-3333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808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Jason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010-1212-2323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4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이영희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010-9876-1234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Emma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010-4567-7890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스페인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6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97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챗봇 학습툴 만들기</a:t>
            </a:r>
          </a:p>
        </p:txBody>
      </p:sp>
      <p:sp>
        <p:nvSpPr>
          <p:cNvPr id="12" name="Google Shape;371;p19">
            <a:extLst>
              <a:ext uri="{FF2B5EF4-FFF2-40B4-BE49-F238E27FC236}">
                <a16:creationId xmlns:a16="http://schemas.microsoft.com/office/drawing/2014/main" id="{73C273DD-759C-7487-6FBF-20DF2AA0EF94}"/>
              </a:ext>
            </a:extLst>
          </p:cNvPr>
          <p:cNvSpPr txBox="1"/>
          <p:nvPr/>
        </p:nvSpPr>
        <p:spPr>
          <a:xfrm>
            <a:off x="909786" y="145553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MySql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챗봇의 학습 데이터를 관리하는 툴을 제작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학습데이터를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저장했을 때 실시간으로 챗봇 시스템에 적용될 수 있도록 구현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이를 위해 챗봇이 이해할 수 있는 질문 정보와 해당 답변 데이터를 관리하기 위한 툴이 필요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32C11-C9A7-C116-1F6F-7381A0C6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3246791"/>
            <a:ext cx="3732014" cy="126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1CA5B6-858F-6050-86CB-0F2A2F243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58" y="3198145"/>
            <a:ext cx="3794761" cy="13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4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폴더 구조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E4CCFA-6929-C712-2FBC-49E56CC7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69" y="2014422"/>
            <a:ext cx="2619741" cy="1648055"/>
          </a:xfrm>
          <a:prstGeom prst="rect">
            <a:avLst/>
          </a:prstGeom>
        </p:spPr>
      </p:pic>
      <p:sp>
        <p:nvSpPr>
          <p:cNvPr id="8" name="Google Shape;371;p19">
            <a:extLst>
              <a:ext uri="{FF2B5EF4-FFF2-40B4-BE49-F238E27FC236}">
                <a16:creationId xmlns:a16="http://schemas.microsoft.com/office/drawing/2014/main" id="{12B7548C-2EFD-9275-8400-349A4FFDA008}"/>
              </a:ext>
            </a:extLst>
          </p:cNvPr>
          <p:cNvSpPr txBox="1"/>
          <p:nvPr/>
        </p:nvSpPr>
        <p:spPr>
          <a:xfrm>
            <a:off x="757386" y="155363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구현 과정 시 파일 관리를 위해 아래와 같이 폴더를 생성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chatbot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train_tools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</a:t>
            </a:r>
          </a:p>
        </p:txBody>
      </p:sp>
    </p:spTree>
    <p:extLst>
      <p:ext uri="{BB962C8B-B14F-4D97-AF65-F5344CB8AC3E}">
        <p14:creationId xmlns:p14="http://schemas.microsoft.com/office/powerpoint/2010/main" val="227825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766915"/>
            <a:ext cx="7172960" cy="192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8220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DB_HOST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DB_USER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"root"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DB_PASSWORD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"1234"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DB_NAME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"homestead"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DatabaseConfig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DB_HOST, DB_USER, DB_PASSWORD, DB_NAME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DatabseConfig.py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5ADF9B9B-BD6A-DCE0-868D-D60875DE561C}"/>
              </a:ext>
            </a:extLst>
          </p:cNvPr>
          <p:cNvSpPr txBox="1"/>
          <p:nvPr/>
        </p:nvSpPr>
        <p:spPr>
          <a:xfrm>
            <a:off x="909784" y="324445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작성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/config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저장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접속 정보는 본인 환경에 맞춰서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19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DB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 설계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, DB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생성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D30090-E492-9DB7-94BD-50E5D153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93" y="2571750"/>
            <a:ext cx="4899014" cy="1585144"/>
          </a:xfrm>
          <a:prstGeom prst="rect">
            <a:avLst/>
          </a:prstGeom>
        </p:spPr>
      </p:pic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909786" y="145553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아래 표와 같은 형식의 테이블을 생성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 명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chatbot_train_data</a:t>
            </a:r>
          </a:p>
        </p:txBody>
      </p:sp>
    </p:spTree>
    <p:extLst>
      <p:ext uri="{BB962C8B-B14F-4D97-AF65-F5344CB8AC3E}">
        <p14:creationId xmlns:p14="http://schemas.microsoft.com/office/powerpoint/2010/main" val="405463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1186015"/>
            <a:ext cx="7172960" cy="3728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12411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config.DatabaseConfig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create_train_data_table.py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909786" y="675180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/train_tools/qna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생성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qna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파일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98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477355"/>
            <a:ext cx="7172960" cy="4308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3244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CREATE TABLE IF NOT EXISTS `chatbot_train_data` (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`id` INT UNSIGNED NOT NULL AUTO_INCREMENT,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`intent` VARCHAR(45) NULL,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`ner` VARCHAR(1024) NULL,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`query` TEXT NULL,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`answer` TEXT NOT NULL,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`answer_image` VARCHAR(2048) NULL,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PRIMARY KEY(`id`))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ENGINE = InnoDB DEFAULT CHARSET=utf8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db.commit()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</p:txBody>
      </p:sp>
    </p:spTree>
    <p:extLst>
      <p:ext uri="{BB962C8B-B14F-4D97-AF65-F5344CB8AC3E}">
        <p14:creationId xmlns:p14="http://schemas.microsoft.com/office/powerpoint/2010/main" val="275896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EF12E4A3-26C5-B9A2-D105-46D7C019AD5B}"/>
              </a:ext>
            </a:extLst>
          </p:cNvPr>
          <p:cNvSpPr txBox="1"/>
          <p:nvPr/>
        </p:nvSpPr>
        <p:spPr>
          <a:xfrm>
            <a:off x="909786" y="1018209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실행 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 구조 생성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buClr>
                <a:schemeClr val="accent1"/>
              </a:buClr>
              <a:buSzPts val="1100"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show tables; </a:t>
            </a:r>
          </a:p>
          <a:p>
            <a:pPr>
              <a:buClr>
                <a:schemeClr val="accent1"/>
              </a:buClr>
              <a:buSzPts val="1100"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안의 테이블 목록 출력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buClr>
                <a:schemeClr val="accent1"/>
              </a:buClr>
              <a:buSzPts val="1100"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buClr>
                <a:schemeClr val="accent1"/>
              </a:buClr>
              <a:buSzPts val="1100"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desc chatbot_train_data; </a:t>
            </a:r>
          </a:p>
          <a:p>
            <a:pPr>
              <a:buClr>
                <a:schemeClr val="accent1"/>
              </a:buClr>
              <a:buSzPts val="1100"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chatbot_train_data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테이블의 구조 출력 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buClr>
                <a:schemeClr val="accent1"/>
              </a:buClr>
              <a:buSzPts val="1100"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 성공 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테이블이 추가됨과 동시에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데이터를 담을 컬럼 구조가 생성된다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F66F4-7BAE-3719-383D-27866A13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35" y="875109"/>
            <a:ext cx="2238687" cy="1505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DD4072-FE94-C4FE-C4A0-AE2F05EA3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35" y="2823992"/>
            <a:ext cx="425708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5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데이터 엑셀 파일 및 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DB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연동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909786" y="285078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학습툴의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UI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대신하여 엑셀을 통해 학습 데이터를 추가 삭제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엑셀 파일을 학습툴에 입력해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업데이트 하는 형태로 구현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9CE37-5678-8A0A-FEB9-7E04F068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43" y="1262327"/>
            <a:ext cx="6107311" cy="13660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59E57E-9A19-08D3-BF4A-1F5FCB3A1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20" y="1734194"/>
            <a:ext cx="7218556" cy="22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1186015"/>
            <a:ext cx="7172960" cy="3728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12411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openpyxl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config.DatabaseConfig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all_clear_train_data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sql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delete from chatbot_train_data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sql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ALTER TABLE chatbot_train_data AUTO_INCREMENT=1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data_load.py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909786" y="675180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qna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파일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8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61849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MySQL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12" name="Google Shape;371;p19">
            <a:extLst>
              <a:ext uri="{FF2B5EF4-FFF2-40B4-BE49-F238E27FC236}">
                <a16:creationId xmlns:a16="http://schemas.microsoft.com/office/drawing/2014/main" id="{73C273DD-759C-7487-6FBF-20DF2AA0EF94}"/>
              </a:ext>
            </a:extLst>
          </p:cNvPr>
          <p:cNvSpPr txBox="1"/>
          <p:nvPr/>
        </p:nvSpPr>
        <p:spPr>
          <a:xfrm>
            <a:off x="909786" y="162602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MySQL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은 가장 많이 사용되는 오픈소스 관계형 데이터베이스 관리 시스템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(RDBMS)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시스템의 학습 데이터 관리를 위해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MySQL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사용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파이썬에서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MySQL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어떻게 연동하고 사용하는지 알아보고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이를 활용해 학습툴을 만들어본다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(chatbot2)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PyMySQL</a:t>
            </a:r>
          </a:p>
          <a:p>
            <a:pPr>
              <a:buClr>
                <a:schemeClr val="accent1"/>
              </a:buClr>
              <a:buSzPts val="1100"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openpyxl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accent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14814-7FDC-B857-28D1-2252E7D9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52806"/>
            <a:ext cx="3211374" cy="12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4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477355"/>
            <a:ext cx="7172960" cy="4308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3244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insert_data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xls_row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intent, ner, query, answer, answer_img_url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xls_row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INSERT chatbot_train_data(intent, ner, query, answer, answer_image)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values(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'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)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'''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(intent.value, ner.value, query.value, answer.value, answer_img_url.value)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sql.replace(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"'None'"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저장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.format(query.value))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db.commit()</a:t>
            </a:r>
          </a:p>
        </p:txBody>
      </p:sp>
    </p:spTree>
    <p:extLst>
      <p:ext uri="{BB962C8B-B14F-4D97-AF65-F5344CB8AC3E}">
        <p14:creationId xmlns:p14="http://schemas.microsoft.com/office/powerpoint/2010/main" val="2133090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68580"/>
            <a:ext cx="7172960" cy="4983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91441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train_file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'./train_data.xlsx'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all_clear_train_data(db)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wb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openpyxl.load_workbook(train_file)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sheet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wb[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'Sheet1'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sheet.iter_rows(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min_row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insert_data(db, row)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wb.close()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</p:txBody>
      </p:sp>
    </p:spTree>
    <p:extLst>
      <p:ext uri="{BB962C8B-B14F-4D97-AF65-F5344CB8AC3E}">
        <p14:creationId xmlns:p14="http://schemas.microsoft.com/office/powerpoint/2010/main" val="295158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FF737BC4-6B43-16E6-149E-582EAE04BD8B}"/>
              </a:ext>
            </a:extLst>
          </p:cNvPr>
          <p:cNvSpPr txBox="1"/>
          <p:nvPr/>
        </p:nvSpPr>
        <p:spPr>
          <a:xfrm>
            <a:off x="909786" y="1018209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실행 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엑셀 파일의 데이터가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MySQL DB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저장된 것을 확인할 수 있음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756B2E-9227-4131-E705-5FADDCE1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2" y="2282447"/>
            <a:ext cx="7200416" cy="15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2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챗봇 엔진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523999" y="1413125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엔진 핵심 기능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2531CA0-F127-FB09-B37C-CE2B38DA4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33555"/>
              </p:ext>
            </p:extLst>
          </p:nvPr>
        </p:nvGraphicFramePr>
        <p:xfrm>
          <a:off x="1523999" y="1813933"/>
          <a:ext cx="6096000" cy="2555656"/>
        </p:xfrm>
        <a:graphic>
          <a:graphicData uri="http://schemas.openxmlformats.org/drawingml/2006/table">
            <a:tbl>
              <a:tblPr firstRow="1" bandRow="1">
                <a:tableStyleId>{C30497C1-050D-44C3-9239-92D3343E0B67}</a:tableStyleId>
              </a:tblPr>
              <a:tblGrid>
                <a:gridCol w="1553737">
                  <a:extLst>
                    <a:ext uri="{9D8B030D-6E8A-4147-A177-3AD203B41FA5}">
                      <a16:colId xmlns:a16="http://schemas.microsoft.com/office/drawing/2014/main" val="2145285082"/>
                    </a:ext>
                  </a:extLst>
                </a:gridCol>
                <a:gridCol w="4542263">
                  <a:extLst>
                    <a:ext uri="{9D8B030D-6E8A-4147-A177-3AD203B41FA5}">
                      <a16:colId xmlns:a16="http://schemas.microsoft.com/office/drawing/2014/main" val="1950213669"/>
                    </a:ext>
                  </a:extLst>
                </a:gridCol>
              </a:tblGrid>
              <a:tr h="431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핵심 기능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698"/>
                  </a:ext>
                </a:extLst>
              </a:tr>
              <a:tr h="417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질문 의도 분류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화자의 질문 의도를 파악</a:t>
                      </a:r>
                      <a:r>
                        <a:rPr lang="en-US" altLang="ko-KR" sz="1100"/>
                        <a:t>. </a:t>
                      </a:r>
                      <a:r>
                        <a:rPr lang="ko-KR" altLang="en-US" sz="1100"/>
                        <a:t>해당 질문을 의도 분류 모델을 이용해 의도를 예측한다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6572"/>
                  </a:ext>
                </a:extLst>
              </a:tr>
              <a:tr h="417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개체명 인식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화자의 질문에서 단어 토큰별 개체명을 인식</a:t>
                      </a:r>
                      <a:r>
                        <a:rPr lang="en-US" altLang="ko-KR" sz="1100"/>
                        <a:t>. </a:t>
                      </a:r>
                      <a:r>
                        <a:rPr lang="ko-KR" altLang="en-US" sz="1100"/>
                        <a:t>개체명을 예측한다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99510"/>
                  </a:ext>
                </a:extLst>
              </a:tr>
              <a:tr h="417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핵심 키워드 추출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화자의 질문 의미에서 핵심이 될 만한 단어 토큰을 추출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latinLnBrk="1"/>
                      <a:r>
                        <a:rPr lang="ko-KR" altLang="en-US" sz="1100"/>
                        <a:t>현태소 분석기를 이용해 핵심 키워드가 되는 명사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동사를 추출한다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95972"/>
                  </a:ext>
                </a:extLst>
              </a:tr>
              <a:tr h="417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답변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해당 질문의 의도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개체명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핵심 키워드 등을 기반으로 답변을 학습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에서 검색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53348"/>
                  </a:ext>
                </a:extLst>
              </a:tr>
              <a:tr h="417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다양한 종류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카카오톡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네이버톡톡</a:t>
                      </a:r>
                      <a:r>
                        <a:rPr lang="en-US" altLang="ko-KR" sz="1100"/>
                        <a:t>) </a:t>
                      </a:r>
                      <a:r>
                        <a:rPr lang="ko-KR" altLang="en-US" sz="1100"/>
                        <a:t>등 연동 시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챗봇 클라이언트에서 요청하는 질문을 처리하기 위해 소켓 서버 프로그램 역할을 한다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0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28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엔진 처리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8F1B25-14BA-C1C9-1F64-87288AA3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6" y="1308410"/>
            <a:ext cx="5507668" cy="31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8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312850"/>
            <a:ext cx="7172960" cy="3728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133558" y="1419524"/>
            <a:ext cx="6876879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konlpy.tag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Komoran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Preprocess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word2index_dic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=‘’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userdic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.komoran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Komoran(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userdic)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.exclusion_tags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'JKS'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'JKC'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'JKG'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'JKO'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'JKB'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'JKV'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'JKQ'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'JX'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'JC'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'SF'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'SP'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'SS'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'SE'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'EP'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'EF'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'EC'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'ETN'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'ETM'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'XSN'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'XSV'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'XSA'</a:t>
            </a:r>
            <a:endParaRPr lang="en-US" altLang="ko-KR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Preprocess.py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909786" y="675180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 과정을 위한 코드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955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477356"/>
            <a:ext cx="7172960" cy="3046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3244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sentence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.komoran.pos(sentence)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get_keywords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f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x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.exclusion_tags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word_list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pos: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f(p[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word_list.append(p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without_tag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p[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word_list</a:t>
            </a: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7382AFC9-2890-EB20-82FD-B741558BE05A}"/>
              </a:ext>
            </a:extLst>
          </p:cNvPr>
          <p:cNvSpPr txBox="1"/>
          <p:nvPr/>
        </p:nvSpPr>
        <p:spPr>
          <a:xfrm>
            <a:off x="909784" y="3665064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공유한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user_dic.tsv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경로 안에 저장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 기능을 구현한 클래스 생성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클래스 테스트 코드는 추가 작성 필요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094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754891"/>
            <a:ext cx="7172960" cy="4198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9" y="92023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util.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Preprocess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sent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내일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시에 짜장면 먹으러가자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'user_dic.tsv'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p.pos(sent)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ret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p.get_keywords(pos, 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(ret)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ret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p.get_keywords(pos, 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(ret)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Preprocess_test.py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310211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977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1597892" y="2228160"/>
            <a:ext cx="5948215" cy="34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Preprocess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클래스 안에 구현한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형태소 분석 함수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pos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키워드를 출력해주는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get_keywords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함수의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작동을 확인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C2DCE7-6F71-9DF8-3553-899312C7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06" y="1414423"/>
            <a:ext cx="545858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단어 사전 구축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228724" y="2223150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앞의 실습에서 사용했던 말뭉치 데이터를 합쳐서 단어 사전 구축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말뭉치 데이터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(corpus.txt)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파일을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/train_tools/dict/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경로에 저장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1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98308" y="61849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MySQL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설치</a:t>
            </a:r>
          </a:p>
        </p:txBody>
      </p:sp>
      <p:sp>
        <p:nvSpPr>
          <p:cNvPr id="12" name="Google Shape;371;p19">
            <a:extLst>
              <a:ext uri="{FF2B5EF4-FFF2-40B4-BE49-F238E27FC236}">
                <a16:creationId xmlns:a16="http://schemas.microsoft.com/office/drawing/2014/main" id="{73C273DD-759C-7487-6FBF-20DF2AA0EF94}"/>
              </a:ext>
            </a:extLst>
          </p:cNvPr>
          <p:cNvSpPr txBox="1"/>
          <p:nvPr/>
        </p:nvSpPr>
        <p:spPr>
          <a:xfrm>
            <a:off x="909786" y="162602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https://dev.mysql.com/downloads/windows/installer/8.0.html</a:t>
            </a:r>
            <a:endParaRPr lang="en-US" altLang="ko-KR" b="1">
              <a:solidFill>
                <a:schemeClr val="accent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MySQL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다운로드 후 실행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Developer Default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설치 진행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823D6F-BD31-C8D7-0EEB-518106C99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86" y="2571750"/>
            <a:ext cx="3212862" cy="17138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660EAB-1AEB-9E9F-DFBC-76AEB94DE168}"/>
              </a:ext>
            </a:extLst>
          </p:cNvPr>
          <p:cNvSpPr/>
          <p:nvPr/>
        </p:nvSpPr>
        <p:spPr>
          <a:xfrm>
            <a:off x="909786" y="3321278"/>
            <a:ext cx="3182154" cy="427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19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754891"/>
            <a:ext cx="7172960" cy="4198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9" y="92023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pickle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read_corpus_data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(filename,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data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[line.split(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f.read().splitlines()]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corpus_data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read_corpus_data(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'./corpus.txt'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word2index_dic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'chatbot_dict.bin'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'../../util/user_dic.tsv'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create_dict.py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310211" y="313634"/>
            <a:ext cx="3424089" cy="36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train_tools/dict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773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142950"/>
            <a:ext cx="7172960" cy="3962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17049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corpus_data: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pos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p.pos(c[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pos: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.append(k[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tokenizer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preprocessing.text.Tokenizer(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oov_token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'OOV'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tokenizer.fit_on_texts(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word_index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tokenizer.word_index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"chatbot_dict.bin"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"wb"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pickle.dump(word_index, f)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f.close()</a:t>
            </a: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CDBAB961-7D8B-BAE9-29BA-1344CA3977D2}"/>
              </a:ext>
            </a:extLst>
          </p:cNvPr>
          <p:cNvSpPr txBox="1"/>
          <p:nvPr/>
        </p:nvSpPr>
        <p:spPr>
          <a:xfrm>
            <a:off x="1302541" y="4247120"/>
            <a:ext cx="6538913" cy="36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 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train_tools/dict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경로에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chatbot_dict.bin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이름의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 사전이 생성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138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754891"/>
            <a:ext cx="7172960" cy="4198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75489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pickle</a:t>
            </a:r>
          </a:p>
          <a:p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"../train_tools/dict/chatbot_dict.bin"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"rb"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word_index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pickle.load(f)</a:t>
            </a: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f.close()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sent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내일 오후 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시에 짜장면 먹으러 가자 ㅋㅋ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'../util/user_dic.tsv'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p.pos(sent)</a:t>
            </a:r>
          </a:p>
          <a:p>
            <a:endParaRPr lang="en-US" altLang="ko-KR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keywords 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p.get_keywords(pos, 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chatbot_dict_test.py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971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142950"/>
            <a:ext cx="7172960" cy="16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17049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keywords </a:t>
            </a:r>
            <a:r>
              <a:rPr lang="en-US" altLang="ko-KR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p.get_keywords(pos, </a:t>
            </a:r>
            <a:r>
              <a:rPr lang="en-US" altLang="ko-KR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altLang="ko-KR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keywords:</a:t>
            </a:r>
          </a:p>
          <a:p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(word, word_index[word])</a:t>
            </a:r>
          </a:p>
          <a:p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(word, word_index[</a:t>
            </a:r>
            <a:r>
              <a:rPr lang="en-US" altLang="ko-KR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'OOV'</a:t>
            </a:r>
            <a:r>
              <a:rPr lang="en-US" altLang="ko-KR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CDBAB961-7D8B-BAE9-29BA-1344CA3977D2}"/>
              </a:ext>
            </a:extLst>
          </p:cNvPr>
          <p:cNvSpPr txBox="1"/>
          <p:nvPr/>
        </p:nvSpPr>
        <p:spPr>
          <a:xfrm>
            <a:off x="1302541" y="2210205"/>
            <a:ext cx="6538913" cy="36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방금 생성한 단어 인덱스 사전 파일을 불러와서 테스트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단어에 대한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index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값을 출력한다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입력한 문장을 단어 인덱스 사전을 이용하여 단어 시퀀스 벡터로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변환하는 기능을 기존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util/Preprocess.py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코드에 추가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EF57A-F036-DBAE-D2E2-170C26CD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53" y="2299674"/>
            <a:ext cx="157184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0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817550"/>
            <a:ext cx="7172960" cy="4125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133558" y="905174"/>
            <a:ext cx="6876879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konlpy.tag import Komoran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pickle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Preprocess:</a:t>
            </a:r>
          </a:p>
          <a:p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def __init__(self, word2index_dic='', userdic=None):</a:t>
            </a:r>
          </a:p>
          <a:p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self.komoran = Komoran(userdic=userdic)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단어 인덱스 사전 불러오기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(word2index_dic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f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(word2index_dic,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"rb"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.word_index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pickle.load(f)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f.close()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.word_index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self.exclusion_tags = [</a:t>
            </a:r>
          </a:p>
          <a:p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…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생략</a:t>
            </a:r>
            <a:endParaRPr lang="en-US" altLang="ko-KR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]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Preprocess.py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617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395840"/>
            <a:ext cx="7172960" cy="4351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3244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pos(self, sentence):</a:t>
            </a:r>
          </a:p>
          <a:p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…    </a:t>
            </a:r>
          </a:p>
          <a:p>
            <a:r>
              <a:rPr lang="en-US" altLang="ko-K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def get_keywords(self,pos,without_tag=False):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…</a:t>
            </a: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   def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get_wordidx_sequence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keywords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.word_index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w2i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keywords: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w2i.append(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.word_index[word])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w2i.append(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.word_index[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'OOV'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w2i</a:t>
            </a: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71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07450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의도 분류 모델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228724" y="1274558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화자가 문장을 입력했을 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 과정을 거친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문장의 의도를 분류한다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 의도 분류는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CNN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모델을 사용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데이터가 한정적이기 때문에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가지 의도만 분류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A5EA7AA-F90D-4597-05AA-330F9C3F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27920"/>
              </p:ext>
            </p:extLst>
          </p:nvPr>
        </p:nvGraphicFramePr>
        <p:xfrm>
          <a:off x="1524000" y="2314575"/>
          <a:ext cx="6096000" cy="2225040"/>
        </p:xfrm>
        <a:graphic>
          <a:graphicData uri="http://schemas.openxmlformats.org/drawingml/2006/table">
            <a:tbl>
              <a:tblPr firstRow="1" bandRow="1">
                <a:tableStyleId>{C30497C1-050D-44C3-9239-92D3343E0B67}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17175708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95966486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400858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의도명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분류 클래스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텍스트가 인사말인 경우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60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욕설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텍스트가 욕설인 경우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07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텍스트가 주문 관련 내용인 경우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텍스트가 예약 관련 내용인 경우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어떤 의도에도 포함되지 않은 경우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7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4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6" y="792990"/>
            <a:ext cx="7172960" cy="1597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91654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MAX_SEQ_LEN </a:t>
            </a:r>
            <a:r>
              <a:rPr lang="en-US" altLang="ko-KR" sz="2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GlobalParams</a:t>
            </a:r>
            <a:r>
              <a:rPr lang="en-US" altLang="ko-KR" sz="2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ko-KR" sz="2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MAX_SEQ_LEN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97155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GlobalParams.py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config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44E5158-6709-E399-5E69-D2A673A1D1FA}"/>
              </a:ext>
            </a:extLst>
          </p:cNvPr>
          <p:cNvSpPr txBox="1"/>
          <p:nvPr/>
        </p:nvSpPr>
        <p:spPr>
          <a:xfrm>
            <a:off x="1228724" y="2664362"/>
            <a:ext cx="6543676" cy="28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 학습 모델을 만들기 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엔진 소스코드 전역에서 사용할 파라미터의 정보를 관리할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GlobalParams.py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75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07450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의도 분류 모델 학습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228724" y="1274558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모델의 설계 및 학습을 진행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/models/intent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경로에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total_train_data.csv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파일을 저장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파일을 데이터셋으로 사용한다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E63258-8411-F0E5-9FFD-9922E57D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49" y="2176297"/>
            <a:ext cx="521090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8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754891"/>
            <a:ext cx="7172960" cy="4198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75489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tensorflow.keras.models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tensorflow.keras.layers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Input, Embedding, Dense, Dropout, Conv1D, GlobalMaxPool1D, concatenate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train_file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"total_train_data.csv"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pd.read_csv(train_file,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queries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'query'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].tolist()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intents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'intent'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].tolist()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word2index_dic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'../../train_tools/dict/chatbot_dict.bin'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'../../util/user_dic.tsv'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train_model.py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models/intent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91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71;p19">
            <a:extLst>
              <a:ext uri="{FF2B5EF4-FFF2-40B4-BE49-F238E27FC236}">
                <a16:creationId xmlns:a16="http://schemas.microsoft.com/office/drawing/2014/main" id="{73C273DD-759C-7487-6FBF-20DF2AA0EF94}"/>
              </a:ext>
            </a:extLst>
          </p:cNvPr>
          <p:cNvSpPr txBox="1"/>
          <p:nvPr/>
        </p:nvSpPr>
        <p:spPr>
          <a:xfrm>
            <a:off x="909786" y="84878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설치 과정 중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비밀번호 설정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‘1234’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설치 완료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MySQL 8.0 Command line Client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show databases;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입력 시 현재 데이터베이스 목록 출력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create database homestead;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homestead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라는 이름의 데이터베이스 생성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2CA65-1CD2-267D-B98C-1FDC7BF3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46" y="2644140"/>
            <a:ext cx="2295903" cy="20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5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31337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sequences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sentence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queries: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pos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p.pos(sentence)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keywords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p.get_keywords(pos,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seq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p.get_wordidx_sequence(keywords)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sequences.append(seq)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config.GlobalParams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MAX_SEQ_LEN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padded_seqs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preprocessing.sequence.pad_sequences(sequences,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MAX_SEQ_LEN,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(padded_seqs.shape)</a:t>
            </a:r>
          </a:p>
          <a:p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(intents))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tf.data.Dataset.from_tensor_slices((padded_seqs, intents))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ds.shuffle(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(queries))</a:t>
            </a:r>
          </a:p>
          <a:p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train_size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(padded_seqs)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(padded_seqs)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(padded_seqs)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62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31337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train_ds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ds.take(train_size).batch(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val_ds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ds.skip(train_size).take(val_size).batch(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test_ds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ds.skip(train_size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val_size).take(test_size).batch(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dropout_prob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EMB_SIZE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EPOCH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VOCAB_SIZE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(p.word_index)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input_layer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Input(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(MAX_SEQ_LEN,))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embedding_layer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Embedding(VOCAB_SIZE, EMB_SIZE,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input_length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MAX_SEQ_LEN)(input_layer)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dropout_emb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Dropout(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dropout_prob)(embedding_layer)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conv1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Conv1D(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'valid'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tf.nn.relu)(dropout_emb)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pool1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GlobalMaxPool1D()(conv1)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48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31337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conv2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Conv1D(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'valid'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tf.nn.relu)(dropout_emb)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pool2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GlobalMaxPool1D()(conv2)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conv3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Conv1D(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'valid'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tf.nn.relu)(dropout_emb)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pool3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GlobalMaxPool1D()(conv3)</a:t>
            </a:r>
          </a:p>
          <a:p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concat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concatenate([pool1, pool2, pool3])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hidden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Dense(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tf.nn.relu)(concat)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dropout_hidden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Dropout(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dropout_prob)(hidden)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Dense(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'logits'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)(dropout_hidden)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predictions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Dense(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tf.nn.softmax)(logits)</a:t>
            </a:r>
          </a:p>
        </p:txBody>
      </p:sp>
    </p:spTree>
    <p:extLst>
      <p:ext uri="{BB962C8B-B14F-4D97-AF65-F5344CB8AC3E}">
        <p14:creationId xmlns:p14="http://schemas.microsoft.com/office/powerpoint/2010/main" val="2981393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3228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31337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input_layer,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predictions)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model.compile(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'adam'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'sparse_categorical_crossentropy'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model.fit(train_ds,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val_ds,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EPOCH,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loss, accuracy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model.evaluate(test_ds,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'Accuracy: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(accuracy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'loss: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(loss))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model.save(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'intent_model.h5'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96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228724" y="3333817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CNN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모델을 이용하여 총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 학습을 진행한다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학습을 통해 정확도를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99.7%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까지 올릴 수 있었으며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과정을 통해 학습이 완료된 모델을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intent_model.h5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라는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파일로 저장한다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26B4B-564E-EF6F-067B-0ACD450C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5" y="1007782"/>
            <a:ext cx="7571849" cy="20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675184"/>
            <a:ext cx="7172960" cy="3154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78999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tensorflow.keras.models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Model, load_model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IntentModel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model_name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proprocess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.labels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인사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욕설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주문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예약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기타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.model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load_model(model_name)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proprocess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IntentModel.py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models/intent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8221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엔진의 의도 분류 모듈을 생성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앞서 학습한 의도 분류 모델 파일을 활용하여 입력되는 텍스트의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의도 클래스를 예측하는 기능을 구현한다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074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3688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31337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predict_class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query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.p.pos(query)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keywords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.p.get_keywords(pos,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sequences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.p.get_wordidx_sequence(keywords)]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config.GlobalParams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MAX_SEQ_LEN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padded_seqs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preprocessing.sequence.pad_sequences(sequences,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MAX_SEQ_LEN,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predict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.model.predict(padded_seqs)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predict_class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tf.math.argmax(predict,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predict_class.numpy()[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27787AAB-EB11-FE96-149F-1F52DCA2CFE4}"/>
              </a:ext>
            </a:extLst>
          </p:cNvPr>
          <p:cNvSpPr txBox="1"/>
          <p:nvPr/>
        </p:nvSpPr>
        <p:spPr>
          <a:xfrm>
            <a:off x="985518" y="4063422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코드는 엔진의 기능을 구현한 모듈의 기능만 하기 때문에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이를 테스트 하기 위한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 코드 작성 필요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55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920236"/>
            <a:ext cx="7172960" cy="3909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11943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models.intent.IntentModel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IntentModel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word2index_dic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'../train_tools/dict/chatbot_dict.bin'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'../util/user_dic.tsv'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IntentModel(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'../models/intent/intent_model.h5'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proprocess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오늘 탕수육 주문 가능한가요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?"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predict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intent.predict_class(query)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predict_label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intent.labels[predict]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(query)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의도 예측 클래스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predict)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의도 예측 레이블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predict_label)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model_intent_test.py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86155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857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228724" y="3242467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앞의 모델의 학습 결과 정확도가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99%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이상이 나왔기 때문에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 데이터에서 크게 벗어나지 않는 문장의 경우 의도를 잘 예측해서 출력한다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ABFC88-344C-E73D-9CBF-9819E58A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35" y="1704833"/>
            <a:ext cx="218152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4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07450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개체명 인식 모델 학습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228724" y="1274558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엔진에 입력된 문장의 의도가 분류된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 내 개체명 인식을 진행한다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개체명 인식을 위해 양방향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LSTM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이라는 모델을 사용하게 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이번 모델을 구현할 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인식이 가능한 주요 개체명은 다음과 같다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A5EA7AA-F90D-4597-05AA-330F9C3F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58966"/>
              </p:ext>
            </p:extLst>
          </p:nvPr>
        </p:nvGraphicFramePr>
        <p:xfrm>
          <a:off x="1338146" y="2314575"/>
          <a:ext cx="6281854" cy="2225040"/>
        </p:xfrm>
        <a:graphic>
          <a:graphicData uri="http://schemas.openxmlformats.org/drawingml/2006/table">
            <a:tbl>
              <a:tblPr firstRow="1" bandRow="1">
                <a:tableStyleId>{C30497C1-050D-44C3-9239-92D3343E0B67}</a:tableStyleId>
              </a:tblPr>
              <a:tblGrid>
                <a:gridCol w="1128771">
                  <a:extLst>
                    <a:ext uri="{9D8B030D-6E8A-4147-A177-3AD203B41FA5}">
                      <a16:colId xmlns:a16="http://schemas.microsoft.com/office/drawing/2014/main" val="2171757085"/>
                    </a:ext>
                  </a:extLst>
                </a:gridCol>
                <a:gridCol w="5153083">
                  <a:extLst>
                    <a:ext uri="{9D8B030D-6E8A-4147-A177-3AD203B41FA5}">
                      <a16:colId xmlns:a16="http://schemas.microsoft.com/office/drawing/2014/main" val="295966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개체명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B_FOOD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음식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60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B_DT,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B_TI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시간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07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B_PS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B_OG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조직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회사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B_LC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7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766915"/>
            <a:ext cx="7172960" cy="418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8982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"DB 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연결 성공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"DB 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연결 닫기 성공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db-conn.py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644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2168701"/>
            <a:ext cx="7172960" cy="2339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2251815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matplotlib.pyplot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plt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sklearn.model_selection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train_test_split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train_model.py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models/ner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102229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버전 충돌로 인해 다운그레이드 필요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uninstall matplotlib / pip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uninstall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numpy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matplotlib==3.6 / pip install numpy==1.19.5</a:t>
            </a:r>
          </a:p>
        </p:txBody>
      </p:sp>
    </p:spTree>
    <p:extLst>
      <p:ext uri="{BB962C8B-B14F-4D97-AF65-F5344CB8AC3E}">
        <p14:creationId xmlns:p14="http://schemas.microsoft.com/office/powerpoint/2010/main" val="3055546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31337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sents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(file_name,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lines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f.readlines()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idx, 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(lines):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lines[idx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this_sent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lines[idx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sents.append(this_sent)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this_sent.append(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(l.split()))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sents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word2index_dic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'../../train_tools/dict/chatbot_dict.bin'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'../../util/user_dic.tsv'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3097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7356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corpus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read_file(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'ner_train.txt'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sentences, tags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[], []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corpus: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tagged_sentence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sentence, bio_tag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[], []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tagged_sentence.append((w[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w[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sentence.append(w[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bio_tag.append(w[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sentences.append(sentence)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tags.append(bio_tag)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샘플 크기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(sentences))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"0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번 째 샘플 단어 시퀀스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sentences[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"0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번 째 샘플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bio 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태그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tags[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샘플 단어 시퀀스 최대 길이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(l)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sentences))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샘플 단어 시퀀스 평균 길이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sentences))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(sentences)))</a:t>
            </a:r>
          </a:p>
        </p:txBody>
      </p:sp>
    </p:spTree>
    <p:extLst>
      <p:ext uri="{BB962C8B-B14F-4D97-AF65-F5344CB8AC3E}">
        <p14:creationId xmlns:p14="http://schemas.microsoft.com/office/powerpoint/2010/main" val="1223912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313370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tag_tokenizer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preprocessing.text.Tokenizer(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tag_tokenizer.fit_on_texts(tags)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vocab_size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(p.word_index)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tag_size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(tag_tokenizer.word_index)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"BIO 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태그 사전 크기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tag_size)</a:t>
            </a:r>
          </a:p>
          <a:p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단어 사전 크기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vocab_size)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x_train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[p.get_wordidx_sequence(sent)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sent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sentences]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y_train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tag_tokenizer.texts_to_sequences(tags)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index_to_ner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tag_tokenizer.index_word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index_to_ner[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'PAD'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x_train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preprocessing.sequence.pad_sequences(x_train,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max_len)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y_train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preprocessing.sequence.pad_sequences(y_train,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max_len)</a:t>
            </a:r>
          </a:p>
        </p:txBody>
      </p:sp>
    </p:spTree>
    <p:extLst>
      <p:ext uri="{BB962C8B-B14F-4D97-AF65-F5344CB8AC3E}">
        <p14:creationId xmlns:p14="http://schemas.microsoft.com/office/powerpoint/2010/main" val="1563494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253897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x_train, x_test, y_train, y_test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train_test_split(x_train, y_train,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.2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1234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y_train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tf.keras.utils.to_categorical(y_train,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tag_size)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y_test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tf.keras.utils.to_categorical(y_test,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tag_size)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학습 샘플 시퀀스 형상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x_train.shape)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학습 샘플 레이블 형상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y_train.shape)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테스트 샘플 시퀀스 형상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x_test.shape)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테스트 샘플 레이블 형상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y_test.shape)</a:t>
            </a:r>
          </a:p>
          <a:p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tensorflow.keras.models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Sequential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tensorflow.keras.layers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LSTM, Embedding, Dense, TimeDistributed, Dropout, Bidirectional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tensorflow.keras.optimizers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Adam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Sequential()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model.add(Embedding(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input_dim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vocab_size,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output_dim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input_length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max_len,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mask_zero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model.add(Bidirectional(LSTM(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recurrent_dropout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model.add(TimeDistributed(Dense(tag_size,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'softmax'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model.compile(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'categorical_crossentropy'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Adam(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model.fit(x_train, y_train,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813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06658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평가 결과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model.evaluate(x_test, y_test)[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model.save(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'ner_model.h5'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sequences_to_tag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sequences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sequence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sequences:  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pred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sequence:  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pred_index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np.argmax(pred)  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temp.append(index_to_ner[pred_index].replace(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"PAD"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 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result.append(temp)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result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seqeval.metrics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f1_score, classification_report</a:t>
            </a:r>
          </a:p>
          <a:p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y_predicted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model.predict(x_test)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pred_tags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sequences_to_tag(y_predicted) 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test_tags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sequences_to_tag(y_test)  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(classification_report(test_tags, pred_tags))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"F1-score: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{:.1%}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.format(f1_score(test_tags, pred_tags)))</a:t>
            </a:r>
          </a:p>
        </p:txBody>
      </p:sp>
    </p:spTree>
    <p:extLst>
      <p:ext uri="{BB962C8B-B14F-4D97-AF65-F5344CB8AC3E}">
        <p14:creationId xmlns:p14="http://schemas.microsoft.com/office/powerpoint/2010/main" val="7279645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616926" y="3785160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개체명의 밀도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재현율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검증 점수 가 출력된다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개체명 인식 모델 학습이 완료되면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ner_model.h5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 파일 생성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2B861-758A-EC9D-D882-FBF9B25B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55" y="711300"/>
            <a:ext cx="404869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56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341120"/>
            <a:ext cx="7172960" cy="3166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520295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tensorflow.keras.models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Model, load_model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tensorflow.keras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NerModel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model_name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proprocess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.index_to_ner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'B_DT'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'B_FOOD'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'B_OG'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'B_PS'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'B_LC'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'NNP'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'B_TI'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'PAD'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.model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load_model(model_name)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proprocess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NerModel.py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models/ner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804811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개체명 인식에 필요한 기능을 구현한 개체명 인식 모듈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832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506658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query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.p.pos(query)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keywords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.p.get_keywords(pos,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sequences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.p.get_wordidx_sequence(keywords)]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max_len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padded_seqs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preprocessing.sequence.pad_sequences(sequences,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max_len)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predict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.model.predict(np.array([padded_seqs[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predict_class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tf.math.argmax(predict,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tags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.index_to_ner[i]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predict_class.numpy()[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(keywords, tags))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predict_tags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query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pos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.p.pos(query)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keywords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.p.get_keywords(pos,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without_tag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sequences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.p.get_wordidx_sequence(keywords)]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684681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2996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350541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padded_seqs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preprocessing.sequence.pad_sequences(sequences,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max_len)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predict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.model.predict(np.array([padded_seqs[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predict_class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tf.math.argmax(predict,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tags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tag_idx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predict_class.numpy()[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tag_idx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tags.append(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.index_to_ner[tag_idx])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(tags)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tags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93AD2D1F-7913-D3B2-2F4E-15561E3FAC3E}"/>
              </a:ext>
            </a:extLst>
          </p:cNvPr>
          <p:cNvSpPr txBox="1"/>
          <p:nvPr/>
        </p:nvSpPr>
        <p:spPr>
          <a:xfrm>
            <a:off x="985518" y="3473670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NerModel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클래스를 테스트 하기 위해서 추가 코드 작성 필요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30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A653AE-B56B-7287-6454-49916D12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38" y="2077297"/>
            <a:ext cx="4277322" cy="657317"/>
          </a:xfrm>
          <a:prstGeom prst="rect">
            <a:avLst/>
          </a:prstGeom>
        </p:spPr>
      </p:pic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D94A09C4-E502-3E8C-F749-EBA23CFE530A}"/>
              </a:ext>
            </a:extLst>
          </p:cNvPr>
          <p:cNvSpPr txBox="1"/>
          <p:nvPr/>
        </p:nvSpPr>
        <p:spPr>
          <a:xfrm>
            <a:off x="909786" y="306620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정상 연결 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연결 성공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연결 닫기 성공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메시지 출력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974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271325"/>
            <a:ext cx="7172960" cy="3558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520295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models.ner.NerModel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NerModel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word2index_dic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'../train_tools/dict/chatbot_dict.bin'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'../util/user_dic.tsv'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NerModel(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'../models/ner/ner_model.h5'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proprocess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오늘 오전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시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분에 탕수육 주문 하고 싶어요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predicts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ner.predict(query)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ner.predict_tags(query)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(predicts)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(tags)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model_ner_test.py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안에 코드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804811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개체명 인식에 필요한 기능을 구현한 개체명 인식 모듈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166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616926" y="2164516"/>
            <a:ext cx="591014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코드에 넣은 테스트 문장의 개체명이 출력된다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 데이터와 유사한 유형의 문장을 입력해서 개체명을 잘 인식했지만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데이터와 많이 다른 문장을 넣으면 개체명 인식 정확도가 떨어질 수 있음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4599A-CBAE-48B2-FA0E-7D5E611D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0" y="1427388"/>
            <a:ext cx="7747598" cy="3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7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07450" y="473716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답변 검색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9BCCD4A5-6CBF-EA73-D4DC-5A612273583A}"/>
              </a:ext>
            </a:extLst>
          </p:cNvPr>
          <p:cNvSpPr txBox="1"/>
          <p:nvPr/>
        </p:nvSpPr>
        <p:spPr>
          <a:xfrm>
            <a:off x="1228724" y="1274558"/>
            <a:ext cx="6086476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입력된 문장의 전처리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의도 분류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개체명 인식 과정을 거쳐 해석된 데이터를 기반으로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적절한 답변을 학습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로부터 검색하는 기능을 구현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검색 기능은 네이버 같은 포털사이트의 검색엔진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4927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341120"/>
            <a:ext cx="7172960" cy="3421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732845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pymysql.cursors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logging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Database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host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user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password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db_name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charset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.host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host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.user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user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.password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password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.charset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charset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.db_name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db_name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Database.py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폴더에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683656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답변 검색 기능을 사용할 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데이터베이스 접근과 제어를 쉽게 할 수 있도록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모듈을 먼저 생성한다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8292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28363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i="1">
                <a:solidFill>
                  <a:srgbClr val="EFDC0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DB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연결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.host,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.user,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.password,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.db_name,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.charset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DB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연결 닫기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.conn.open: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.conn.close()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85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200026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SQL </a:t>
            </a:r>
            <a:r>
              <a:rPr lang="ko-KR" altLang="en-US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구문 실행</a:t>
            </a:r>
            <a:endParaRPr lang="ko-KR" altLang="en-US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sql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last_row_id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.conn.cursor()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cursor.execute(sql)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.conn.commit()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last_row_id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cursor.lastrowid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logging.debug("excute last_row_id : %d", last_row_id)</a:t>
            </a:r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ex: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logging.error(ex)</a:t>
            </a:r>
          </a:p>
          <a:p>
            <a:b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last_row_id</a:t>
            </a:r>
          </a:p>
          <a:p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SELECT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구문 실행 후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단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개의 데이터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만 불러옴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select_one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sql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result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.conn.cursor(pymysql.cursors.DictCursor)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cursor.execute(sql)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result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cursor.fetchone()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ex: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logging.error(ex)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result</a:t>
            </a:r>
          </a:p>
          <a:p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140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5"/>
            <a:ext cx="7172960" cy="2803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28363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SELECT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구문 실행 후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전체 데이터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만 불러옴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select_all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sql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result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.conn.cursor(pymysql.cursors.DictCursor)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cursor.execute(sql)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result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cursor.fetchall()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ex: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logging.error(ex)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result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9FD806A5-E5C4-72DC-CBCD-012064E86BE7}"/>
              </a:ext>
            </a:extLst>
          </p:cNvPr>
          <p:cNvSpPr txBox="1"/>
          <p:nvPr/>
        </p:nvSpPr>
        <p:spPr>
          <a:xfrm>
            <a:off x="985518" y="3203832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코드는 데이터베이스에 접근하고 전달받은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SQL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문을 실행하는 제어 역할만 하기 때문에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검색 기능 구현을 위해서는 추가 모듈 구현 필요 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164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07450" y="377072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답변 검색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89B9CB-4727-F362-8480-C4B8310D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50" y="2064646"/>
            <a:ext cx="7369956" cy="2597176"/>
          </a:xfrm>
          <a:prstGeom prst="rect">
            <a:avLst/>
          </a:prstGeom>
        </p:spPr>
      </p:pic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A4903288-0FF4-EA24-E6DB-78BA27D28B73}"/>
              </a:ext>
            </a:extLst>
          </p:cNvPr>
          <p:cNvSpPr txBox="1"/>
          <p:nvPr/>
        </p:nvSpPr>
        <p:spPr>
          <a:xfrm>
            <a:off x="1228724" y="983672"/>
            <a:ext cx="6086476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의도 분류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개체명 인식 과정을 거쳐서 나온 자연어 해석 결과를 이용해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적절한 답변을 검색한다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중에서 의도명과 개체명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가지 항목을 가지고 답변을 검색하는 기능을 구현한다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55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341120"/>
            <a:ext cx="7172960" cy="3637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341120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5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FindAnswer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db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.db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</a:t>
            </a:r>
          </a:p>
          <a:p>
            <a:b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검색 쿼리 생성</a:t>
            </a:r>
            <a:endParaRPr lang="ko-KR" altLang="en-US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_make_query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intent_name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ner_tags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sql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"select * from chatbot_train_data"</a:t>
            </a:r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intent_name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ner_tags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sql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where intent='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"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.format(intent_name)</a:t>
            </a:r>
          </a:p>
          <a:p>
            <a:b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intent_name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ner_tags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where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where intent="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'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intent_name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5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(ner_tags)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where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'and ('</a:t>
            </a:r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ner_tags: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where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ner like '%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%' or "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.format(ne)</a:t>
            </a: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where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where[: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')'</a:t>
            </a:r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sql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where</a:t>
            </a:r>
          </a:p>
          <a:p>
            <a:b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동일한 답변이 </a:t>
            </a:r>
            <a:r>
              <a:rPr lang="en-US" altLang="ko-KR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개 이상인 경우</a:t>
            </a:r>
            <a:r>
              <a:rPr lang="en-US" altLang="ko-KR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5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랜덤으로 선택</a:t>
            </a:r>
            <a:endParaRPr lang="ko-KR" altLang="en-US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order by rand() limit 1"</a:t>
            </a:r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5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sql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findAnswer.py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5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폴더에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76220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답변 검색에 필요한 기능을 제공하는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FindAnswer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클래스를 생성한다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808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28363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답변 검색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intent_name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ner_tags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의도명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개체명으로 답변 검색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._make_query(intent_name, ner_tags)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.db.select_one(sql)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검색되는 답변이 없으면 의도명만 검색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sql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._make_query(intent_name,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.db.select_one(sql)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(answer[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answer[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'answer_image'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NER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태그를 실제 입력된 단어로 변환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tag_to_word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ner_predicts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answer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word, tag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ner_predicts: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변환해야하는 태그가 있는 경우 추가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'B_FOOD'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'B_DT'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tag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'B_TI'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answer.replace(tag, word)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answer.replace(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'{'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answer.replace(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'}'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answer</a:t>
            </a:r>
          </a:p>
        </p:txBody>
      </p:sp>
    </p:spTree>
    <p:extLst>
      <p:ext uri="{BB962C8B-B14F-4D97-AF65-F5344CB8AC3E}">
        <p14:creationId xmlns:p14="http://schemas.microsoft.com/office/powerpoint/2010/main" val="20217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9" y="766915"/>
            <a:ext cx="7172960" cy="418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0" y="822005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pymysql.connect(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passwd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'homestead'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'utf8'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CREATE TABLE tb_student (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id int primary key auto_increment not null,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name varchar(32),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age int,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address varchar(32)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) ENGINE=InnoDB DEFAULT CHARSET=utf8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655049" y="6858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make-table.py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0707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424940"/>
            <a:ext cx="7172960" cy="3553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555320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sys.path.append(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config.DatabaseConfig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util.Database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Database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전처리 객체 생성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word2index_dic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'../train_tools/dict/chatbot_dict.bin'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'../util/user_dic.tsv'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질문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답변 학습 디비 연결 객체 생성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Database(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DB_HOST,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DB_USER,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DB_PASSWORD,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DB_NAME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db.connect()    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디비 연결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chatbot_test.py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4"/>
            <a:ext cx="2806703" cy="2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폴더에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76220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findAnswer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구현한 검색 기능 클래스를 테스트 하는 코드를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코드가 입력받은 문장을 기반으로 답변을 찾아 출력하는 실질적인 챗봇의 엔진 역할을 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678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45127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자장면 주문할게요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의도 파악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models.intent.IntentModel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IntentModel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IntentModel(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'../models/intent/intent_model.h5'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proprocess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predict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intent.predict_class(query)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intent_name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intent.labels[predict]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개체명 인식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models.ner.NerModel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NerModel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NerModel(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'../models/ner/ner_model.h5'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proprocess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predicts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ner.predict(query)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ner_tags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ner.predict_tags(query)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질문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query)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의도 파악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intent_name)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개체명 인식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predicts)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답변 검색에 필요한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NER 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태그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ner_tags)</a:t>
            </a:r>
          </a:p>
          <a:p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05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039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29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32173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답변 검색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util.findAnswer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FindAnswer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f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FindAnswer(db)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answer_text, answer_image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f.search(intent_name, ner_tags)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f.tag_to_word(predicts, answer_text)</a:t>
            </a:r>
          </a:p>
          <a:p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answer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죄송해요 무슨 말인지 모르겠어요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답변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answer)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db.close()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디비 연결 끊음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EE8803-E809-6B1C-D864-BCA8F42A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47" y="3445108"/>
            <a:ext cx="4277333" cy="1188668"/>
          </a:xfrm>
          <a:prstGeom prst="rect">
            <a:avLst/>
          </a:prstGeom>
        </p:spPr>
      </p:pic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B90D83C3-9100-2C0B-1B07-B282EE4C5F16}"/>
              </a:ext>
            </a:extLst>
          </p:cNvPr>
          <p:cNvSpPr txBox="1"/>
          <p:nvPr/>
        </p:nvSpPr>
        <p:spPr>
          <a:xfrm>
            <a:off x="985520" y="3528928"/>
            <a:ext cx="30373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 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질문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답변 검색에 필요한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개체명 추출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질문에 맞는 답변을 검색하여 출력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4331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07450" y="377072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서버 구현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A4903288-0FF4-EA24-E6DB-78BA27D28B73}"/>
              </a:ext>
            </a:extLst>
          </p:cNvPr>
          <p:cNvSpPr txBox="1"/>
          <p:nvPr/>
        </p:nvSpPr>
        <p:spPr>
          <a:xfrm>
            <a:off x="1228724" y="983672"/>
            <a:ext cx="6086476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엔진을 실제로 다양한 플랫폼에서 적용하기 위해 서버통신을 위한 기능을 구현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FC5EBB-A265-8702-22EF-792F2294C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" y="1532221"/>
            <a:ext cx="3727540" cy="1787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B52493-27B6-1C3D-C403-CBE511B3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" y="3286427"/>
            <a:ext cx="4390572" cy="15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71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70;p19">
            <a:extLst>
              <a:ext uri="{FF2B5EF4-FFF2-40B4-BE49-F238E27FC236}">
                <a16:creationId xmlns:a16="http://schemas.microsoft.com/office/drawing/2014/main" id="{E87CBE23-BB07-5BC0-C206-66169E6A677A}"/>
              </a:ext>
            </a:extLst>
          </p:cNvPr>
          <p:cNvSpPr txBox="1">
            <a:spLocks/>
          </p:cNvSpPr>
          <p:nvPr/>
        </p:nvSpPr>
        <p:spPr>
          <a:xfrm>
            <a:off x="807450" y="377072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소켓 서버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F2690A-F875-F065-8547-54122FF29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A4903288-0FF4-EA24-E6DB-78BA27D28B73}"/>
              </a:ext>
            </a:extLst>
          </p:cNvPr>
          <p:cNvSpPr txBox="1"/>
          <p:nvPr/>
        </p:nvSpPr>
        <p:spPr>
          <a:xfrm>
            <a:off x="1228724" y="983672"/>
            <a:ext cx="6086476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서버와 클라이언트가 특정 포트를 통해 실시간으로 양방향 통신을 하는 방식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HTTP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통신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소켓통신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D051195-77DE-916A-C891-71D4B6C6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60" y="1965542"/>
            <a:ext cx="4066879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146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424940"/>
            <a:ext cx="7172960" cy="3553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555320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socket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BotServer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srv_port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listen_num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.port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srv_port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.listen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listen_num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.mySock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create_sock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.mySock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socket.socket(socket.AF_INET, socket.SOCK_STREAM)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.mySock.bind((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.port)))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.mySock.listen(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.listen))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.mySock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ready_for_client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.mySock.accept()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get_sock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.mySock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BotServer.py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4"/>
            <a:ext cx="2806703" cy="2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폴더에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76220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TCP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소켓 서버를 관리하는 모듈을 먼저 구현한다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모듈은 서버에 접속하는 클라이언트 소켓을 생성하고 처리하는 기능을 담당한다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2016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638300"/>
            <a:ext cx="7172960" cy="3339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638300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threading</a:t>
            </a: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config.DatabaseConfig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ko-KR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util.Database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Database</a:t>
            </a: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util.BotServer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BotServer</a:t>
            </a: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util.Preprocess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</a:t>
            </a: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models.intent.IntentModel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IntentModel</a:t>
            </a: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models.ner.NerModel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NerModel</a:t>
            </a: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util.findAnswer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FindAnswer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Preprocess(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word2index_dic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'train_tools/dict/chatbot_dict.bin'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userdic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'util/user_dic.tsv'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IntentModel(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'models/intent/intent_model.h5'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proprocess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p)</a:t>
            </a:r>
          </a:p>
          <a:p>
            <a:endParaRPr lang="en-US" altLang="ko-KR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ner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NerModel(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'models/ner/ner_model.h5'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proprocess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p)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Bot.py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571997" y="313634"/>
            <a:ext cx="2806703" cy="2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chatbot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폴더에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76220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최종적으로 실제 챗봇 기능을 담당하는 메인 프로그램을 구현한다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 엔진 동작을 서버 환경에서 작동하기 위한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BotServer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클래스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여러 개의 클라이언트에서 동작될 수 있도록 멀티 스레드 모듈을 이용한다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3672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45127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to_client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addr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params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db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params[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'db'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db.connect()  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디비 연결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데이터 수신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conn.recv(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수신 데이터가 있을 때 까지 블로킹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'==========================='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'Connection from: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(addr))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read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read: 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클라이언트 연결이 끊어지거나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오류가 있는 경우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클라이언트 연결 끊어짐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json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데이터로 변환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recv_json_data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json.loads(read.decode())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데이터 수신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recv_json_data)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query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recv_json_data[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'Query'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의도 파악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intent_predict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intent.predict_class(query)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intent_name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intent.labels[intent_predict]</a:t>
            </a:r>
          </a:p>
        </p:txBody>
      </p:sp>
    </p:spTree>
    <p:extLst>
      <p:ext uri="{BB962C8B-B14F-4D97-AF65-F5344CB8AC3E}">
        <p14:creationId xmlns:p14="http://schemas.microsoft.com/office/powerpoint/2010/main" val="4105447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45127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개체명 파악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ner_predicts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ner.predict(query)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ner_tags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ner.predict_tags(query)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답변 검색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f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FindAnswer(db)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answer_text, answer_image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f.search(intent_name, ner_tags)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answer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f.tag_to_word(ner_predicts, answer_text)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answer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죄송해요 무슨 말인지 모르겠어요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조금 더 공부 할게요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."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answer_image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send_json_data_str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"Query"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query,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answer,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"AnswerImageUrl"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answer_image,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"Intent"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intent_name,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"NER"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(ner_predicts)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message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json.dumps(send_json_data_str)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conn.send(message.encode())</a:t>
            </a:r>
          </a:p>
        </p:txBody>
      </p:sp>
    </p:spTree>
    <p:extLst>
      <p:ext uri="{BB962C8B-B14F-4D97-AF65-F5344CB8AC3E}">
        <p14:creationId xmlns:p14="http://schemas.microsoft.com/office/powerpoint/2010/main" val="32363003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475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61891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ex: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(ex)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db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연결 끊기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db.close()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conn.close()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질문</a:t>
            </a:r>
            <a:r>
              <a:rPr lang="en-US" altLang="ko-KR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답변 학습 디비 연결 객체 생성</a:t>
            </a:r>
            <a:endParaRPr lang="ko-KR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Database(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DB_HOST,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DB_USER,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DB_PASSWORD,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DB_NAME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"DB </a:t>
            </a:r>
            <a:r>
              <a:rPr lang="ko-KR" altLang="en-US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접속</a:t>
            </a:r>
            <a:r>
              <a:rPr lang="en-US" altLang="ko-KR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port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5050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listen </a:t>
            </a:r>
            <a:r>
              <a:rPr lang="en-US" altLang="ko-KR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ko-KR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381229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356839"/>
            <a:ext cx="7172960" cy="2470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541366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db.cursor()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cursor: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cursor.execute(sql)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b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db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db.close()</a:t>
            </a: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EF12E4A3-26C5-B9A2-D105-46D7C019AD5B}"/>
              </a:ext>
            </a:extLst>
          </p:cNvPr>
          <p:cNvSpPr txBox="1"/>
          <p:nvPr/>
        </p:nvSpPr>
        <p:spPr>
          <a:xfrm>
            <a:off x="909786" y="306620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 후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mysql cli client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 homestead; 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만든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accent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show tables;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선택한 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안에 있는 테이블 조회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tb_student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테이블이 생성되어있으면 성공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95AA9-F77E-F18A-A942-DA018C6D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57" y="3262403"/>
            <a:ext cx="211484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53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3213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26077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봇 서버 동작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BotServer(port, listen)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bot.create_sock()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"bot start"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conn, addr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bot.ready_for_client()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params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"db"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db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client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threading.Thread(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to_client,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conn,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addr,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params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))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client.start()</a:t>
            </a: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8B96BCF3-B5C5-7ADB-64D7-9F6468E3EA9A}"/>
              </a:ext>
            </a:extLst>
          </p:cNvPr>
          <p:cNvSpPr txBox="1"/>
          <p:nvPr/>
        </p:nvSpPr>
        <p:spPr>
          <a:xfrm>
            <a:off x="985518" y="3543503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파일을 실행하면 서버가 활성화되고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실행이 되는 중이라면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연결된 클라이언트에서 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챗봇의 기능을 사용할 수 있다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76491B-68BD-2D79-AD49-ABD8E11D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70" y="4078434"/>
            <a:ext cx="1930036" cy="7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617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18" y="1638300"/>
            <a:ext cx="7172960" cy="3339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598" y="1638300"/>
            <a:ext cx="6580797" cy="8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socket</a:t>
            </a: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host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port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5050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클라이언트 프로그램 시작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질문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query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(query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챗봇 엔진 서버 연결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mySocket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socket.socket()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mySocket.connect((host, port))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2" name="Google Shape;370;p19">
            <a:extLst>
              <a:ext uri="{FF2B5EF4-FFF2-40B4-BE49-F238E27FC236}">
                <a16:creationId xmlns:a16="http://schemas.microsoft.com/office/drawing/2014/main" id="{E6D5F2F0-EF19-DEB6-CD13-93E6DF3D024C}"/>
              </a:ext>
            </a:extLst>
          </p:cNvPr>
          <p:cNvSpPr txBox="1">
            <a:spLocks/>
          </p:cNvSpPr>
          <p:nvPr/>
        </p:nvSpPr>
        <p:spPr>
          <a:xfrm>
            <a:off x="985518" y="165286"/>
            <a:ext cx="732442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  <a:sym typeface="Arial"/>
              </a:rPr>
              <a:t>chatbot_client_test.py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371;p19">
            <a:extLst>
              <a:ext uri="{FF2B5EF4-FFF2-40B4-BE49-F238E27FC236}">
                <a16:creationId xmlns:a16="http://schemas.microsoft.com/office/drawing/2014/main" id="{67EED9AA-21CB-180F-5512-8DAA8F3E8D9E}"/>
              </a:ext>
            </a:extLst>
          </p:cNvPr>
          <p:cNvSpPr txBox="1"/>
          <p:nvPr/>
        </p:nvSpPr>
        <p:spPr>
          <a:xfrm>
            <a:off x="4988309" y="313634"/>
            <a:ext cx="2806703" cy="2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폴더에 작성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Google Shape;371;p19">
            <a:extLst>
              <a:ext uri="{FF2B5EF4-FFF2-40B4-BE49-F238E27FC236}">
                <a16:creationId xmlns:a16="http://schemas.microsoft.com/office/drawing/2014/main" id="{13C2911D-B77B-EB6C-7AA7-F40C2B811F72}"/>
              </a:ext>
            </a:extLst>
          </p:cNvPr>
          <p:cNvSpPr txBox="1"/>
          <p:nvPr/>
        </p:nvSpPr>
        <p:spPr>
          <a:xfrm>
            <a:off x="985518" y="822134"/>
            <a:ext cx="732442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챗봇의 엔진을 담당하는 서버 프로그램을 구현했지만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실제로 작동이 되는지를 확인하기 위해서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테스트 코드를 작성하여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질문을 보냈을 때 그에 따른 적절한 답변이 나오는지 확인해본다</a:t>
            </a:r>
            <a:r>
              <a:rPr lang="en-US" altLang="ko-KR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3445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20A05-357F-D4EA-912D-3C8605637B6B}"/>
              </a:ext>
            </a:extLst>
          </p:cNvPr>
          <p:cNvSpPr/>
          <p:nvPr/>
        </p:nvSpPr>
        <p:spPr>
          <a:xfrm>
            <a:off x="985520" y="200026"/>
            <a:ext cx="7172960" cy="3213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71;p19">
            <a:extLst>
              <a:ext uri="{FF2B5EF4-FFF2-40B4-BE49-F238E27FC236}">
                <a16:creationId xmlns:a16="http://schemas.microsoft.com/office/drawing/2014/main" id="{1C0DEA57-659E-F7CC-698C-05D47D09201F}"/>
              </a:ext>
            </a:extLst>
          </p:cNvPr>
          <p:cNvSpPr txBox="1"/>
          <p:nvPr/>
        </p:nvSpPr>
        <p:spPr>
          <a:xfrm>
            <a:off x="1281601" y="260773"/>
            <a:ext cx="6580797" cy="3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챗봇 엔진 질의 요청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json_data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'Query'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query,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'BotType'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"MyService"</a:t>
            </a:r>
            <a:endParaRPr lang="en-US" altLang="ko-KR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message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json.dumps(json_data)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mySocket.send(message.encode())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챗봇 엔진 답변 출력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mySocket.recv(</a:t>
            </a:r>
            <a:r>
              <a:rPr lang="en-US" altLang="ko-KR" sz="11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).decode()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ret_data </a:t>
            </a:r>
            <a:r>
              <a:rPr lang="en-US" altLang="ko-KR" sz="11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json.loads(data)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답변 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(ret_data[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1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i="1">
                <a:solidFill>
                  <a:srgbClr val="EFDC05"/>
                </a:solidFill>
                <a:effectLst/>
                <a:latin typeface="Consolas" panose="020B0609020204030204" pitchFamily="49" charset="0"/>
              </a:rPr>
              <a:t>챗봇 엔진 서버 연결 소켓 닫기</a:t>
            </a:r>
            <a:endParaRPr lang="ko-KR" altLang="en-US" sz="11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mySocket.close()</a:t>
            </a:r>
          </a:p>
        </p:txBody>
      </p:sp>
      <p:sp>
        <p:nvSpPr>
          <p:cNvPr id="2" name="Google Shape;371;p19">
            <a:extLst>
              <a:ext uri="{FF2B5EF4-FFF2-40B4-BE49-F238E27FC236}">
                <a16:creationId xmlns:a16="http://schemas.microsoft.com/office/drawing/2014/main" id="{8B96BCF3-B5C5-7ADB-64D7-9F6468E3EA9A}"/>
              </a:ext>
            </a:extLst>
          </p:cNvPr>
          <p:cNvSpPr txBox="1"/>
          <p:nvPr/>
        </p:nvSpPr>
        <p:spPr>
          <a:xfrm>
            <a:off x="2056035" y="3424483"/>
            <a:ext cx="6158697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altLang="en-US" b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클라이언트                                                      서버</a:t>
            </a:r>
            <a:endParaRPr lang="en-US" altLang="ko-KR" b="1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F99237-ECF8-59F4-9D7D-FB7FA0EF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88" y="3827607"/>
            <a:ext cx="2810267" cy="91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38CC65-6F91-323F-68AE-22C041DF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297" y="3805104"/>
            <a:ext cx="4013009" cy="7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5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9220</Words>
  <Application>Microsoft Office PowerPoint</Application>
  <PresentationFormat>화면 슬라이드 쇼(16:9)</PresentationFormat>
  <Paragraphs>1234</Paragraphs>
  <Slides>92</Slides>
  <Notes>92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Arial</vt:lpstr>
      <vt:lpstr>Consolas</vt:lpstr>
      <vt:lpstr>KoPub돋움체 Bold</vt:lpstr>
      <vt:lpstr>Bree Serif</vt:lpstr>
      <vt:lpstr>Roboto Light</vt:lpstr>
      <vt:lpstr>KoPub돋움체 Medium</vt:lpstr>
      <vt:lpstr>Roboto Black</vt:lpstr>
      <vt:lpstr>WEB PROPOSAL</vt:lpstr>
      <vt:lpstr>챗봇 프로젝트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프로젝트 01</dc:title>
  <cp:lastModifiedBy>Yubeen Lee</cp:lastModifiedBy>
  <cp:revision>144</cp:revision>
  <dcterms:modified xsi:type="dcterms:W3CDTF">2023-06-03T22:42:20Z</dcterms:modified>
</cp:coreProperties>
</file>