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1"/>
  </p:notesMasterIdLst>
  <p:sldIdLst>
    <p:sldId id="258" r:id="rId2"/>
    <p:sldId id="259" r:id="rId3"/>
    <p:sldId id="282" r:id="rId4"/>
    <p:sldId id="264" r:id="rId5"/>
    <p:sldId id="263" r:id="rId6"/>
    <p:sldId id="284" r:id="rId7"/>
    <p:sldId id="265" r:id="rId8"/>
    <p:sldId id="271" r:id="rId9"/>
    <p:sldId id="269" r:id="rId10"/>
    <p:sldId id="268" r:id="rId11"/>
    <p:sldId id="267" r:id="rId12"/>
    <p:sldId id="285" r:id="rId13"/>
    <p:sldId id="270" r:id="rId14"/>
    <p:sldId id="289" r:id="rId15"/>
    <p:sldId id="286" r:id="rId16"/>
    <p:sldId id="277" r:id="rId17"/>
    <p:sldId id="278" r:id="rId18"/>
    <p:sldId id="28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163" d="100"/>
          <a:sy n="163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F138-BC28-4A35-80E5-358700AD547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F53E5-AD5A-4F4E-91C7-C5011F8FE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9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0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2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0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Queue&lt;T&gt; 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클래스</a:t>
            </a:r>
            <a:endParaRPr lang="en-US" altLang="ko-KR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Coord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구조체 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좌표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ShuffleArray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&lt;T&gt;()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멀티플레이어 게임용 유니티 패키지</a:t>
            </a:r>
          </a:p>
          <a:p>
            <a:r>
              <a:rPr lang="ko-KR" altLang="en-US" dirty="0"/>
              <a:t>유연한 </a:t>
            </a:r>
            <a:r>
              <a:rPr lang="ko-KR" altLang="en-US" dirty="0" err="1"/>
              <a:t>메치메이킹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최상위 레벨  </a:t>
            </a:r>
            <a:r>
              <a:rPr lang="en-US" altLang="ko-KR" dirty="0"/>
              <a:t>API</a:t>
            </a:r>
            <a:r>
              <a:rPr lang="ko-KR" altLang="en-US" dirty="0"/>
              <a:t>레이어</a:t>
            </a:r>
          </a:p>
          <a:p>
            <a:r>
              <a:rPr lang="ko-KR" altLang="en-US" dirty="0"/>
              <a:t>네트워크 객체</a:t>
            </a:r>
            <a:r>
              <a:rPr lang="en-US" altLang="ko-KR" dirty="0"/>
              <a:t>, RPC</a:t>
            </a:r>
            <a:r>
              <a:rPr lang="ko-KR" altLang="en-US" dirty="0"/>
              <a:t>등 기능구현</a:t>
            </a:r>
          </a:p>
          <a:p>
            <a:endParaRPr lang="en-US" altLang="ko-KR" dirty="0"/>
          </a:p>
          <a:p>
            <a:r>
              <a:rPr lang="en-US" altLang="ko-KR" dirty="0"/>
              <a:t>Photon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매칭메이킹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ko-KR" altLang="en-US" dirty="0"/>
              <a:t> 로직</a:t>
            </a:r>
          </a:p>
          <a:p>
            <a:r>
              <a:rPr lang="en-US" altLang="ko-KR" dirty="0" err="1"/>
              <a:t>LoadBalancing</a:t>
            </a:r>
            <a:r>
              <a:rPr lang="en-US" altLang="ko-KR" dirty="0"/>
              <a:t> API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가장낮은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레벨  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API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레이어</a:t>
            </a:r>
            <a:endParaRPr lang="en-US" altLang="ko-KR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직렬화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비직렬화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프로토콜등</a:t>
            </a:r>
            <a:endParaRPr lang="en-US" altLang="ko-KR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Cloud 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또는 </a:t>
            </a:r>
            <a:r>
              <a:rPr lang="en-US" altLang="ko-KR" sz="1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OnPremises</a:t>
            </a:r>
            <a:endParaRPr lang="en-US" altLang="ko-KR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Udp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Tcp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WebSocket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9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1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F53E5-AD5A-4F4E-91C7-C5011F8FEA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5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2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9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0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964B-50CB-402D-AD67-2BA441F9613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1AA6-0A4F-4526-99CA-AC15DF9C5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BB550F-7968-4F59-B9E7-5A648EC1F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D1FD58-AA38-4ECA-B0B9-6DEC1AD4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8708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A123ED-D079-4DFC-B172-D895C463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66" y="1507304"/>
            <a:ext cx="6375868" cy="1384137"/>
          </a:xfrm>
          <a:prstGeom prst="rect">
            <a:avLst/>
          </a:prstGeom>
        </p:spPr>
      </p:pic>
      <p:sp>
        <p:nvSpPr>
          <p:cNvPr id="13" name="부제목 12">
            <a:extLst>
              <a:ext uri="{FF2B5EF4-FFF2-40B4-BE49-F238E27FC236}">
                <a16:creationId xmlns:a16="http://schemas.microsoft.com/office/drawing/2014/main" id="{CAB6E6A1-255A-43DC-9AA7-1867EDD9E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9503"/>
            <a:ext cx="9144000" cy="493541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유니티 엔진을 이용한 </a:t>
            </a:r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로그라이크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슈팅 게임 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리틀위치</a:t>
            </a:r>
            <a:r>
              <a:rPr lang="en-US" altLang="ko-KR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NULL</a:t>
            </a: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사민서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홍성우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정영진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정진희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심성보</a:t>
            </a:r>
          </a:p>
        </p:txBody>
      </p:sp>
    </p:spTree>
    <p:extLst>
      <p:ext uri="{BB962C8B-B14F-4D97-AF65-F5344CB8AC3E}">
        <p14:creationId xmlns:p14="http://schemas.microsoft.com/office/powerpoint/2010/main" val="377079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06599"/>
            <a:ext cx="5283200" cy="38295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199" y="5836178"/>
            <a:ext cx="562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Navigation Mesh </a:t>
            </a:r>
            <a:r>
              <a:rPr lang="ko-KR" altLang="en-US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예제 출처 </a:t>
            </a:r>
            <a:r>
              <a:rPr lang="en-US" altLang="ko-KR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1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유니티</a:t>
            </a:r>
            <a:r>
              <a:rPr lang="ko-KR" altLang="en-US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메뉴얼</a:t>
            </a:r>
            <a:endParaRPr lang="ko-KR" altLang="en-US" sz="11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8468" y="4038600"/>
            <a:ext cx="562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Navigation Mesh </a:t>
            </a:r>
            <a:r>
              <a:rPr lang="ko-KR" altLang="en-US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움직임 알고리즘 출처 </a:t>
            </a:r>
            <a:r>
              <a:rPr lang="en-US" altLang="ko-KR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1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유니티</a:t>
            </a:r>
            <a:r>
              <a:rPr lang="ko-KR" altLang="en-US" sz="11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메뉴얼</a:t>
            </a:r>
            <a:endParaRPr lang="ko-KR" altLang="en-US" sz="11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68" y="2006598"/>
            <a:ext cx="5393266" cy="20320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FC8F86-D605-4A55-BDA9-28A7D8560B7B}"/>
              </a:ext>
            </a:extLst>
          </p:cNvPr>
          <p:cNvSpPr txBox="1"/>
          <p:nvPr/>
        </p:nvSpPr>
        <p:spPr>
          <a:xfrm>
            <a:off x="-2" y="0"/>
            <a:ext cx="1081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2-2.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Navigation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Mesh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이용한 몬스터 패턴 구현</a:t>
            </a:r>
          </a:p>
        </p:txBody>
      </p:sp>
    </p:spTree>
    <p:extLst>
      <p:ext uri="{BB962C8B-B14F-4D97-AF65-F5344CB8AC3E}">
        <p14:creationId xmlns:p14="http://schemas.microsoft.com/office/powerpoint/2010/main" val="26259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28842-0E39-45B6-9447-DE7939848366}"/>
              </a:ext>
            </a:extLst>
          </p:cNvPr>
          <p:cNvSpPr txBox="1"/>
          <p:nvPr/>
        </p:nvSpPr>
        <p:spPr>
          <a:xfrm>
            <a:off x="-2" y="0"/>
            <a:ext cx="1074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2-3.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Photon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Network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이용한 멀티플레이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8DE518-8C9D-4647-B7BA-B9392B7AFD6C}"/>
              </a:ext>
            </a:extLst>
          </p:cNvPr>
          <p:cNvSpPr/>
          <p:nvPr/>
        </p:nvSpPr>
        <p:spPr>
          <a:xfrm>
            <a:off x="7864962" y="3014846"/>
            <a:ext cx="3726673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빠른 매치 메이킹</a:t>
            </a:r>
            <a:endParaRPr lang="en-US" altLang="ko-KR" sz="2800" b="1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7C95C2-BB41-46C5-83C4-FF5057708FE8}"/>
              </a:ext>
            </a:extLst>
          </p:cNvPr>
          <p:cNvSpPr/>
          <p:nvPr/>
        </p:nvSpPr>
        <p:spPr>
          <a:xfrm>
            <a:off x="7864961" y="3513517"/>
            <a:ext cx="3726673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낮은 접근성</a:t>
            </a:r>
            <a:endParaRPr lang="en-US" altLang="ko-KR" sz="2800" b="1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B74D6-AB61-450A-90D0-10EEF3C60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62" y="2251993"/>
            <a:ext cx="2105025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0380C-AE47-4325-AA1F-B3F50A073535}"/>
              </a:ext>
            </a:extLst>
          </p:cNvPr>
          <p:cNvSpPr txBox="1"/>
          <p:nvPr/>
        </p:nvSpPr>
        <p:spPr>
          <a:xfrm>
            <a:off x="665021" y="2183800"/>
            <a:ext cx="472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</a:t>
            </a:r>
            <a:r>
              <a:rPr lang="ko-KR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</a:t>
            </a:r>
            <a:r>
              <a:rPr lang="ko-KR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NET</a:t>
            </a:r>
            <a:endParaRPr lang="ko-KR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57A90E-FECF-4E88-B844-E26E0983D83A}"/>
              </a:ext>
            </a:extLst>
          </p:cNvPr>
          <p:cNvSpPr/>
          <p:nvPr/>
        </p:nvSpPr>
        <p:spPr>
          <a:xfrm>
            <a:off x="-637112" y="3513518"/>
            <a:ext cx="4465585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</a:t>
            </a:r>
            <a:r>
              <a:rPr lang="ko-KR" altLang="en-US" sz="28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 서비스 종료</a:t>
            </a:r>
            <a:endParaRPr lang="en-US" altLang="ko-KR" sz="2800" b="1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8ED197-E22C-42D2-9388-BE039B4AA42C}"/>
              </a:ext>
            </a:extLst>
          </p:cNvPr>
          <p:cNvSpPr/>
          <p:nvPr/>
        </p:nvSpPr>
        <p:spPr>
          <a:xfrm>
            <a:off x="4491284" y="2252804"/>
            <a:ext cx="2544423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66145F-8A39-4D68-B6B7-7EC6A52FF1B6}"/>
              </a:ext>
            </a:extLst>
          </p:cNvPr>
          <p:cNvSpPr/>
          <p:nvPr/>
        </p:nvSpPr>
        <p:spPr>
          <a:xfrm>
            <a:off x="-637113" y="3014846"/>
            <a:ext cx="4465585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서버 지연 및 튕김</a:t>
            </a:r>
            <a:endParaRPr lang="en-US" altLang="ko-KR" sz="2800" b="1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15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A306D-AD77-4B7B-8947-B9E8D23D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6541" y="-4"/>
            <a:ext cx="12192000" cy="6858000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E2D4BE-1BC1-452B-AED0-F364818DC2B3}"/>
              </a:ext>
            </a:extLst>
          </p:cNvPr>
          <p:cNvSpPr/>
          <p:nvPr/>
        </p:nvSpPr>
        <p:spPr>
          <a:xfrm>
            <a:off x="-3573322" y="-4"/>
            <a:ext cx="6627457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8372C3-35EF-4BC9-AC10-A10981B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353" y="1082615"/>
            <a:ext cx="5758247" cy="110289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E5BB-BD5D-4906-BED8-D97C189F7750}"/>
              </a:ext>
            </a:extLst>
          </p:cNvPr>
          <p:cNvSpPr txBox="1"/>
          <p:nvPr/>
        </p:nvSpPr>
        <p:spPr>
          <a:xfrm>
            <a:off x="1444979" y="3644592"/>
            <a:ext cx="104853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3-1. </a:t>
            </a:r>
            <a:r>
              <a:rPr lang="ko-KR" altLang="en-US" sz="3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구성도</a:t>
            </a:r>
            <a:endParaRPr lang="en-US" altLang="ko-KR" sz="3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3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3-2. </a:t>
            </a:r>
            <a:r>
              <a:rPr lang="ko-KR" altLang="en-US" sz="3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사용된 </a:t>
            </a:r>
            <a:r>
              <a:rPr lang="en-US" altLang="ko-KR" sz="3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Asset</a:t>
            </a:r>
            <a:r>
              <a:rPr lang="ko-KR" altLang="en-US" sz="3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패키지</a:t>
            </a:r>
            <a:endParaRPr lang="en-US" altLang="ko-KR" sz="36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56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596E7-E5BA-4C7B-85E8-8A17F3AFA76C}"/>
              </a:ext>
            </a:extLst>
          </p:cNvPr>
          <p:cNvSpPr txBox="1"/>
          <p:nvPr/>
        </p:nvSpPr>
        <p:spPr>
          <a:xfrm>
            <a:off x="-1" y="0"/>
            <a:ext cx="819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3-1.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구성도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A2D47B7-E901-4A7C-B5D5-F89B607E79D4}"/>
              </a:ext>
            </a:extLst>
          </p:cNvPr>
          <p:cNvGrpSpPr/>
          <p:nvPr/>
        </p:nvGrpSpPr>
        <p:grpSpPr>
          <a:xfrm>
            <a:off x="1545244" y="1962869"/>
            <a:ext cx="2976444" cy="2295518"/>
            <a:chOff x="660399" y="1676395"/>
            <a:chExt cx="4411134" cy="285325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43D08A-9A23-4690-B607-652C2D053AFB}"/>
                </a:ext>
              </a:extLst>
            </p:cNvPr>
            <p:cNvGrpSpPr/>
            <p:nvPr/>
          </p:nvGrpSpPr>
          <p:grpSpPr>
            <a:xfrm>
              <a:off x="660399" y="1676395"/>
              <a:ext cx="4411134" cy="2853256"/>
              <a:chOff x="660399" y="1723657"/>
              <a:chExt cx="4411134" cy="2738273"/>
            </a:xfrm>
          </p:grpSpPr>
          <p:sp>
            <p:nvSpPr>
              <p:cNvPr id="41" name="모서리가 둥근 직사각형 1">
                <a:extLst>
                  <a:ext uri="{FF2B5EF4-FFF2-40B4-BE49-F238E27FC236}">
                    <a16:creationId xmlns:a16="http://schemas.microsoft.com/office/drawing/2014/main" id="{8A392B7D-CAD1-49DF-B8EE-349A58E4873E}"/>
                  </a:ext>
                </a:extLst>
              </p:cNvPr>
              <p:cNvSpPr/>
              <p:nvPr/>
            </p:nvSpPr>
            <p:spPr>
              <a:xfrm>
                <a:off x="660399" y="1723657"/>
                <a:ext cx="4411134" cy="2738273"/>
              </a:xfrm>
              <a:prstGeom prst="roundRect">
                <a:avLst>
                  <a:gd name="adj" fmla="val 612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">
                <a:extLst>
                  <a:ext uri="{FF2B5EF4-FFF2-40B4-BE49-F238E27FC236}">
                    <a16:creationId xmlns:a16="http://schemas.microsoft.com/office/drawing/2014/main" id="{36CBB761-0DB0-4BA8-A83F-99A6F0F8B6DD}"/>
                  </a:ext>
                </a:extLst>
              </p:cNvPr>
              <p:cNvSpPr/>
              <p:nvPr/>
            </p:nvSpPr>
            <p:spPr>
              <a:xfrm>
                <a:off x="728133" y="3826934"/>
                <a:ext cx="4275666" cy="42544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Android</a:t>
                </a:r>
                <a:endParaRPr lang="ko-KR" altLang="en-US" sz="2800" dirty="0"/>
              </a:p>
            </p:txBody>
          </p:sp>
          <p:sp>
            <p:nvSpPr>
              <p:cNvPr id="43" name="모서리가 둥근 직사각형 5">
                <a:extLst>
                  <a:ext uri="{FF2B5EF4-FFF2-40B4-BE49-F238E27FC236}">
                    <a16:creationId xmlns:a16="http://schemas.microsoft.com/office/drawing/2014/main" id="{B7AE0B7E-C0A0-4FFB-8122-6CD0491B8EF4}"/>
                  </a:ext>
                </a:extLst>
              </p:cNvPr>
              <p:cNvSpPr/>
              <p:nvPr/>
            </p:nvSpPr>
            <p:spPr>
              <a:xfrm>
                <a:off x="721785" y="3319990"/>
                <a:ext cx="4275666" cy="42544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Unity 3D</a:t>
                </a:r>
                <a:endParaRPr lang="ko-KR" altLang="en-US" sz="2800" dirty="0"/>
              </a:p>
            </p:txBody>
          </p:sp>
          <p:sp>
            <p:nvSpPr>
              <p:cNvPr id="45" name="모서리가 둥근 직사각형 8">
                <a:extLst>
                  <a:ext uri="{FF2B5EF4-FFF2-40B4-BE49-F238E27FC236}">
                    <a16:creationId xmlns:a16="http://schemas.microsoft.com/office/drawing/2014/main" id="{62386F77-FCB5-4A9E-9B71-9766EB93996C}"/>
                  </a:ext>
                </a:extLst>
              </p:cNvPr>
              <p:cNvSpPr/>
              <p:nvPr/>
            </p:nvSpPr>
            <p:spPr>
              <a:xfrm>
                <a:off x="721785" y="2318810"/>
                <a:ext cx="4275666" cy="42544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UDP (Photon)</a:t>
                </a:r>
                <a:endParaRPr lang="ko-KR" altLang="en-US" sz="2800" dirty="0"/>
              </a:p>
            </p:txBody>
          </p:sp>
        </p:grpSp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350447C0-2745-48AB-9B15-86FD200378CA}"/>
                </a:ext>
              </a:extLst>
            </p:cNvPr>
            <p:cNvSpPr/>
            <p:nvPr/>
          </p:nvSpPr>
          <p:spPr>
            <a:xfrm>
              <a:off x="736601" y="1811866"/>
              <a:ext cx="4275666" cy="4254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VS C#</a:t>
              </a:r>
              <a:endParaRPr lang="ko-KR" altLang="en-US" sz="28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DF42287-B0F7-47BC-AB1B-C6663C112EE6}"/>
              </a:ext>
            </a:extLst>
          </p:cNvPr>
          <p:cNvGrpSpPr/>
          <p:nvPr/>
        </p:nvGrpSpPr>
        <p:grpSpPr>
          <a:xfrm>
            <a:off x="7262432" y="1962867"/>
            <a:ext cx="2976444" cy="2295518"/>
            <a:chOff x="660399" y="1676395"/>
            <a:chExt cx="4411134" cy="285325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7B3F74B-06F9-443D-A9DD-C7BFA84B6E56}"/>
                </a:ext>
              </a:extLst>
            </p:cNvPr>
            <p:cNvGrpSpPr/>
            <p:nvPr/>
          </p:nvGrpSpPr>
          <p:grpSpPr>
            <a:xfrm>
              <a:off x="660399" y="1676395"/>
              <a:ext cx="4411134" cy="2853256"/>
              <a:chOff x="660399" y="1723657"/>
              <a:chExt cx="4411134" cy="2738273"/>
            </a:xfrm>
          </p:grpSpPr>
          <p:sp>
            <p:nvSpPr>
              <p:cNvPr id="50" name="모서리가 둥근 직사각형 1">
                <a:extLst>
                  <a:ext uri="{FF2B5EF4-FFF2-40B4-BE49-F238E27FC236}">
                    <a16:creationId xmlns:a16="http://schemas.microsoft.com/office/drawing/2014/main" id="{D865CD28-0B5C-4F1E-A9DC-8D37D15EE85C}"/>
                  </a:ext>
                </a:extLst>
              </p:cNvPr>
              <p:cNvSpPr/>
              <p:nvPr/>
            </p:nvSpPr>
            <p:spPr>
              <a:xfrm>
                <a:off x="660399" y="1723657"/>
                <a:ext cx="4411134" cy="2738273"/>
              </a:xfrm>
              <a:prstGeom prst="roundRect">
                <a:avLst>
                  <a:gd name="adj" fmla="val 612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4">
                <a:extLst>
                  <a:ext uri="{FF2B5EF4-FFF2-40B4-BE49-F238E27FC236}">
                    <a16:creationId xmlns:a16="http://schemas.microsoft.com/office/drawing/2014/main" id="{B480CB9A-FF34-4551-8869-3EB8411E095C}"/>
                  </a:ext>
                </a:extLst>
              </p:cNvPr>
              <p:cNvSpPr/>
              <p:nvPr/>
            </p:nvSpPr>
            <p:spPr>
              <a:xfrm>
                <a:off x="728133" y="3826934"/>
                <a:ext cx="4275666" cy="42544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Android</a:t>
                </a:r>
                <a:endParaRPr lang="ko-KR" altLang="en-US" sz="2800" dirty="0"/>
              </a:p>
            </p:txBody>
          </p:sp>
          <p:sp>
            <p:nvSpPr>
              <p:cNvPr id="52" name="모서리가 둥근 직사각형 5">
                <a:extLst>
                  <a:ext uri="{FF2B5EF4-FFF2-40B4-BE49-F238E27FC236}">
                    <a16:creationId xmlns:a16="http://schemas.microsoft.com/office/drawing/2014/main" id="{E3072D43-6584-4CE9-8A8C-DB4A30469A7E}"/>
                  </a:ext>
                </a:extLst>
              </p:cNvPr>
              <p:cNvSpPr/>
              <p:nvPr/>
            </p:nvSpPr>
            <p:spPr>
              <a:xfrm>
                <a:off x="721785" y="3319990"/>
                <a:ext cx="4275666" cy="42544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Unity 3D</a:t>
                </a:r>
                <a:endParaRPr lang="ko-KR" altLang="en-US" sz="2800" dirty="0"/>
              </a:p>
            </p:txBody>
          </p:sp>
          <p:sp>
            <p:nvSpPr>
              <p:cNvPr id="54" name="모서리가 둥근 직사각형 8">
                <a:extLst>
                  <a:ext uri="{FF2B5EF4-FFF2-40B4-BE49-F238E27FC236}">
                    <a16:creationId xmlns:a16="http://schemas.microsoft.com/office/drawing/2014/main" id="{9F78AAA7-A65E-4CE8-968D-B5F893D956FB}"/>
                  </a:ext>
                </a:extLst>
              </p:cNvPr>
              <p:cNvSpPr/>
              <p:nvPr/>
            </p:nvSpPr>
            <p:spPr>
              <a:xfrm>
                <a:off x="721785" y="2318810"/>
                <a:ext cx="4275666" cy="42544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UDP (Photon)</a:t>
                </a:r>
                <a:endParaRPr lang="ko-KR" altLang="en-US" sz="2800" dirty="0"/>
              </a:p>
            </p:txBody>
          </p:sp>
        </p:grpSp>
        <p:sp>
          <p:nvSpPr>
            <p:cNvPr id="49" name="모서리가 둥근 직사각형 23">
              <a:extLst>
                <a:ext uri="{FF2B5EF4-FFF2-40B4-BE49-F238E27FC236}">
                  <a16:creationId xmlns:a16="http://schemas.microsoft.com/office/drawing/2014/main" id="{0837AB5F-1C99-43B8-A563-6020A0DBA06B}"/>
                </a:ext>
              </a:extLst>
            </p:cNvPr>
            <p:cNvSpPr/>
            <p:nvPr/>
          </p:nvSpPr>
          <p:spPr>
            <a:xfrm>
              <a:off x="736601" y="1811866"/>
              <a:ext cx="4275666" cy="4254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VS C#</a:t>
              </a:r>
              <a:endParaRPr lang="ko-KR" altLang="en-US" sz="2800" dirty="0"/>
            </a:p>
          </p:txBody>
        </p:sp>
      </p:grpSp>
      <p:sp>
        <p:nvSpPr>
          <p:cNvPr id="30" name="모서리가 둥근 직사각형 35">
            <a:extLst>
              <a:ext uri="{FF2B5EF4-FFF2-40B4-BE49-F238E27FC236}">
                <a16:creationId xmlns:a16="http://schemas.microsoft.com/office/drawing/2014/main" id="{6D8927FD-79A1-47F6-BBF4-0D27DEAAC92C}"/>
              </a:ext>
            </a:extLst>
          </p:cNvPr>
          <p:cNvSpPr/>
          <p:nvPr/>
        </p:nvSpPr>
        <p:spPr>
          <a:xfrm>
            <a:off x="1615738" y="2839284"/>
            <a:ext cx="1423442" cy="426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JDK</a:t>
            </a:r>
            <a:endParaRPr lang="ko-KR" altLang="en-US" sz="2800" dirty="0"/>
          </a:p>
        </p:txBody>
      </p:sp>
      <p:sp>
        <p:nvSpPr>
          <p:cNvPr id="31" name="모서리가 둥근 직사각형 38">
            <a:extLst>
              <a:ext uri="{FF2B5EF4-FFF2-40B4-BE49-F238E27FC236}">
                <a16:creationId xmlns:a16="http://schemas.microsoft.com/office/drawing/2014/main" id="{11397B81-7BF0-42E6-8D75-AE97A1611934}"/>
              </a:ext>
            </a:extLst>
          </p:cNvPr>
          <p:cNvSpPr/>
          <p:nvPr/>
        </p:nvSpPr>
        <p:spPr>
          <a:xfrm>
            <a:off x="3076714" y="2845310"/>
            <a:ext cx="1365923" cy="426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SDK</a:t>
            </a:r>
            <a:endParaRPr lang="ko-KR" altLang="en-US" sz="2800" dirty="0"/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36B7B74F-D80B-423F-B123-F5599541347E}"/>
              </a:ext>
            </a:extLst>
          </p:cNvPr>
          <p:cNvSpPr/>
          <p:nvPr/>
        </p:nvSpPr>
        <p:spPr>
          <a:xfrm>
            <a:off x="7331908" y="2848003"/>
            <a:ext cx="1423442" cy="426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JDK</a:t>
            </a:r>
            <a:endParaRPr lang="ko-KR" altLang="en-US" sz="2800" dirty="0"/>
          </a:p>
        </p:txBody>
      </p:sp>
      <p:sp>
        <p:nvSpPr>
          <p:cNvPr id="33" name="모서리가 둥근 직사각형 38">
            <a:extLst>
              <a:ext uri="{FF2B5EF4-FFF2-40B4-BE49-F238E27FC236}">
                <a16:creationId xmlns:a16="http://schemas.microsoft.com/office/drawing/2014/main" id="{0795D5A0-96A9-4B00-A1C7-4C272009070C}"/>
              </a:ext>
            </a:extLst>
          </p:cNvPr>
          <p:cNvSpPr/>
          <p:nvPr/>
        </p:nvSpPr>
        <p:spPr>
          <a:xfrm>
            <a:off x="8792884" y="2854029"/>
            <a:ext cx="1365923" cy="426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SDK</a:t>
            </a:r>
            <a:endParaRPr lang="ko-KR" altLang="en-US" sz="28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56B6EF1-E43F-4422-BDA3-D6A3B09CDCBB}"/>
              </a:ext>
            </a:extLst>
          </p:cNvPr>
          <p:cNvCxnSpPr>
            <a:stCxn id="45" idx="3"/>
            <a:endCxn id="54" idx="1"/>
          </p:cNvCxnSpPr>
          <p:nvPr/>
        </p:nvCxnSpPr>
        <p:spPr>
          <a:xfrm flipV="1">
            <a:off x="4471701" y="2640117"/>
            <a:ext cx="2832152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596E7-E5BA-4C7B-85E8-8A17F3AFA76C}"/>
              </a:ext>
            </a:extLst>
          </p:cNvPr>
          <p:cNvSpPr txBox="1"/>
          <p:nvPr/>
        </p:nvSpPr>
        <p:spPr>
          <a:xfrm>
            <a:off x="-1" y="0"/>
            <a:ext cx="819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3-2.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사용된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Asset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패키지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341E-52FE-42D8-A31C-3A1A3EB30F40}"/>
              </a:ext>
            </a:extLst>
          </p:cNvPr>
          <p:cNvSpPr txBox="1"/>
          <p:nvPr/>
        </p:nvSpPr>
        <p:spPr>
          <a:xfrm>
            <a:off x="474134" y="1443841"/>
            <a:ext cx="3330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에셋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스토어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Pun2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Pixel Arsenal</a:t>
            </a:r>
          </a:p>
          <a:p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유니티 패키지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Cinemachine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C9B51F8-C2E6-4842-9ACC-E6380FBD0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48" y="3551800"/>
            <a:ext cx="4341296" cy="27662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 descr="옅은, 플레이어, 앉아있는, 어두운이(가) 표시된 사진&#10;&#10;자동 생성된 설명">
            <a:extLst>
              <a:ext uri="{FF2B5EF4-FFF2-40B4-BE49-F238E27FC236}">
                <a16:creationId xmlns:a16="http://schemas.microsoft.com/office/drawing/2014/main" id="{3653B27C-7C23-4078-B05F-BAB91EDF9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03" y="1807334"/>
            <a:ext cx="4341295" cy="3127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 descr="표지판, 파란색, 하얀색이(가) 표시된 사진&#10;&#10;자동 생성된 설명">
            <a:extLst>
              <a:ext uri="{FF2B5EF4-FFF2-40B4-BE49-F238E27FC236}">
                <a16:creationId xmlns:a16="http://schemas.microsoft.com/office/drawing/2014/main" id="{DE8D7123-E1E8-4260-ABB3-6BFE33171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83" y="815476"/>
            <a:ext cx="3924640" cy="29644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2541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A306D-AD77-4B7B-8947-B9E8D23D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6541" y="-4"/>
            <a:ext cx="12192000" cy="6858000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E2D4BE-1BC1-452B-AED0-F364818DC2B3}"/>
              </a:ext>
            </a:extLst>
          </p:cNvPr>
          <p:cNvSpPr/>
          <p:nvPr/>
        </p:nvSpPr>
        <p:spPr>
          <a:xfrm>
            <a:off x="-3573322" y="-4"/>
            <a:ext cx="6627457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8372C3-35EF-4BC9-AC10-A10981B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353" y="1082615"/>
            <a:ext cx="5758247" cy="110289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씬 순서도</a:t>
            </a:r>
            <a:endParaRPr lang="ko-KR" altLang="en-US" sz="4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E5BB-BD5D-4906-BED8-D97C189F7750}"/>
              </a:ext>
            </a:extLst>
          </p:cNvPr>
          <p:cNvSpPr txBox="1"/>
          <p:nvPr/>
        </p:nvSpPr>
        <p:spPr>
          <a:xfrm>
            <a:off x="1444979" y="3398370"/>
            <a:ext cx="10485354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4-1. </a:t>
            </a:r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메인메뉴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4-2. </a:t>
            </a:r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싱글플레이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4-3.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멀티플레이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16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앉아있는, 화면, 검은색, 사진이(가) 표시된 사진&#10;&#10;자동 생성된 설명">
            <a:extLst>
              <a:ext uri="{FF2B5EF4-FFF2-40B4-BE49-F238E27FC236}">
                <a16:creationId xmlns:a16="http://schemas.microsoft.com/office/drawing/2014/main" id="{294CD2ED-1929-4876-ABBB-FA34F49E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84" y="1907822"/>
            <a:ext cx="4533145" cy="21485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E596E7-E5BA-4C7B-85E8-8A17F3AFA76C}"/>
              </a:ext>
            </a:extLst>
          </p:cNvPr>
          <p:cNvSpPr txBox="1"/>
          <p:nvPr/>
        </p:nvSpPr>
        <p:spPr>
          <a:xfrm>
            <a:off x="-1" y="0"/>
            <a:ext cx="819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4-1. </a:t>
            </a:r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메인메뉴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앉아있는, 검은색, 옅은, 켜진이(가) 표시된 사진&#10;&#10;자동 생성된 설명">
            <a:extLst>
              <a:ext uri="{FF2B5EF4-FFF2-40B4-BE49-F238E27FC236}">
                <a16:creationId xmlns:a16="http://schemas.microsoft.com/office/drawing/2014/main" id="{8DF572E1-4ED5-4860-A65A-D41DFF976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1" y="1907822"/>
            <a:ext cx="4533143" cy="21485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6B8A31-04C4-4BA0-8796-23A460E9F52D}"/>
              </a:ext>
            </a:extLst>
          </p:cNvPr>
          <p:cNvSpPr txBox="1"/>
          <p:nvPr/>
        </p:nvSpPr>
        <p:spPr>
          <a:xfrm>
            <a:off x="1479254" y="4056343"/>
            <a:ext cx="264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메인메뉴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ED3809-D4E0-4C63-89FC-BE90FAB31110}"/>
              </a:ext>
            </a:extLst>
          </p:cNvPr>
          <p:cNvSpPr txBox="1"/>
          <p:nvPr/>
        </p:nvSpPr>
        <p:spPr>
          <a:xfrm>
            <a:off x="8068968" y="4056343"/>
            <a:ext cx="264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설정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761DC7-34F0-4E35-92CF-7C255047AC2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067714" y="2982083"/>
            <a:ext cx="2056570" cy="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6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596E7-E5BA-4C7B-85E8-8A17F3AFA76C}"/>
              </a:ext>
            </a:extLst>
          </p:cNvPr>
          <p:cNvSpPr txBox="1"/>
          <p:nvPr/>
        </p:nvSpPr>
        <p:spPr>
          <a:xfrm>
            <a:off x="-1" y="0"/>
            <a:ext cx="819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4-2. </a:t>
            </a:r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싱글플레이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2" name="그림 11" descr="건물, 벽돌, 검은색, 앉아있는이(가) 표시된 사진&#10;&#10;자동 생성된 설명">
            <a:extLst>
              <a:ext uri="{FF2B5EF4-FFF2-40B4-BE49-F238E27FC236}">
                <a16:creationId xmlns:a16="http://schemas.microsoft.com/office/drawing/2014/main" id="{255D5B61-27C5-4558-B226-533132A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20" y="1610631"/>
            <a:ext cx="3316943" cy="15720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65ADAC-253A-4488-A342-949B8FC5323D}"/>
              </a:ext>
            </a:extLst>
          </p:cNvPr>
          <p:cNvSpPr txBox="1"/>
          <p:nvPr/>
        </p:nvSpPr>
        <p:spPr>
          <a:xfrm>
            <a:off x="3124653" y="3406841"/>
            <a:ext cx="193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 로딩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4" name="그림 13" descr="실내, 검은색, 바둑판식, 하얀색이(가) 표시된 사진&#10;&#10;자동 생성된 설명">
            <a:extLst>
              <a:ext uri="{FF2B5EF4-FFF2-40B4-BE49-F238E27FC236}">
                <a16:creationId xmlns:a16="http://schemas.microsoft.com/office/drawing/2014/main" id="{85EA0ADE-2392-4C17-BE83-6DEE9A4F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94" y="1610630"/>
            <a:ext cx="3316943" cy="15720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8AEC2AE-2603-4CDA-BCB4-C131489C09A2}"/>
              </a:ext>
            </a:extLst>
          </p:cNvPr>
          <p:cNvSpPr txBox="1"/>
          <p:nvPr/>
        </p:nvSpPr>
        <p:spPr>
          <a:xfrm>
            <a:off x="6889828" y="3406839"/>
            <a:ext cx="193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스테이지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F7342-7711-473F-BB53-FE88C5772BFC}"/>
              </a:ext>
            </a:extLst>
          </p:cNvPr>
          <p:cNvSpPr txBox="1"/>
          <p:nvPr/>
        </p:nvSpPr>
        <p:spPr>
          <a:xfrm>
            <a:off x="6889828" y="6066954"/>
            <a:ext cx="193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실내, 테이블, 카운터, 주방이(가) 표시된 사진&#10;&#10;자동 생성된 설명">
            <a:extLst>
              <a:ext uri="{FF2B5EF4-FFF2-40B4-BE49-F238E27FC236}">
                <a16:creationId xmlns:a16="http://schemas.microsoft.com/office/drawing/2014/main" id="{804A456F-A5BC-48FC-9AFA-30FEAD19E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96" y="4270745"/>
            <a:ext cx="3316941" cy="15720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그림 17" descr="검은색, 고양이, 그리기이(가) 표시된 사진&#10;&#10;자동 생성된 설명">
            <a:extLst>
              <a:ext uri="{FF2B5EF4-FFF2-40B4-BE49-F238E27FC236}">
                <a16:creationId xmlns:a16="http://schemas.microsoft.com/office/drawing/2014/main" id="{6483309E-324D-44F0-94A2-2FC183D78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22" y="4270135"/>
            <a:ext cx="3316941" cy="15720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12C33F-81F7-466C-8BB0-EBA8C6E75815}"/>
              </a:ext>
            </a:extLst>
          </p:cNvPr>
          <p:cNvSpPr txBox="1"/>
          <p:nvPr/>
        </p:nvSpPr>
        <p:spPr>
          <a:xfrm>
            <a:off x="3124654" y="5958926"/>
            <a:ext cx="193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엔딩 크레딧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E9BB54-40BA-4CB8-99D5-B2EA2FBB81D5}"/>
              </a:ext>
            </a:extLst>
          </p:cNvPr>
          <p:cNvCxnSpPr/>
          <p:nvPr/>
        </p:nvCxnSpPr>
        <p:spPr>
          <a:xfrm>
            <a:off x="2664178" y="1185333"/>
            <a:ext cx="6851359" cy="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92A37E-15BA-43D8-9788-3AC5D9BDD8C2}"/>
              </a:ext>
            </a:extLst>
          </p:cNvPr>
          <p:cNvCxnSpPr>
            <a:cxnSpLocks/>
          </p:cNvCxnSpPr>
          <p:nvPr/>
        </p:nvCxnSpPr>
        <p:spPr>
          <a:xfrm>
            <a:off x="10024534" y="1301421"/>
            <a:ext cx="0" cy="5281731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81F6B0-6B84-43B2-887B-51FFF04183E0}"/>
              </a:ext>
            </a:extLst>
          </p:cNvPr>
          <p:cNvCxnSpPr>
            <a:cxnSpLocks/>
          </p:cNvCxnSpPr>
          <p:nvPr/>
        </p:nvCxnSpPr>
        <p:spPr>
          <a:xfrm flipH="1">
            <a:off x="2433421" y="6583152"/>
            <a:ext cx="7082116" cy="1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3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596E7-E5BA-4C7B-85E8-8A17F3AFA76C}"/>
              </a:ext>
            </a:extLst>
          </p:cNvPr>
          <p:cNvSpPr txBox="1"/>
          <p:nvPr/>
        </p:nvSpPr>
        <p:spPr>
          <a:xfrm>
            <a:off x="-1" y="0"/>
            <a:ext cx="819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4-3.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멀티플레이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F7342-7711-473F-BB53-FE88C5772BFC}"/>
              </a:ext>
            </a:extLst>
          </p:cNvPr>
          <p:cNvSpPr txBox="1"/>
          <p:nvPr/>
        </p:nvSpPr>
        <p:spPr>
          <a:xfrm>
            <a:off x="480987" y="3065034"/>
            <a:ext cx="193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서버 접속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E9BB54-40BA-4CB8-99D5-B2EA2FBB81D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059128" y="1915555"/>
            <a:ext cx="1598331" cy="1456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그림 3" descr="남자이(가) 표시된 사진&#10;&#10;자동 생성된 설명">
            <a:extLst>
              <a:ext uri="{FF2B5EF4-FFF2-40B4-BE49-F238E27FC236}">
                <a16:creationId xmlns:a16="http://schemas.microsoft.com/office/drawing/2014/main" id="{4A2D876F-8099-41FB-B658-03EFDCBC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" y="830631"/>
            <a:ext cx="4578141" cy="21698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 descr="화면, 텔레비전이(가) 표시된 사진&#10;&#10;자동 생성된 설명">
            <a:extLst>
              <a:ext uri="{FF2B5EF4-FFF2-40B4-BE49-F238E27FC236}">
                <a16:creationId xmlns:a16="http://schemas.microsoft.com/office/drawing/2014/main" id="{93E204D8-F8DF-45F4-9E5E-65E5FBE02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59" y="833542"/>
            <a:ext cx="4571998" cy="21669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 descr="건물, 옅은, 검은색, 앉아있는이(가) 표시된 사진&#10;&#10;자동 생성된 설명">
            <a:extLst>
              <a:ext uri="{FF2B5EF4-FFF2-40B4-BE49-F238E27FC236}">
                <a16:creationId xmlns:a16="http://schemas.microsoft.com/office/drawing/2014/main" id="{ECC3E1BA-4F58-47E3-BBAA-FD0B046A8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51" y="3502819"/>
            <a:ext cx="4578141" cy="21698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1A327A-AC23-438B-99E9-6107F6C51E0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059128" y="1915555"/>
            <a:ext cx="686994" cy="1587264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7B8209-9FE1-4EFB-91E9-D7956448AFAC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H="1" flipV="1">
            <a:off x="2770058" y="3000479"/>
            <a:ext cx="686993" cy="1587264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2F9AD9-EDE7-4773-99FC-C22C9C8F2CA6}"/>
              </a:ext>
            </a:extLst>
          </p:cNvPr>
          <p:cNvSpPr txBox="1"/>
          <p:nvPr/>
        </p:nvSpPr>
        <p:spPr>
          <a:xfrm>
            <a:off x="8943458" y="3102709"/>
            <a:ext cx="239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스킬 </a:t>
            </a:r>
            <a:r>
              <a:rPr lang="ko-KR" altLang="en-US" sz="20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프리셋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설정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8F029-BAF6-49FC-99F4-9AA64000E637}"/>
              </a:ext>
            </a:extLst>
          </p:cNvPr>
          <p:cNvSpPr txBox="1"/>
          <p:nvPr/>
        </p:nvSpPr>
        <p:spPr>
          <a:xfrm>
            <a:off x="4434342" y="5699154"/>
            <a:ext cx="239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멀티 씬 접속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32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EE5BB-BD5D-4906-BED8-D97C189F7750}"/>
              </a:ext>
            </a:extLst>
          </p:cNvPr>
          <p:cNvSpPr txBox="1"/>
          <p:nvPr/>
        </p:nvSpPr>
        <p:spPr>
          <a:xfrm>
            <a:off x="2977957" y="1133802"/>
            <a:ext cx="5131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796FA13-5D94-4455-BADA-53EFD5EECA2A}"/>
              </a:ext>
            </a:extLst>
          </p:cNvPr>
          <p:cNvGrpSpPr/>
          <p:nvPr/>
        </p:nvGrpSpPr>
        <p:grpSpPr>
          <a:xfrm>
            <a:off x="4513074" y="2628711"/>
            <a:ext cx="1582926" cy="1696687"/>
            <a:chOff x="4756733" y="2537271"/>
            <a:chExt cx="1582926" cy="169668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CCEB308-E84C-4CAB-AC88-A82FB3E45884}"/>
                </a:ext>
              </a:extLst>
            </p:cNvPr>
            <p:cNvGrpSpPr/>
            <p:nvPr/>
          </p:nvGrpSpPr>
          <p:grpSpPr>
            <a:xfrm>
              <a:off x="5932679" y="3744558"/>
              <a:ext cx="163321" cy="489400"/>
              <a:chOff x="5785173" y="4214503"/>
              <a:chExt cx="208550" cy="858533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CC7F5E27-92FF-41A7-A733-102DEFA55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785173" y="4214503"/>
                <a:ext cx="208550" cy="382344"/>
              </a:xfrm>
              <a:prstGeom prst="rect">
                <a:avLst/>
              </a:prstGeom>
            </p:spPr>
          </p:pic>
          <p:pic>
            <p:nvPicPr>
              <p:cNvPr id="47" name="그림 46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BF04FA6F-2485-4765-9935-7179F0E4B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831" y="4466525"/>
                <a:ext cx="207892" cy="606511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028E880-00BF-411D-8A3F-8C85FAC65986}"/>
                </a:ext>
              </a:extLst>
            </p:cNvPr>
            <p:cNvGrpSpPr/>
            <p:nvPr/>
          </p:nvGrpSpPr>
          <p:grpSpPr>
            <a:xfrm>
              <a:off x="6176338" y="3744558"/>
              <a:ext cx="163321" cy="489400"/>
              <a:chOff x="5785173" y="4214503"/>
              <a:chExt cx="208550" cy="858533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8BEC94EF-59FA-4EDA-99F4-09E4BD485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785173" y="4214503"/>
                <a:ext cx="208550" cy="382344"/>
              </a:xfrm>
              <a:prstGeom prst="rect">
                <a:avLst/>
              </a:prstGeom>
            </p:spPr>
          </p:pic>
          <p:pic>
            <p:nvPicPr>
              <p:cNvPr id="44" name="그림 43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B2967EC1-311F-4B3F-9247-DC71ED35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831" y="4466525"/>
                <a:ext cx="207892" cy="606511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82AD483F-B670-4F56-834C-35BCC2E39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5735157" y="3421509"/>
              <a:ext cx="509509" cy="576730"/>
            </a:xfrm>
            <a:prstGeom prst="rect">
              <a:avLst/>
            </a:prstGeom>
          </p:spPr>
        </p:pic>
        <p:pic>
          <p:nvPicPr>
            <p:cNvPr id="34" name="그림 33" descr="벽돌이(가) 표시된 사진&#10;&#10;자동 생성된 설명">
              <a:extLst>
                <a:ext uri="{FF2B5EF4-FFF2-40B4-BE49-F238E27FC236}">
                  <a16:creationId xmlns:a16="http://schemas.microsoft.com/office/drawing/2014/main" id="{C0E96608-BAF3-40AA-A5F6-B68843C9A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25497">
              <a:off x="5563493" y="3553932"/>
              <a:ext cx="489400" cy="489400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5D0D901-A482-441E-8941-5189E85053E2}"/>
                </a:ext>
              </a:extLst>
            </p:cNvPr>
            <p:cNvGrpSpPr/>
            <p:nvPr/>
          </p:nvGrpSpPr>
          <p:grpSpPr>
            <a:xfrm rot="1330993">
              <a:off x="4756733" y="2537271"/>
              <a:ext cx="1319364" cy="1654744"/>
              <a:chOff x="4986217" y="2608093"/>
              <a:chExt cx="1319364" cy="165474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26FD5DE8-8B37-4FF4-8713-BB23FEE5F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951093">
                <a:off x="5195740" y="3568332"/>
                <a:ext cx="685714" cy="703296"/>
              </a:xfrm>
              <a:prstGeom prst="rect">
                <a:avLst/>
              </a:prstGeom>
            </p:spPr>
          </p:pic>
          <p:pic>
            <p:nvPicPr>
              <p:cNvPr id="35" name="그림 34" descr="장난감, 테이블이(가) 표시된 사진&#10;&#10;자동 생성된 설명">
                <a:extLst>
                  <a:ext uri="{FF2B5EF4-FFF2-40B4-BE49-F238E27FC236}">
                    <a16:creationId xmlns:a16="http://schemas.microsoft.com/office/drawing/2014/main" id="{F1C43EF3-0998-4D81-A655-58B8BA7F6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6217" y="2905168"/>
                <a:ext cx="1104762" cy="1104762"/>
              </a:xfrm>
              <a:prstGeom prst="rect">
                <a:avLst/>
              </a:prstGeom>
            </p:spPr>
          </p:pic>
          <p:pic>
            <p:nvPicPr>
              <p:cNvPr id="38" name="그림 37" descr="노트북, 컴퓨터, 앉아있는, 테이블이(가) 표시된 사진&#10;&#10;자동 생성된 설명">
                <a:extLst>
                  <a:ext uri="{FF2B5EF4-FFF2-40B4-BE49-F238E27FC236}">
                    <a16:creationId xmlns:a16="http://schemas.microsoft.com/office/drawing/2014/main" id="{C0AB7341-5273-48B8-8FEA-864C6B9AD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24727" y="3424636"/>
                <a:ext cx="571115" cy="100785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76A625E-DB72-4593-A626-40B4E9B98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63844">
                <a:off x="5502579" y="2608093"/>
                <a:ext cx="803002" cy="823591"/>
              </a:xfrm>
              <a:prstGeom prst="rect">
                <a:avLst/>
              </a:prstGeom>
            </p:spPr>
          </p:pic>
        </p:grpSp>
        <p:pic>
          <p:nvPicPr>
            <p:cNvPr id="48" name="그림 47" descr="벽돌이(가) 표시된 사진&#10;&#10;자동 생성된 설명">
              <a:extLst>
                <a:ext uri="{FF2B5EF4-FFF2-40B4-BE49-F238E27FC236}">
                  <a16:creationId xmlns:a16="http://schemas.microsoft.com/office/drawing/2014/main" id="{4F04524F-7B91-4267-A2AC-7AF4ABA9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4965">
              <a:off x="5697056" y="3460304"/>
              <a:ext cx="582826" cy="582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6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5F7921-A40A-41ED-938B-F7392A6D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536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AA306D-AD77-4B7B-8947-B9E8D23D6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57" y="-1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8372C3-35EF-4BC9-AC10-A10981B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101" y="2877549"/>
            <a:ext cx="1422728" cy="110289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endParaRPr lang="ko-KR" altLang="en-US" sz="4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E2D4BE-1BC1-452B-AED0-F364818DC2B3}"/>
              </a:ext>
            </a:extLst>
          </p:cNvPr>
          <p:cNvSpPr/>
          <p:nvPr/>
        </p:nvSpPr>
        <p:spPr>
          <a:xfrm>
            <a:off x="4810756" y="0"/>
            <a:ext cx="563572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E5BB-BD5D-4906-BED8-D97C189F7750}"/>
              </a:ext>
            </a:extLst>
          </p:cNvPr>
          <p:cNvSpPr txBox="1"/>
          <p:nvPr/>
        </p:nvSpPr>
        <p:spPr>
          <a:xfrm>
            <a:off x="5062956" y="1228394"/>
            <a:ext cx="5131324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기획개요</a:t>
            </a: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</a:t>
            </a: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구성도</a:t>
            </a: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씬 순서도</a:t>
            </a: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CBAF7-549A-4B36-BEEA-CCEA61082A02}"/>
              </a:ext>
            </a:extLst>
          </p:cNvPr>
          <p:cNvSpPr/>
          <p:nvPr/>
        </p:nvSpPr>
        <p:spPr>
          <a:xfrm>
            <a:off x="10446482" y="-2"/>
            <a:ext cx="17455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A306D-AD77-4B7B-8947-B9E8D23D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6541" y="-4"/>
            <a:ext cx="12192000" cy="6858000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E2D4BE-1BC1-452B-AED0-F364818DC2B3}"/>
              </a:ext>
            </a:extLst>
          </p:cNvPr>
          <p:cNvSpPr/>
          <p:nvPr/>
        </p:nvSpPr>
        <p:spPr>
          <a:xfrm>
            <a:off x="-3573322" y="-4"/>
            <a:ext cx="6627457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8372C3-35EF-4BC9-AC10-A10981B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354" y="1082615"/>
            <a:ext cx="3311654" cy="110289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기획개요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E5BB-BD5D-4906-BED8-D97C189F7750}"/>
              </a:ext>
            </a:extLst>
          </p:cNvPr>
          <p:cNvSpPr txBox="1"/>
          <p:nvPr/>
        </p:nvSpPr>
        <p:spPr>
          <a:xfrm>
            <a:off x="6799008" y="3552258"/>
            <a:ext cx="513132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1-2.</a:t>
            </a:r>
            <a:r>
              <a:rPr lang="ko-KR" altLang="en-US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아이디어 구상</a:t>
            </a: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1-2.</a:t>
            </a:r>
            <a:r>
              <a:rPr lang="ko-KR" altLang="en-US" sz="4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참고한 게임</a:t>
            </a:r>
            <a:endParaRPr lang="en-US" altLang="ko-KR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9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28842-0E39-45B6-9447-DE7939848366}"/>
              </a:ext>
            </a:extLst>
          </p:cNvPr>
          <p:cNvSpPr txBox="1"/>
          <p:nvPr/>
        </p:nvSpPr>
        <p:spPr>
          <a:xfrm>
            <a:off x="0" y="0"/>
            <a:ext cx="566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기획개요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아이디어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D7B2-8FEC-44F6-A457-69F4FC31B165}"/>
              </a:ext>
            </a:extLst>
          </p:cNvPr>
          <p:cNvSpPr txBox="1"/>
          <p:nvPr/>
        </p:nvSpPr>
        <p:spPr>
          <a:xfrm>
            <a:off x="3162299" y="3781425"/>
            <a:ext cx="5857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로그라이크</a:t>
            </a:r>
            <a:endParaRPr lang="ko-KR" altLang="en-US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C3CA0-32D1-415F-BB39-8952F79673D6}"/>
              </a:ext>
            </a:extLst>
          </p:cNvPr>
          <p:cNvSpPr txBox="1"/>
          <p:nvPr/>
        </p:nvSpPr>
        <p:spPr>
          <a:xfrm>
            <a:off x="3162297" y="1731392"/>
            <a:ext cx="5857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  <a:endParaRPr lang="ko-KR" altLang="en-US" sz="1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876D3-AF31-4514-AF66-D972D93FC365}"/>
              </a:ext>
            </a:extLst>
          </p:cNvPr>
          <p:cNvSpPr txBox="1"/>
          <p:nvPr/>
        </p:nvSpPr>
        <p:spPr>
          <a:xfrm>
            <a:off x="3162297" y="2839388"/>
            <a:ext cx="585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38338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28842-0E39-45B6-9447-DE7939848366}"/>
              </a:ext>
            </a:extLst>
          </p:cNvPr>
          <p:cNvSpPr txBox="1"/>
          <p:nvPr/>
        </p:nvSpPr>
        <p:spPr>
          <a:xfrm>
            <a:off x="0" y="0"/>
            <a:ext cx="584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기획개요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참고한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2FAD9-98A8-4D57-87D0-1F4D72F6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600200"/>
            <a:ext cx="4273551" cy="2047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2D31F9-11F7-4879-A6AE-56F83D9D0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1600199"/>
            <a:ext cx="4381500" cy="20478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94E1E3-3B33-4318-A112-FD3F760C4CAD}"/>
              </a:ext>
            </a:extLst>
          </p:cNvPr>
          <p:cNvSpPr txBox="1"/>
          <p:nvPr/>
        </p:nvSpPr>
        <p:spPr>
          <a:xfrm>
            <a:off x="1117601" y="4419285"/>
            <a:ext cx="1006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절차적 환경 생성요소</a:t>
            </a:r>
            <a:endParaRPr lang="en-US" altLang="ko-KR" sz="540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54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54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랜덤요소</a:t>
            </a:r>
            <a:r>
              <a:rPr lang="en-US" altLang="ko-KR" sz="54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64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A306D-AD77-4B7B-8947-B9E8D23D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6541" y="-4"/>
            <a:ext cx="12192000" cy="6858000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E2D4BE-1BC1-452B-AED0-F364818DC2B3}"/>
              </a:ext>
            </a:extLst>
          </p:cNvPr>
          <p:cNvSpPr/>
          <p:nvPr/>
        </p:nvSpPr>
        <p:spPr>
          <a:xfrm>
            <a:off x="-3573322" y="-4"/>
            <a:ext cx="6627457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8372C3-35EF-4BC9-AC10-A10981B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354" y="1082615"/>
            <a:ext cx="3311654" cy="110289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</a:t>
            </a:r>
            <a:r>
              <a:rPr lang="ko-KR" altLang="en-US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E5BB-BD5D-4906-BED8-D97C189F7750}"/>
              </a:ext>
            </a:extLst>
          </p:cNvPr>
          <p:cNvSpPr txBox="1"/>
          <p:nvPr/>
        </p:nvSpPr>
        <p:spPr>
          <a:xfrm>
            <a:off x="1444979" y="3182927"/>
            <a:ext cx="1048535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2-1.flood fill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알고리즘을 이용한 맵 생성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2-2.Navigation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Mesh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이용한 몬스터 패턴 구현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2-3.Photon Network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이용한 멀티플레이</a:t>
            </a:r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endParaRPr lang="en-US" altLang="ko-KR" sz="28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2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28842-0E39-45B6-9447-DE7939848366}"/>
              </a:ext>
            </a:extLst>
          </p:cNvPr>
          <p:cNvSpPr txBox="1"/>
          <p:nvPr/>
        </p:nvSpPr>
        <p:spPr>
          <a:xfrm>
            <a:off x="0" y="0"/>
            <a:ext cx="962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2-1.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flood fill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알고리즘을 이용한 맵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4E1E3-3B33-4318-A112-FD3F760C4CAD}"/>
              </a:ext>
            </a:extLst>
          </p:cNvPr>
          <p:cNvSpPr txBox="1"/>
          <p:nvPr/>
        </p:nvSpPr>
        <p:spPr>
          <a:xfrm>
            <a:off x="358588" y="2705725"/>
            <a:ext cx="4529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Map Generator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 자동 </a:t>
            </a:r>
            <a:r>
              <a:rPr lang="ko-KR" altLang="en-US" sz="4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생성기</a:t>
            </a:r>
            <a:r>
              <a:rPr lang="en-US" altLang="ko-KR" sz="4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89C46-16BC-45E4-8AC8-729E7BBE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27" y="1537031"/>
            <a:ext cx="6603046" cy="37839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0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408294B9-5C8E-44B6-A41E-1569651EC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6" y="3059112"/>
            <a:ext cx="739775" cy="739775"/>
          </a:xfrm>
          <a:prstGeom prst="rect">
            <a:avLst/>
          </a:prstGeom>
        </p:spPr>
      </p:pic>
      <p:pic>
        <p:nvPicPr>
          <p:cNvPr id="43" name="그림 42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52CDAFDC-ADED-4AC4-98FE-E151479B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41" y="3059111"/>
            <a:ext cx="739775" cy="739775"/>
          </a:xfrm>
          <a:prstGeom prst="rect">
            <a:avLst/>
          </a:prstGeom>
        </p:spPr>
      </p:pic>
      <p:pic>
        <p:nvPicPr>
          <p:cNvPr id="44" name="그림 43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165AA8E1-5FDF-4442-B32B-BD522CB47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91" y="3059110"/>
            <a:ext cx="739775" cy="739775"/>
          </a:xfrm>
          <a:prstGeom prst="rect">
            <a:avLst/>
          </a:prstGeom>
        </p:spPr>
      </p:pic>
      <p:pic>
        <p:nvPicPr>
          <p:cNvPr id="47" name="그림 46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7C247FC8-7354-484B-B88B-6F3E1E36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6" y="3798885"/>
            <a:ext cx="739775" cy="739775"/>
          </a:xfrm>
          <a:prstGeom prst="rect">
            <a:avLst/>
          </a:prstGeom>
        </p:spPr>
      </p:pic>
      <p:pic>
        <p:nvPicPr>
          <p:cNvPr id="48" name="그림 47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635751D8-6318-43FB-9872-06EE64B2C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41" y="3798884"/>
            <a:ext cx="739775" cy="739775"/>
          </a:xfrm>
          <a:prstGeom prst="rect">
            <a:avLst/>
          </a:prstGeom>
        </p:spPr>
      </p:pic>
      <p:pic>
        <p:nvPicPr>
          <p:cNvPr id="49" name="그림 48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0D963DD5-267C-4D75-A902-57420331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91" y="3798883"/>
            <a:ext cx="739775" cy="739775"/>
          </a:xfrm>
          <a:prstGeom prst="rect">
            <a:avLst/>
          </a:prstGeom>
        </p:spPr>
      </p:pic>
      <p:pic>
        <p:nvPicPr>
          <p:cNvPr id="50" name="그림 49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18D7572C-717D-4005-8E8D-88CD35324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6" y="2319333"/>
            <a:ext cx="739775" cy="739775"/>
          </a:xfrm>
          <a:prstGeom prst="rect">
            <a:avLst/>
          </a:prstGeom>
        </p:spPr>
      </p:pic>
      <p:pic>
        <p:nvPicPr>
          <p:cNvPr id="51" name="그림 50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7999A66C-0CF8-4E00-ADD7-5D6D9AF9E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41" y="2319332"/>
            <a:ext cx="739775" cy="739775"/>
          </a:xfrm>
          <a:prstGeom prst="rect">
            <a:avLst/>
          </a:prstGeom>
        </p:spPr>
      </p:pic>
      <p:pic>
        <p:nvPicPr>
          <p:cNvPr id="52" name="그림 51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F4AECBF6-3BF4-44D1-B33A-F51262E4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91" y="2319331"/>
            <a:ext cx="739775" cy="739775"/>
          </a:xfrm>
          <a:prstGeom prst="rect">
            <a:avLst/>
          </a:prstGeom>
        </p:spPr>
      </p:pic>
      <p:pic>
        <p:nvPicPr>
          <p:cNvPr id="53" name="그림 52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8DEB9A30-8F18-4DC2-8DA7-E26283E50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16" y="3059106"/>
            <a:ext cx="739775" cy="739775"/>
          </a:xfrm>
          <a:prstGeom prst="rect">
            <a:avLst/>
          </a:prstGeom>
        </p:spPr>
      </p:pic>
      <p:pic>
        <p:nvPicPr>
          <p:cNvPr id="54" name="그림 53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F73D7948-3565-41AC-B9EE-FBBF7AF5A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16" y="3798879"/>
            <a:ext cx="739775" cy="739775"/>
          </a:xfrm>
          <a:prstGeom prst="rect">
            <a:avLst/>
          </a:prstGeom>
        </p:spPr>
      </p:pic>
      <p:pic>
        <p:nvPicPr>
          <p:cNvPr id="55" name="그림 54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664A0604-183B-4BEA-9338-B4E7CBED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16" y="2319327"/>
            <a:ext cx="739775" cy="739775"/>
          </a:xfrm>
          <a:prstGeom prst="rect">
            <a:avLst/>
          </a:prstGeom>
        </p:spPr>
      </p:pic>
      <p:pic>
        <p:nvPicPr>
          <p:cNvPr id="56" name="그림 55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6904E0DF-4538-4CFD-A0AB-274CE27E8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6" y="1579547"/>
            <a:ext cx="739775" cy="739775"/>
          </a:xfrm>
          <a:prstGeom prst="rect">
            <a:avLst/>
          </a:prstGeom>
        </p:spPr>
      </p:pic>
      <p:pic>
        <p:nvPicPr>
          <p:cNvPr id="57" name="그림 56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F64B30C5-0B75-4D8C-A607-7991BB0EE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41" y="1579546"/>
            <a:ext cx="739775" cy="739775"/>
          </a:xfrm>
          <a:prstGeom prst="rect">
            <a:avLst/>
          </a:prstGeom>
        </p:spPr>
      </p:pic>
      <p:pic>
        <p:nvPicPr>
          <p:cNvPr id="58" name="그림 57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E8ED6805-56CA-4EF9-990F-7DC6B7B39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91" y="1579545"/>
            <a:ext cx="739775" cy="739775"/>
          </a:xfrm>
          <a:prstGeom prst="rect">
            <a:avLst/>
          </a:prstGeom>
        </p:spPr>
      </p:pic>
      <p:pic>
        <p:nvPicPr>
          <p:cNvPr id="59" name="그림 58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CF089F37-8FE2-4968-9DFB-FE8985D2D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16" y="1579541"/>
            <a:ext cx="739775" cy="739775"/>
          </a:xfrm>
          <a:prstGeom prst="rect">
            <a:avLst/>
          </a:prstGeom>
        </p:spPr>
      </p:pic>
      <p:pic>
        <p:nvPicPr>
          <p:cNvPr id="60" name="그림 59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72790CE0-A07C-4618-AD04-69E90CBE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3059095"/>
            <a:ext cx="739775" cy="739775"/>
          </a:xfrm>
          <a:prstGeom prst="rect">
            <a:avLst/>
          </a:prstGeom>
        </p:spPr>
      </p:pic>
      <p:pic>
        <p:nvPicPr>
          <p:cNvPr id="61" name="그림 60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FF6B6FE9-B90B-4D01-9AE3-E8BE6366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3798868"/>
            <a:ext cx="739775" cy="739775"/>
          </a:xfrm>
          <a:prstGeom prst="rect">
            <a:avLst/>
          </a:prstGeom>
        </p:spPr>
      </p:pic>
      <p:pic>
        <p:nvPicPr>
          <p:cNvPr id="62" name="그림 61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F62E8AFD-432D-4384-8AB9-21AFA2F56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2319316"/>
            <a:ext cx="739775" cy="739775"/>
          </a:xfrm>
          <a:prstGeom prst="rect">
            <a:avLst/>
          </a:prstGeom>
        </p:spPr>
      </p:pic>
      <p:pic>
        <p:nvPicPr>
          <p:cNvPr id="63" name="그림 62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3E0F011E-101F-4AA2-A29A-2CE76D7A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579530"/>
            <a:ext cx="739775" cy="739775"/>
          </a:xfrm>
          <a:prstGeom prst="rect">
            <a:avLst/>
          </a:prstGeom>
        </p:spPr>
      </p:pic>
      <p:pic>
        <p:nvPicPr>
          <p:cNvPr id="64" name="그림 63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8AED41D6-7BE9-4843-9F89-2581F9EC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6" y="4538634"/>
            <a:ext cx="739775" cy="739775"/>
          </a:xfrm>
          <a:prstGeom prst="rect">
            <a:avLst/>
          </a:prstGeom>
        </p:spPr>
      </p:pic>
      <p:pic>
        <p:nvPicPr>
          <p:cNvPr id="65" name="그림 64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B266FBB6-BEC4-4ECC-A06A-B365A6AA4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41" y="4538633"/>
            <a:ext cx="739775" cy="739775"/>
          </a:xfrm>
          <a:prstGeom prst="rect">
            <a:avLst/>
          </a:prstGeom>
        </p:spPr>
      </p:pic>
      <p:pic>
        <p:nvPicPr>
          <p:cNvPr id="66" name="그림 65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C4355642-62EB-4EE7-B4B2-9FFB93D35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91" y="4538632"/>
            <a:ext cx="739775" cy="739775"/>
          </a:xfrm>
          <a:prstGeom prst="rect">
            <a:avLst/>
          </a:prstGeom>
        </p:spPr>
      </p:pic>
      <p:pic>
        <p:nvPicPr>
          <p:cNvPr id="67" name="그림 66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233B2F1A-AA87-4417-978D-A787FB9E4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16" y="4538628"/>
            <a:ext cx="739775" cy="739775"/>
          </a:xfrm>
          <a:prstGeom prst="rect">
            <a:avLst/>
          </a:prstGeom>
        </p:spPr>
      </p:pic>
      <p:pic>
        <p:nvPicPr>
          <p:cNvPr id="68" name="그림 67" descr="모니터, 전자레인지, 오븐, 앉아있는이(가) 표시된 사진&#10;&#10;자동 생성된 설명">
            <a:extLst>
              <a:ext uri="{FF2B5EF4-FFF2-40B4-BE49-F238E27FC236}">
                <a16:creationId xmlns:a16="http://schemas.microsoft.com/office/drawing/2014/main" id="{0BFE386E-9755-4B45-9296-712B01CE6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4538617"/>
            <a:ext cx="739775" cy="7397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17A2C3C-1E1C-4497-80EF-999358C1700D}"/>
              </a:ext>
            </a:extLst>
          </p:cNvPr>
          <p:cNvSpPr txBox="1"/>
          <p:nvPr/>
        </p:nvSpPr>
        <p:spPr>
          <a:xfrm>
            <a:off x="5634539" y="2967685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E4FF26-2B9B-44F2-9F7F-7A433289DF1D}"/>
              </a:ext>
            </a:extLst>
          </p:cNvPr>
          <p:cNvSpPr txBox="1"/>
          <p:nvPr/>
        </p:nvSpPr>
        <p:spPr>
          <a:xfrm>
            <a:off x="4894764" y="2974903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D0421-C16F-4857-9A02-1D80F3F92C7D}"/>
              </a:ext>
            </a:extLst>
          </p:cNvPr>
          <p:cNvSpPr txBox="1"/>
          <p:nvPr/>
        </p:nvSpPr>
        <p:spPr>
          <a:xfrm>
            <a:off x="5624488" y="2226378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01FA51-76E7-481F-BA7F-E78A7A2940FD}"/>
              </a:ext>
            </a:extLst>
          </p:cNvPr>
          <p:cNvSpPr txBox="1"/>
          <p:nvPr/>
        </p:nvSpPr>
        <p:spPr>
          <a:xfrm>
            <a:off x="5634539" y="3707430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8C9E21-E7A4-4677-866A-DD8148BDD88B}"/>
              </a:ext>
            </a:extLst>
          </p:cNvPr>
          <p:cNvSpPr txBox="1"/>
          <p:nvPr/>
        </p:nvSpPr>
        <p:spPr>
          <a:xfrm>
            <a:off x="6374314" y="2984701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5CF48A-6567-48F7-B50E-637CCBAFDF3A}"/>
              </a:ext>
            </a:extLst>
          </p:cNvPr>
          <p:cNvSpPr txBox="1"/>
          <p:nvPr/>
        </p:nvSpPr>
        <p:spPr>
          <a:xfrm>
            <a:off x="4915516" y="3719571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DB99D-D095-4EF2-B631-700FFF188C19}"/>
              </a:ext>
            </a:extLst>
          </p:cNvPr>
          <p:cNvSpPr txBox="1"/>
          <p:nvPr/>
        </p:nvSpPr>
        <p:spPr>
          <a:xfrm>
            <a:off x="5633473" y="4471268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EE0B18-7B85-4E07-90D1-D8DADEB8DB99}"/>
              </a:ext>
            </a:extLst>
          </p:cNvPr>
          <p:cNvSpPr txBox="1"/>
          <p:nvPr/>
        </p:nvSpPr>
        <p:spPr>
          <a:xfrm>
            <a:off x="6373248" y="3731489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FE51C5-B402-4E76-80B9-8888DDD217AE}"/>
              </a:ext>
            </a:extLst>
          </p:cNvPr>
          <p:cNvSpPr txBox="1"/>
          <p:nvPr/>
        </p:nvSpPr>
        <p:spPr>
          <a:xfrm>
            <a:off x="6373248" y="2218289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83271-A21E-49ED-912A-93A99A5E68D5}"/>
              </a:ext>
            </a:extLst>
          </p:cNvPr>
          <p:cNvSpPr txBox="1"/>
          <p:nvPr/>
        </p:nvSpPr>
        <p:spPr>
          <a:xfrm>
            <a:off x="7051352" y="2941657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4DEED4-15BA-44BF-AF31-4F333702144E}"/>
              </a:ext>
            </a:extLst>
          </p:cNvPr>
          <p:cNvSpPr txBox="1"/>
          <p:nvPr/>
        </p:nvSpPr>
        <p:spPr>
          <a:xfrm>
            <a:off x="7778777" y="3685694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0B51B-CA8F-4C97-8DAD-F6EB59C55C96}"/>
              </a:ext>
            </a:extLst>
          </p:cNvPr>
          <p:cNvSpPr txBox="1"/>
          <p:nvPr/>
        </p:nvSpPr>
        <p:spPr>
          <a:xfrm>
            <a:off x="6309602" y="4461444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E73FF8-B378-4567-9966-A5BA2540063F}"/>
              </a:ext>
            </a:extLst>
          </p:cNvPr>
          <p:cNvSpPr txBox="1"/>
          <p:nvPr/>
        </p:nvSpPr>
        <p:spPr>
          <a:xfrm>
            <a:off x="6314019" y="1495081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A9B9-E044-4591-920C-15A6452036D1}"/>
              </a:ext>
            </a:extLst>
          </p:cNvPr>
          <p:cNvSpPr txBox="1"/>
          <p:nvPr/>
        </p:nvSpPr>
        <p:spPr>
          <a:xfrm>
            <a:off x="5577351" y="1464305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C826DA-52FC-413B-9C53-27AC1A633083}"/>
              </a:ext>
            </a:extLst>
          </p:cNvPr>
          <p:cNvSpPr txBox="1"/>
          <p:nvPr/>
        </p:nvSpPr>
        <p:spPr>
          <a:xfrm>
            <a:off x="7030017" y="4483381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FC736E-2562-4D93-A9B7-87BB3446969A}"/>
              </a:ext>
            </a:extLst>
          </p:cNvPr>
          <p:cNvSpPr txBox="1"/>
          <p:nvPr/>
        </p:nvSpPr>
        <p:spPr>
          <a:xfrm>
            <a:off x="7057966" y="1480960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A6879D-8565-47D4-9805-1BEBDEE20F82}"/>
              </a:ext>
            </a:extLst>
          </p:cNvPr>
          <p:cNvSpPr txBox="1"/>
          <p:nvPr/>
        </p:nvSpPr>
        <p:spPr>
          <a:xfrm>
            <a:off x="7778777" y="4447408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894D06-AF6C-4448-B63C-7AA18ED8BA52}"/>
              </a:ext>
            </a:extLst>
          </p:cNvPr>
          <p:cNvSpPr txBox="1"/>
          <p:nvPr/>
        </p:nvSpPr>
        <p:spPr>
          <a:xfrm>
            <a:off x="7778777" y="2967685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9249A9-8CAF-4ADF-9857-A64117B9D583}"/>
              </a:ext>
            </a:extLst>
          </p:cNvPr>
          <p:cNvSpPr txBox="1"/>
          <p:nvPr/>
        </p:nvSpPr>
        <p:spPr>
          <a:xfrm>
            <a:off x="7790217" y="2205971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08AA1A-140E-423D-B255-7859D5976EF7}"/>
              </a:ext>
            </a:extLst>
          </p:cNvPr>
          <p:cNvSpPr txBox="1"/>
          <p:nvPr/>
        </p:nvSpPr>
        <p:spPr>
          <a:xfrm>
            <a:off x="4915516" y="2229681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71F088-CEDC-4332-8312-8865A2E7F684}"/>
              </a:ext>
            </a:extLst>
          </p:cNvPr>
          <p:cNvSpPr txBox="1"/>
          <p:nvPr/>
        </p:nvSpPr>
        <p:spPr>
          <a:xfrm>
            <a:off x="4921724" y="1447492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C55B46-17A6-4410-A84F-092DA52C69F9}"/>
              </a:ext>
            </a:extLst>
          </p:cNvPr>
          <p:cNvSpPr txBox="1"/>
          <p:nvPr/>
        </p:nvSpPr>
        <p:spPr>
          <a:xfrm>
            <a:off x="7859567" y="1440462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80970-A4C7-4569-BEFB-5C39C935A7A5}"/>
              </a:ext>
            </a:extLst>
          </p:cNvPr>
          <p:cNvSpPr txBox="1"/>
          <p:nvPr/>
        </p:nvSpPr>
        <p:spPr>
          <a:xfrm>
            <a:off x="4902876" y="4473675"/>
            <a:ext cx="78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80AF47-FBB9-493B-9D9F-3E7C44374048}"/>
              </a:ext>
            </a:extLst>
          </p:cNvPr>
          <p:cNvSpPr txBox="1"/>
          <p:nvPr/>
        </p:nvSpPr>
        <p:spPr>
          <a:xfrm>
            <a:off x="7036289" y="2208769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CFC4FD-7F64-4397-9755-8639F14C2CC7}"/>
              </a:ext>
            </a:extLst>
          </p:cNvPr>
          <p:cNvSpPr txBox="1"/>
          <p:nvPr/>
        </p:nvSpPr>
        <p:spPr>
          <a:xfrm>
            <a:off x="7045122" y="3726975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0C2FB6-246C-493D-8E04-8EBDA6BAB7B8}"/>
              </a:ext>
            </a:extLst>
          </p:cNvPr>
          <p:cNvSpPr txBox="1"/>
          <p:nvPr/>
        </p:nvSpPr>
        <p:spPr>
          <a:xfrm>
            <a:off x="7022847" y="2215491"/>
            <a:ext cx="8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AC3265-6CF4-4FB4-ADB1-9339AC22FB93}"/>
              </a:ext>
            </a:extLst>
          </p:cNvPr>
          <p:cNvSpPr/>
          <p:nvPr/>
        </p:nvSpPr>
        <p:spPr>
          <a:xfrm>
            <a:off x="7109818" y="2298748"/>
            <a:ext cx="780909" cy="78090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F9543-5467-4C70-A50A-867A15E5D6AC}"/>
              </a:ext>
            </a:extLst>
          </p:cNvPr>
          <p:cNvSpPr txBox="1"/>
          <p:nvPr/>
        </p:nvSpPr>
        <p:spPr>
          <a:xfrm>
            <a:off x="9295484" y="4461444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/11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89C548-BD31-4679-8B1E-EBE8F53E11CA}"/>
              </a:ext>
            </a:extLst>
          </p:cNvPr>
          <p:cNvSpPr txBox="1"/>
          <p:nvPr/>
        </p:nvSpPr>
        <p:spPr>
          <a:xfrm>
            <a:off x="8640847" y="4461442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8796A7-4E6C-4C7D-ABBE-AEBBDF0CE79E}"/>
              </a:ext>
            </a:extLst>
          </p:cNvPr>
          <p:cNvSpPr txBox="1"/>
          <p:nvPr/>
        </p:nvSpPr>
        <p:spPr>
          <a:xfrm>
            <a:off x="8497799" y="4461443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0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1F93EF-C602-4BDB-A667-0313F80FB2F8}"/>
              </a:ext>
            </a:extLst>
          </p:cNvPr>
          <p:cNvSpPr txBox="1"/>
          <p:nvPr/>
        </p:nvSpPr>
        <p:spPr>
          <a:xfrm>
            <a:off x="8497799" y="4469567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2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7174C8-4922-425C-81FF-0B3263CA9F34}"/>
              </a:ext>
            </a:extLst>
          </p:cNvPr>
          <p:cNvSpPr txBox="1"/>
          <p:nvPr/>
        </p:nvSpPr>
        <p:spPr>
          <a:xfrm>
            <a:off x="8497799" y="4491934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3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A86172-A3AC-43DF-8ED6-5879ED3C40B9}"/>
              </a:ext>
            </a:extLst>
          </p:cNvPr>
          <p:cNvSpPr txBox="1"/>
          <p:nvPr/>
        </p:nvSpPr>
        <p:spPr>
          <a:xfrm>
            <a:off x="8480702" y="4516691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4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8C826F-4AE8-4B60-9980-592C1A637811}"/>
              </a:ext>
            </a:extLst>
          </p:cNvPr>
          <p:cNvSpPr txBox="1"/>
          <p:nvPr/>
        </p:nvSpPr>
        <p:spPr>
          <a:xfrm>
            <a:off x="8497799" y="4476687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5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44A157-A4CD-4920-90E9-12DA4FDDD018}"/>
              </a:ext>
            </a:extLst>
          </p:cNvPr>
          <p:cNvSpPr txBox="1"/>
          <p:nvPr/>
        </p:nvSpPr>
        <p:spPr>
          <a:xfrm>
            <a:off x="8497799" y="4476687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6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8C9A93-242E-46ED-A1DB-448FF10EA2CA}"/>
              </a:ext>
            </a:extLst>
          </p:cNvPr>
          <p:cNvSpPr txBox="1"/>
          <p:nvPr/>
        </p:nvSpPr>
        <p:spPr>
          <a:xfrm>
            <a:off x="8498395" y="4466652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7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5EDEAE-93F0-4F8C-AA16-F858E61B243E}"/>
              </a:ext>
            </a:extLst>
          </p:cNvPr>
          <p:cNvSpPr txBox="1"/>
          <p:nvPr/>
        </p:nvSpPr>
        <p:spPr>
          <a:xfrm>
            <a:off x="9291103" y="4459532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/12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93FBCA-1FE2-4FC5-A47A-542476E441EC}"/>
              </a:ext>
            </a:extLst>
          </p:cNvPr>
          <p:cNvSpPr txBox="1"/>
          <p:nvPr/>
        </p:nvSpPr>
        <p:spPr>
          <a:xfrm>
            <a:off x="8500389" y="4456058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8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DE79D44-447D-4E55-B620-CB486FCF7D92}"/>
              </a:ext>
            </a:extLst>
          </p:cNvPr>
          <p:cNvSpPr txBox="1"/>
          <p:nvPr/>
        </p:nvSpPr>
        <p:spPr>
          <a:xfrm>
            <a:off x="8514682" y="4477889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9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8DE477-0251-480B-9CA0-DBE4EA811C1F}"/>
              </a:ext>
            </a:extLst>
          </p:cNvPr>
          <p:cNvSpPr txBox="1"/>
          <p:nvPr/>
        </p:nvSpPr>
        <p:spPr>
          <a:xfrm>
            <a:off x="8482694" y="4475977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10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5A0A2C-3506-4019-8B1C-D6CADF8C68CA}"/>
              </a:ext>
            </a:extLst>
          </p:cNvPr>
          <p:cNvSpPr txBox="1"/>
          <p:nvPr/>
        </p:nvSpPr>
        <p:spPr>
          <a:xfrm>
            <a:off x="8487849" y="4481899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11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5493D7-DF00-4927-9285-4ACCE51ABF98}"/>
              </a:ext>
            </a:extLst>
          </p:cNvPr>
          <p:cNvSpPr txBox="1"/>
          <p:nvPr/>
        </p:nvSpPr>
        <p:spPr>
          <a:xfrm>
            <a:off x="8484102" y="4488615"/>
            <a:ext cx="181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12</a:t>
            </a:r>
            <a:endParaRPr lang="ko-KR" altLang="en-US" sz="6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51AFF6-B60F-48E0-AB87-FBF12347AA6D}"/>
              </a:ext>
            </a:extLst>
          </p:cNvPr>
          <p:cNvSpPr txBox="1"/>
          <p:nvPr/>
        </p:nvSpPr>
        <p:spPr>
          <a:xfrm>
            <a:off x="33661" y="2075147"/>
            <a:ext cx="3468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X = </a:t>
            </a:r>
            <a:r>
              <a:rPr lang="ko-KR" altLang="en-US" sz="44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벽</a:t>
            </a:r>
            <a:endParaRPr lang="en-US" altLang="ko-KR" sz="44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FD0F20-3E57-4050-A15E-581D16E88F0E}"/>
              </a:ext>
            </a:extLst>
          </p:cNvPr>
          <p:cNvSpPr txBox="1"/>
          <p:nvPr/>
        </p:nvSpPr>
        <p:spPr>
          <a:xfrm>
            <a:off x="679593" y="3616411"/>
            <a:ext cx="3468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 = </a:t>
            </a:r>
            <a:r>
              <a:rPr lang="ko-KR" altLang="en-US" sz="4400" dirty="0">
                <a:solidFill>
                  <a:srgbClr val="92D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빈 타일</a:t>
            </a:r>
            <a:endParaRPr lang="en-US" altLang="ko-KR" sz="4400" dirty="0">
              <a:solidFill>
                <a:srgbClr val="92D05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CE91E5-66FC-443D-A534-FC0591FBFB93}"/>
              </a:ext>
            </a:extLst>
          </p:cNvPr>
          <p:cNvSpPr txBox="1"/>
          <p:nvPr/>
        </p:nvSpPr>
        <p:spPr>
          <a:xfrm>
            <a:off x="0" y="0"/>
            <a:ext cx="962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2-1.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flood fill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알고리즘을 이용한 맵 생성</a:t>
            </a:r>
          </a:p>
        </p:txBody>
      </p:sp>
    </p:spTree>
    <p:extLst>
      <p:ext uri="{BB962C8B-B14F-4D97-AF65-F5344CB8AC3E}">
        <p14:creationId xmlns:p14="http://schemas.microsoft.com/office/powerpoint/2010/main" val="20473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6" grpId="0"/>
      <p:bldP spid="79" grpId="0"/>
      <p:bldP spid="80" grpId="0"/>
      <p:bldP spid="82" grpId="0"/>
      <p:bldP spid="84" grpId="0"/>
      <p:bldP spid="86" grpId="0"/>
      <p:bldP spid="91" grpId="0"/>
      <p:bldP spid="92" grpId="0"/>
      <p:bldP spid="94" grpId="0"/>
      <p:bldP spid="102" grpId="0"/>
      <p:bldP spid="104" grpId="0"/>
      <p:bldP spid="9" grpId="0" animBg="1"/>
      <p:bldP spid="9" grpId="1" animBg="1"/>
      <p:bldP spid="10" grpId="0"/>
      <p:bldP spid="108" grpId="0"/>
      <p:bldP spid="108" grpId="1"/>
      <p:bldP spid="109" grpId="0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7" grpId="0"/>
      <p:bldP spid="117" grpId="1"/>
      <p:bldP spid="118" grpId="0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45979D-3950-41F6-A91C-F40383F78CC4}"/>
              </a:ext>
            </a:extLst>
          </p:cNvPr>
          <p:cNvSpPr txBox="1"/>
          <p:nvPr/>
        </p:nvSpPr>
        <p:spPr>
          <a:xfrm>
            <a:off x="-2" y="0"/>
            <a:ext cx="1105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2-2. 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핵심기능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Navigation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Mesh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이용한 몬스터 패턴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2567A2-F4BD-4222-B25D-835E489F8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3" y="1966380"/>
            <a:ext cx="5238169" cy="354484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3D9B9E-DC0F-440F-9B8C-2EBFF981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64" y="1966380"/>
            <a:ext cx="5490117" cy="35331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6D5E2-74FB-46E0-AF19-DB7DC5839E06}"/>
              </a:ext>
            </a:extLst>
          </p:cNvPr>
          <p:cNvSpPr txBox="1"/>
          <p:nvPr/>
        </p:nvSpPr>
        <p:spPr>
          <a:xfrm>
            <a:off x="473993" y="5651512"/>
            <a:ext cx="56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Navmesh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RayCheck</a:t>
            </a:r>
            <a:endParaRPr lang="ko-KR" altLang="en-US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8A937-B562-4266-B2BB-E20CA184DB41}"/>
              </a:ext>
            </a:extLst>
          </p:cNvPr>
          <p:cNvSpPr txBox="1"/>
          <p:nvPr/>
        </p:nvSpPr>
        <p:spPr>
          <a:xfrm>
            <a:off x="6152718" y="5651512"/>
            <a:ext cx="56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게임에서의 </a:t>
            </a:r>
            <a:r>
              <a:rPr lang="en-US" altLang="ko-KR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Navmesh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적용</a:t>
            </a:r>
          </a:p>
        </p:txBody>
      </p:sp>
      <p:pic>
        <p:nvPicPr>
          <p:cNvPr id="2" name="1">
            <a:hlinkClick r:id="" action="ppaction://media"/>
            <a:extLst>
              <a:ext uri="{FF2B5EF4-FFF2-40B4-BE49-F238E27FC236}">
                <a16:creationId xmlns:a16="http://schemas.microsoft.com/office/drawing/2014/main" id="{8950016E-33AF-4E7D-BE36-E1C0516550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07880" y="1071001"/>
            <a:ext cx="7185780" cy="508790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6703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426</Words>
  <Application>Microsoft Office PowerPoint</Application>
  <PresentationFormat>와이드스크린</PresentationFormat>
  <Paragraphs>168</Paragraphs>
  <Slides>19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둥근모꼴</vt:lpstr>
      <vt:lpstr>맑은 고딕</vt:lpstr>
      <vt:lpstr>Arial</vt:lpstr>
      <vt:lpstr>Calibri</vt:lpstr>
      <vt:lpstr>Calibri Light</vt:lpstr>
      <vt:lpstr>Office Theme</vt:lpstr>
      <vt:lpstr>PowerPoint 프레젠테이션</vt:lpstr>
      <vt:lpstr>목차</vt:lpstr>
      <vt:lpstr>1. 기획개요</vt:lpstr>
      <vt:lpstr>PowerPoint 프레젠테이션</vt:lpstr>
      <vt:lpstr>PowerPoint 프레젠테이션</vt:lpstr>
      <vt:lpstr>2. 핵심기능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프로그램 소개</vt:lpstr>
      <vt:lpstr>PowerPoint 프레젠테이션</vt:lpstr>
      <vt:lpstr>PowerPoint 프레젠테이션</vt:lpstr>
      <vt:lpstr>4. 씬 순서도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심성보</dc:creator>
  <cp:lastModifiedBy>사 민서</cp:lastModifiedBy>
  <cp:revision>258</cp:revision>
  <dcterms:created xsi:type="dcterms:W3CDTF">2020-02-18T01:31:29Z</dcterms:created>
  <dcterms:modified xsi:type="dcterms:W3CDTF">2020-02-20T16:40:03Z</dcterms:modified>
</cp:coreProperties>
</file>