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72"/>
  </p:normalViewPr>
  <p:slideViewPr>
    <p:cSldViewPr snapToGrid="0">
      <p:cViewPr varScale="1">
        <p:scale>
          <a:sx n="142" d="100"/>
          <a:sy n="142" d="100"/>
        </p:scale>
        <p:origin x="2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C08D6DC-C920-49CE-84AB-48B20296AF28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F80AA09-BC22-4F77-98CD-9106E776F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0870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D6DC-C920-49CE-84AB-48B20296AF28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AA09-BC22-4F77-98CD-9106E776F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243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D6DC-C920-49CE-84AB-48B20296AF28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AA09-BC22-4F77-98CD-9106E776F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955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D6DC-C920-49CE-84AB-48B20296AF28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AA09-BC22-4F77-98CD-9106E776F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814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D6DC-C920-49CE-84AB-48B20296AF28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AA09-BC22-4F77-98CD-9106E776F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874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D6DC-C920-49CE-84AB-48B20296AF28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AA09-BC22-4F77-98CD-9106E776F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649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D6DC-C920-49CE-84AB-48B20296AF28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AA09-BC22-4F77-98CD-9106E776F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994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D6DC-C920-49CE-84AB-48B20296AF28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AA09-BC22-4F77-98CD-9106E776FB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1589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D6DC-C920-49CE-84AB-48B20296AF28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AA09-BC22-4F77-98CD-9106E776F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2980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D6DC-C920-49CE-84AB-48B20296AF28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AA09-BC22-4F77-98CD-9106E776F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63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D6DC-C920-49CE-84AB-48B20296AF28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AA09-BC22-4F77-98CD-9106E776F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1146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D6DC-C920-49CE-84AB-48B20296AF28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AA09-BC22-4F77-98CD-9106E776F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5311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D6DC-C920-49CE-84AB-48B20296AF28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AA09-BC22-4F77-98CD-9106E776F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523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D6DC-C920-49CE-84AB-48B20296AF28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AA09-BC22-4F77-98CD-9106E776F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05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D6DC-C920-49CE-84AB-48B20296AF28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AA09-BC22-4F77-98CD-9106E776F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573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D6DC-C920-49CE-84AB-48B20296AF28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AA09-BC22-4F77-98CD-9106E776F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0265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D6DC-C920-49CE-84AB-48B20296AF28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AA09-BC22-4F77-98CD-9106E776F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94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C08D6DC-C920-49CE-84AB-48B20296AF28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80AA09-BC22-4F77-98CD-9106E776F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7004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  <p:sldLayoutId id="2147484242" r:id="rId12"/>
    <p:sldLayoutId id="2147484243" r:id="rId13"/>
    <p:sldLayoutId id="2147484244" r:id="rId14"/>
    <p:sldLayoutId id="2147484245" r:id="rId15"/>
    <p:sldLayoutId id="2147484246" r:id="rId16"/>
    <p:sldLayoutId id="214748424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47004" y="746185"/>
            <a:ext cx="9083615" cy="992038"/>
          </a:xfrm>
        </p:spPr>
        <p:txBody>
          <a:bodyPr>
            <a:normAutofit/>
          </a:bodyPr>
          <a:lstStyle/>
          <a:p>
            <a:pPr algn="l"/>
            <a:r>
              <a:rPr lang="zh-CN" altLang="zh-CN" b="1" dirty="0" smtClean="0"/>
              <a:t>什么</a:t>
            </a:r>
            <a:r>
              <a:rPr lang="zh-CN" altLang="en-US" b="1" dirty="0" smtClean="0"/>
              <a:t>是</a:t>
            </a:r>
            <a:r>
              <a:rPr lang="zh-CN" altLang="zh-CN" b="1" dirty="0" smtClean="0"/>
              <a:t>爆</a:t>
            </a:r>
            <a:r>
              <a:rPr lang="zh-CN" altLang="zh-CN" b="1" dirty="0"/>
              <a:t>仓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7004" y="2308750"/>
            <a:ext cx="9144000" cy="1949570"/>
          </a:xfrm>
        </p:spPr>
        <p:txBody>
          <a:bodyPr/>
          <a:lstStyle/>
          <a:p>
            <a:pPr algn="l"/>
            <a:r>
              <a:rPr lang="zh-CN" altLang="en-US" dirty="0" smtClean="0"/>
              <a:t>保证金快要亏光时，系统强行平掉你的仓位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叫强制平仓，也叫爆仓</a:t>
            </a:r>
            <a:endParaRPr lang="en-US" altLang="zh-CN" dirty="0" smtClean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486619" y="4214004"/>
            <a:ext cx="9144000" cy="1949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1547004" y="4468483"/>
            <a:ext cx="9144000" cy="1949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1547004" y="4088921"/>
            <a:ext cx="9144000" cy="1949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8" name="副标题 2"/>
          <p:cNvSpPr txBox="1">
            <a:spLocks/>
          </p:cNvSpPr>
          <p:nvPr/>
        </p:nvSpPr>
        <p:spPr>
          <a:xfrm>
            <a:off x="1547004" y="3643477"/>
            <a:ext cx="9144000" cy="1949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/>
              <a:t>举例：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你首付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万，贷款</a:t>
            </a:r>
            <a:r>
              <a:rPr lang="en-US" altLang="zh-CN" dirty="0" smtClean="0"/>
              <a:t>80</a:t>
            </a:r>
            <a:r>
              <a:rPr lang="zh-CN" altLang="en-US" dirty="0" smtClean="0"/>
              <a:t>万买房子，房价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万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当房价快要跌到</a:t>
            </a:r>
            <a:r>
              <a:rPr lang="en-US" altLang="zh-CN" dirty="0" smtClean="0"/>
              <a:t>80</a:t>
            </a:r>
            <a:r>
              <a:rPr lang="zh-CN" altLang="en-US" dirty="0" smtClean="0"/>
              <a:t>万时，银行强行卖掉你的房子，收回</a:t>
            </a:r>
            <a:r>
              <a:rPr lang="en-US" altLang="zh-CN" dirty="0" smtClean="0"/>
              <a:t>80</a:t>
            </a:r>
            <a:r>
              <a:rPr lang="zh-CN" altLang="en-US" dirty="0" smtClean="0"/>
              <a:t>万贷款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即爆仓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6292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47004" y="746185"/>
            <a:ext cx="9144000" cy="992038"/>
          </a:xfrm>
        </p:spPr>
        <p:txBody>
          <a:bodyPr>
            <a:normAutofit/>
          </a:bodyPr>
          <a:lstStyle/>
          <a:p>
            <a:pPr algn="l"/>
            <a:r>
              <a:rPr lang="zh-CN" altLang="zh-CN" dirty="0" smtClean="0"/>
              <a:t>什么</a:t>
            </a:r>
            <a:r>
              <a:rPr lang="zh-CN" altLang="en-US" dirty="0" smtClean="0"/>
              <a:t>是指数</a:t>
            </a:r>
            <a:r>
              <a:rPr lang="zh-CN" altLang="zh-CN" dirty="0" smtClean="0"/>
              <a:t>爆</a:t>
            </a:r>
            <a:r>
              <a:rPr lang="zh-CN" altLang="zh-CN" dirty="0"/>
              <a:t>仓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7004" y="2117785"/>
            <a:ext cx="9144000" cy="1949570"/>
          </a:xfrm>
        </p:spPr>
        <p:txBody>
          <a:bodyPr/>
          <a:lstStyle/>
          <a:p>
            <a:pPr algn="l"/>
            <a:r>
              <a:rPr lang="en-US" altLang="zh-CN" dirty="0" err="1" smtClean="0"/>
              <a:t>BitStar</a:t>
            </a:r>
            <a:r>
              <a:rPr lang="zh-CN" altLang="en-US" dirty="0" smtClean="0"/>
              <a:t>的指数爆仓即不以本平台的价格进行爆仓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而是以火币网和</a:t>
            </a:r>
            <a:r>
              <a:rPr lang="en-US" altLang="zh-CN" dirty="0" err="1" smtClean="0"/>
              <a:t>okcoin</a:t>
            </a:r>
            <a:r>
              <a:rPr lang="zh-CN" altLang="en-US" dirty="0" smtClean="0"/>
              <a:t>的现货价格指数进行爆仓</a:t>
            </a:r>
            <a:endParaRPr lang="en-US" altLang="zh-CN" dirty="0" smtClean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486619" y="4214004"/>
            <a:ext cx="9144000" cy="1949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1547004" y="4468483"/>
            <a:ext cx="9144000" cy="1949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1547004" y="4088921"/>
            <a:ext cx="9144000" cy="1949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8" name="副标题 2"/>
          <p:cNvSpPr txBox="1">
            <a:spLocks/>
          </p:cNvSpPr>
          <p:nvPr/>
        </p:nvSpPr>
        <p:spPr>
          <a:xfrm>
            <a:off x="1547004" y="3575649"/>
            <a:ext cx="9144000" cy="1949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/>
              <a:t>举例：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你做多时，行情正在下跌，你的预估爆仓价是</a:t>
            </a:r>
            <a:r>
              <a:rPr lang="en-US" altLang="zh-CN" dirty="0" smtClean="0"/>
              <a:t>10000</a:t>
            </a:r>
          </a:p>
          <a:p>
            <a:pPr algn="l"/>
            <a:r>
              <a:rPr lang="zh-CN" altLang="en-US" dirty="0" smtClean="0"/>
              <a:t>此时</a:t>
            </a:r>
            <a:r>
              <a:rPr lang="en-US" altLang="zh-CN" dirty="0" err="1" smtClean="0"/>
              <a:t>BitStar</a:t>
            </a:r>
            <a:r>
              <a:rPr lang="zh-CN" altLang="en-US" dirty="0" smtClean="0"/>
              <a:t>的价格跌到</a:t>
            </a:r>
            <a:r>
              <a:rPr lang="en-US" altLang="zh-CN" dirty="0" smtClean="0"/>
              <a:t>9900</a:t>
            </a:r>
            <a:r>
              <a:rPr lang="zh-CN" altLang="en-US" dirty="0" smtClean="0"/>
              <a:t>，但火币和</a:t>
            </a:r>
            <a:r>
              <a:rPr lang="en-US" altLang="zh-CN" dirty="0" smtClean="0"/>
              <a:t>ok</a:t>
            </a:r>
            <a:r>
              <a:rPr lang="zh-CN" altLang="en-US" dirty="0" smtClean="0"/>
              <a:t>的价格还在</a:t>
            </a:r>
            <a:r>
              <a:rPr lang="en-US" altLang="zh-CN" dirty="0" smtClean="0"/>
              <a:t>10100</a:t>
            </a:r>
          </a:p>
          <a:p>
            <a:pPr algn="l"/>
            <a:r>
              <a:rPr lang="zh-CN" altLang="en-US" dirty="0" smtClean="0"/>
              <a:t>此时你不会爆仓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1326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47004" y="746185"/>
            <a:ext cx="9144000" cy="992038"/>
          </a:xfrm>
        </p:spPr>
        <p:txBody>
          <a:bodyPr>
            <a:normAutofit/>
          </a:bodyPr>
          <a:lstStyle/>
          <a:p>
            <a:pPr lvl="0" algn="l"/>
            <a:r>
              <a:rPr lang="zh-CN" altLang="zh-CN" b="1" dirty="0"/>
              <a:t>指数爆仓有什么好处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7004" y="2117785"/>
            <a:ext cx="9144000" cy="1949570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大户没有操纵本平台价格促使别人爆仓的可能</a:t>
            </a:r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r>
              <a:rPr lang="zh-CN" altLang="en-US" dirty="0" smtClean="0"/>
              <a:t>如果想通过爆别人的仓而获利，需要操纵火币和</a:t>
            </a:r>
            <a:r>
              <a:rPr lang="en-US" altLang="zh-CN" dirty="0" smtClean="0"/>
              <a:t>ok</a:t>
            </a:r>
            <a:r>
              <a:rPr lang="zh-CN" altLang="en-US" dirty="0" smtClean="0"/>
              <a:t>的价格才能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达到目的</a:t>
            </a:r>
            <a:endParaRPr lang="en-US" altLang="zh-CN" dirty="0" smtClean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486619" y="4214004"/>
            <a:ext cx="9144000" cy="1949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1547004" y="4468483"/>
            <a:ext cx="9144000" cy="1949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1547004" y="4088921"/>
            <a:ext cx="9144000" cy="1949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364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47004" y="746185"/>
            <a:ext cx="9144000" cy="992038"/>
          </a:xfrm>
        </p:spPr>
        <p:txBody>
          <a:bodyPr>
            <a:normAutofit/>
          </a:bodyPr>
          <a:lstStyle/>
          <a:p>
            <a:pPr lvl="0" algn="l"/>
            <a:r>
              <a:rPr lang="zh-CN" altLang="zh-CN" b="1" dirty="0"/>
              <a:t>亏损多少爆仓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7004" y="2117785"/>
            <a:ext cx="9144000" cy="1949570"/>
          </a:xfrm>
        </p:spPr>
        <p:txBody>
          <a:bodyPr/>
          <a:lstStyle/>
          <a:p>
            <a:pPr algn="l"/>
            <a:r>
              <a:rPr lang="zh-CN" altLang="en-US" dirty="0" smtClean="0"/>
              <a:t>满仓的情况下亏损保证金的</a:t>
            </a:r>
            <a:r>
              <a:rPr lang="en-US" altLang="zh-CN" dirty="0" smtClean="0"/>
              <a:t>60%</a:t>
            </a:r>
            <a:r>
              <a:rPr lang="zh-CN" altLang="en-US" dirty="0" smtClean="0"/>
              <a:t>爆仓</a:t>
            </a:r>
            <a:endParaRPr lang="en-US" altLang="zh-CN" dirty="0" smtClean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486619" y="4214004"/>
            <a:ext cx="9144000" cy="1949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1547004" y="4468483"/>
            <a:ext cx="9144000" cy="1949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1547004" y="4088921"/>
            <a:ext cx="9144000" cy="1949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8" name="副标题 2"/>
          <p:cNvSpPr txBox="1">
            <a:spLocks/>
          </p:cNvSpPr>
          <p:nvPr/>
        </p:nvSpPr>
        <p:spPr>
          <a:xfrm>
            <a:off x="1547004" y="4490049"/>
            <a:ext cx="9144000" cy="1949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/>
              <a:t>举例：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你充值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个币，开仓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个币做多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当亏损</a:t>
            </a:r>
            <a:r>
              <a:rPr lang="en-US" altLang="zh-CN" dirty="0" smtClean="0"/>
              <a:t>0.6</a:t>
            </a:r>
            <a:r>
              <a:rPr lang="zh-CN" altLang="en-US" dirty="0" smtClean="0"/>
              <a:t>个币时，爆仓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3244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47004" y="746185"/>
            <a:ext cx="9144000" cy="992038"/>
          </a:xfrm>
        </p:spPr>
        <p:txBody>
          <a:bodyPr>
            <a:normAutofit/>
          </a:bodyPr>
          <a:lstStyle/>
          <a:p>
            <a:pPr lvl="0" algn="l"/>
            <a:r>
              <a:rPr lang="zh-CN" altLang="zh-CN" b="1" dirty="0"/>
              <a:t>波动多少爆仓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7004" y="2117785"/>
            <a:ext cx="9144000" cy="1949570"/>
          </a:xfrm>
        </p:spPr>
        <p:txBody>
          <a:bodyPr/>
          <a:lstStyle/>
          <a:p>
            <a:pPr algn="l"/>
            <a:r>
              <a:rPr lang="zh-CN" altLang="en-US" dirty="0" smtClean="0">
                <a:effectLst/>
              </a:rPr>
              <a:t>满仓做空，涨约</a:t>
            </a:r>
            <a:r>
              <a:rPr lang="en-US" altLang="zh-CN" dirty="0" smtClean="0">
                <a:effectLst/>
              </a:rPr>
              <a:t>13.363%</a:t>
            </a:r>
            <a:r>
              <a:rPr lang="zh-CN" altLang="en-US" dirty="0" smtClean="0">
                <a:effectLst/>
              </a:rPr>
              <a:t>爆仓</a:t>
            </a:r>
            <a:endParaRPr lang="en-US" altLang="zh-CN" dirty="0" smtClean="0">
              <a:effectLst/>
            </a:endParaRPr>
          </a:p>
          <a:p>
            <a:pPr algn="l"/>
            <a:r>
              <a:rPr lang="zh-CN" altLang="en-US" dirty="0" smtClean="0">
                <a:effectLst/>
              </a:rPr>
              <a:t>满仓做多，跌约</a:t>
            </a:r>
            <a:r>
              <a:rPr lang="en-US" altLang="zh-CN" dirty="0" smtClean="0">
                <a:effectLst/>
              </a:rPr>
              <a:t>10.714%</a:t>
            </a:r>
            <a:r>
              <a:rPr lang="zh-CN" altLang="en-US" dirty="0" smtClean="0">
                <a:effectLst/>
              </a:rPr>
              <a:t>爆仓</a:t>
            </a: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486619" y="4214004"/>
            <a:ext cx="9144000" cy="1949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1547004" y="4468483"/>
            <a:ext cx="9144000" cy="1949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1547004" y="4088921"/>
            <a:ext cx="9144000" cy="1949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8" name="副标题 2"/>
          <p:cNvSpPr txBox="1">
            <a:spLocks/>
          </p:cNvSpPr>
          <p:nvPr/>
        </p:nvSpPr>
        <p:spPr>
          <a:xfrm>
            <a:off x="1547004" y="4490049"/>
            <a:ext cx="9144000" cy="1949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/>
              <a:t>举例：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你以</a:t>
            </a:r>
            <a:r>
              <a:rPr lang="en-US" altLang="zh-CN" dirty="0" smtClean="0"/>
              <a:t>10000</a:t>
            </a:r>
            <a:r>
              <a:rPr lang="zh-CN" altLang="en-US" dirty="0" smtClean="0"/>
              <a:t>的价格</a:t>
            </a:r>
            <a:r>
              <a:rPr lang="en-US" altLang="zh-CN" dirty="0" smtClean="0"/>
              <a:t>5</a:t>
            </a:r>
            <a:r>
              <a:rPr lang="zh-CN" altLang="en-US" dirty="0" smtClean="0"/>
              <a:t>倍杠杆满仓做空，涨到约</a:t>
            </a:r>
            <a:r>
              <a:rPr lang="en-US" altLang="zh-CN" dirty="0" smtClean="0"/>
              <a:t>11363.6</a:t>
            </a:r>
            <a:r>
              <a:rPr lang="zh-CN" altLang="en-US" dirty="0" smtClean="0"/>
              <a:t>爆仓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你以</a:t>
            </a:r>
            <a:r>
              <a:rPr lang="en-US" altLang="zh-CN" dirty="0" smtClean="0"/>
              <a:t>10000</a:t>
            </a:r>
            <a:r>
              <a:rPr lang="zh-CN" altLang="en-US" dirty="0" smtClean="0"/>
              <a:t>的价格</a:t>
            </a:r>
            <a:r>
              <a:rPr lang="en-US" altLang="zh-CN" dirty="0" smtClean="0"/>
              <a:t>5</a:t>
            </a:r>
            <a:r>
              <a:rPr lang="zh-CN" altLang="en-US" dirty="0" smtClean="0"/>
              <a:t>倍杠杆满仓做多，跌到约</a:t>
            </a:r>
            <a:r>
              <a:rPr lang="en-US" altLang="zh-CN" dirty="0" smtClean="0"/>
              <a:t>8928.6</a:t>
            </a:r>
            <a:r>
              <a:rPr lang="zh-CN" altLang="en-US" dirty="0" smtClean="0"/>
              <a:t>爆仓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4716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47004" y="746185"/>
            <a:ext cx="9144000" cy="992038"/>
          </a:xfrm>
        </p:spPr>
        <p:txBody>
          <a:bodyPr>
            <a:normAutofit/>
          </a:bodyPr>
          <a:lstStyle/>
          <a:p>
            <a:pPr lvl="0" algn="l"/>
            <a:r>
              <a:rPr lang="zh-CN" altLang="zh-CN" b="1" dirty="0"/>
              <a:t>爆仓机制，系统怎么挂单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7004" y="2414508"/>
            <a:ext cx="9144000" cy="1949570"/>
          </a:xfrm>
        </p:spPr>
        <p:txBody>
          <a:bodyPr/>
          <a:lstStyle/>
          <a:p>
            <a:pPr algn="l"/>
            <a:r>
              <a:rPr lang="zh-CN" altLang="en-US" dirty="0" smtClean="0">
                <a:effectLst/>
              </a:rPr>
              <a:t>系统以用户资产为</a:t>
            </a:r>
            <a:r>
              <a:rPr lang="en-US" altLang="zh-CN" dirty="0" smtClean="0">
                <a:effectLst/>
              </a:rPr>
              <a:t>0</a:t>
            </a:r>
            <a:r>
              <a:rPr lang="zh-CN" altLang="en-US" dirty="0" smtClean="0">
                <a:effectLst/>
              </a:rPr>
              <a:t>的价格挂爆仓单</a:t>
            </a: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486619" y="4214004"/>
            <a:ext cx="9144000" cy="1949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1547004" y="4468483"/>
            <a:ext cx="9144000" cy="1949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1547004" y="4088921"/>
            <a:ext cx="9144000" cy="1949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8" name="副标题 2"/>
          <p:cNvSpPr txBox="1">
            <a:spLocks/>
          </p:cNvSpPr>
          <p:nvPr/>
        </p:nvSpPr>
        <p:spPr>
          <a:xfrm>
            <a:off x="1547004" y="3972549"/>
            <a:ext cx="9144000" cy="1949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/>
              <a:t>举例：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你以</a:t>
            </a:r>
            <a:r>
              <a:rPr lang="en-US" altLang="zh-CN" dirty="0" smtClean="0"/>
              <a:t>10000</a:t>
            </a:r>
            <a:r>
              <a:rPr lang="zh-CN" altLang="en-US" dirty="0" smtClean="0"/>
              <a:t>的价格</a:t>
            </a:r>
            <a:r>
              <a:rPr lang="en-US" altLang="zh-CN" dirty="0" smtClean="0"/>
              <a:t>5</a:t>
            </a:r>
            <a:r>
              <a:rPr lang="zh-CN" altLang="en-US" dirty="0" smtClean="0"/>
              <a:t>倍杠杆满仓做多，跌到</a:t>
            </a:r>
            <a:r>
              <a:rPr lang="en-US" altLang="zh-CN" dirty="0" smtClean="0"/>
              <a:t>8928.6</a:t>
            </a:r>
            <a:r>
              <a:rPr lang="zh-CN" altLang="en-US" dirty="0" smtClean="0"/>
              <a:t>爆仓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资产为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的价格为</a:t>
            </a:r>
            <a:r>
              <a:rPr lang="en-US" altLang="zh-CN" dirty="0" smtClean="0"/>
              <a:t>8333.3</a:t>
            </a:r>
            <a:r>
              <a:rPr lang="zh-CN" altLang="en-US" dirty="0" smtClean="0"/>
              <a:t>，系统会挂出</a:t>
            </a:r>
            <a:r>
              <a:rPr lang="en-US" altLang="zh-CN" dirty="0" smtClean="0"/>
              <a:t>8333.3</a:t>
            </a:r>
            <a:r>
              <a:rPr lang="zh-CN" altLang="en-US" dirty="0" smtClean="0"/>
              <a:t>的卖单进行爆仓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8698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47004" y="746185"/>
            <a:ext cx="9144000" cy="992038"/>
          </a:xfrm>
        </p:spPr>
        <p:txBody>
          <a:bodyPr>
            <a:normAutofit/>
          </a:bodyPr>
          <a:lstStyle/>
          <a:p>
            <a:pPr lvl="0" algn="l"/>
            <a:r>
              <a:rPr lang="zh-CN" altLang="zh-CN" b="1" dirty="0"/>
              <a:t>爆仓后剩余多少资产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7004" y="2117785"/>
            <a:ext cx="9144000" cy="1949570"/>
          </a:xfrm>
        </p:spPr>
        <p:txBody>
          <a:bodyPr/>
          <a:lstStyle/>
          <a:p>
            <a:pPr algn="l"/>
            <a:r>
              <a:rPr lang="en-US" altLang="zh-CN" dirty="0" smtClean="0">
                <a:effectLst/>
              </a:rPr>
              <a:t>0-40%</a:t>
            </a:r>
          </a:p>
          <a:p>
            <a:pPr algn="l"/>
            <a:r>
              <a:rPr lang="zh-CN" altLang="en-US" dirty="0" smtClean="0"/>
              <a:t>具体取决于行情</a:t>
            </a:r>
            <a:endParaRPr lang="zh-CN" altLang="en-US" dirty="0" smtClean="0">
              <a:effectLst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486619" y="4214004"/>
            <a:ext cx="9144000" cy="1949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1547004" y="4468483"/>
            <a:ext cx="9144000" cy="1949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1547004" y="4088921"/>
            <a:ext cx="9144000" cy="1949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8" name="副标题 2"/>
          <p:cNvSpPr txBox="1">
            <a:spLocks/>
          </p:cNvSpPr>
          <p:nvPr/>
        </p:nvSpPr>
        <p:spPr>
          <a:xfrm>
            <a:off x="1547004" y="3743864"/>
            <a:ext cx="9144000" cy="26957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/>
              <a:t>举例：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你以</a:t>
            </a:r>
            <a:r>
              <a:rPr lang="en-US" altLang="zh-CN" dirty="0" smtClean="0"/>
              <a:t>10000</a:t>
            </a:r>
            <a:r>
              <a:rPr lang="zh-CN" altLang="en-US" dirty="0" smtClean="0"/>
              <a:t>的价格</a:t>
            </a:r>
            <a:r>
              <a:rPr lang="en-US" altLang="zh-CN" dirty="0" smtClean="0"/>
              <a:t>5</a:t>
            </a:r>
            <a:r>
              <a:rPr lang="zh-CN" altLang="en-US" dirty="0" smtClean="0"/>
              <a:t>倍杠杆满仓做多，跌到</a:t>
            </a:r>
            <a:r>
              <a:rPr lang="en-US" altLang="zh-CN" dirty="0" smtClean="0"/>
              <a:t>8928.6</a:t>
            </a:r>
            <a:r>
              <a:rPr lang="zh-CN" altLang="en-US" dirty="0" smtClean="0"/>
              <a:t>爆仓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资产为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的价格为</a:t>
            </a:r>
            <a:r>
              <a:rPr lang="en-US" altLang="zh-CN" dirty="0" smtClean="0"/>
              <a:t>8333.3</a:t>
            </a:r>
            <a:r>
              <a:rPr lang="zh-CN" altLang="en-US" dirty="0" smtClean="0"/>
              <a:t>，系统会挂出</a:t>
            </a:r>
            <a:r>
              <a:rPr lang="en-US" altLang="zh-CN" dirty="0" smtClean="0"/>
              <a:t>8333.3</a:t>
            </a:r>
            <a:r>
              <a:rPr lang="zh-CN" altLang="en-US" dirty="0" smtClean="0"/>
              <a:t>的卖单进行爆仓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如果您的卖单在</a:t>
            </a:r>
            <a:r>
              <a:rPr lang="en-US" altLang="zh-CN" dirty="0" smtClean="0"/>
              <a:t>8928.6</a:t>
            </a:r>
            <a:r>
              <a:rPr lang="zh-CN" altLang="en-US" dirty="0" smtClean="0"/>
              <a:t>完全成交，剩余</a:t>
            </a:r>
            <a:r>
              <a:rPr lang="en-US" altLang="zh-CN" dirty="0" smtClean="0"/>
              <a:t>40%</a:t>
            </a:r>
          </a:p>
          <a:p>
            <a:pPr algn="l"/>
            <a:r>
              <a:rPr lang="zh-CN" altLang="en-US" dirty="0" smtClean="0"/>
              <a:t>如果极端行情，瞬间跌到</a:t>
            </a:r>
            <a:r>
              <a:rPr lang="en-US" altLang="zh-CN" dirty="0" smtClean="0"/>
              <a:t>8333.3</a:t>
            </a:r>
            <a:r>
              <a:rPr lang="zh-CN" altLang="en-US" dirty="0" smtClean="0"/>
              <a:t>以下，则剩余</a:t>
            </a:r>
            <a:r>
              <a:rPr lang="en-US" altLang="zh-CN" dirty="0" smtClean="0"/>
              <a:t>0</a:t>
            </a:r>
          </a:p>
          <a:p>
            <a:pPr algn="l"/>
            <a:r>
              <a:rPr lang="zh-CN" altLang="en-US" dirty="0" smtClean="0"/>
              <a:t>在</a:t>
            </a:r>
            <a:r>
              <a:rPr lang="en-US" altLang="zh-CN" dirty="0" smtClean="0"/>
              <a:t>8333.3-8928.6</a:t>
            </a:r>
            <a:r>
              <a:rPr lang="zh-CN" altLang="en-US" dirty="0" smtClean="0"/>
              <a:t>之间成交的，剩余</a:t>
            </a:r>
            <a:r>
              <a:rPr lang="en-US" altLang="zh-CN" dirty="0" smtClean="0"/>
              <a:t>0-40%</a:t>
            </a:r>
          </a:p>
        </p:txBody>
      </p:sp>
    </p:spTree>
    <p:extLst>
      <p:ext uri="{BB962C8B-B14F-4D97-AF65-F5344CB8AC3E}">
        <p14:creationId xmlns:p14="http://schemas.microsoft.com/office/powerpoint/2010/main" val="127144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47004" y="746185"/>
            <a:ext cx="9144000" cy="992038"/>
          </a:xfrm>
        </p:spPr>
        <p:txBody>
          <a:bodyPr>
            <a:normAutofit/>
          </a:bodyPr>
          <a:lstStyle/>
          <a:p>
            <a:pPr lvl="0" algn="l"/>
            <a:r>
              <a:rPr lang="zh-CN" altLang="zh-CN" b="1" dirty="0"/>
              <a:t>采取什么方法能不被爆仓？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7004" y="2117785"/>
            <a:ext cx="9144000" cy="1949570"/>
          </a:xfrm>
        </p:spPr>
        <p:txBody>
          <a:bodyPr/>
          <a:lstStyle/>
          <a:p>
            <a:pPr algn="l"/>
            <a:r>
              <a:rPr lang="zh-CN" altLang="en-US" dirty="0" smtClean="0">
                <a:effectLst/>
              </a:rPr>
              <a:t>两种方法：</a:t>
            </a:r>
            <a:endParaRPr lang="en-US" altLang="zh-CN" dirty="0" smtClean="0">
              <a:effectLst/>
            </a:endParaRPr>
          </a:p>
          <a:p>
            <a:pPr algn="l"/>
            <a:r>
              <a:rPr lang="en-US" altLang="zh-CN" dirty="0" smtClean="0"/>
              <a:t>1</a:t>
            </a:r>
            <a:r>
              <a:rPr lang="zh-CN" altLang="en-US" dirty="0" smtClean="0"/>
              <a:t>，减仓</a:t>
            </a:r>
            <a:endParaRPr lang="en-US" altLang="zh-CN" dirty="0" smtClean="0"/>
          </a:p>
          <a:p>
            <a:pPr algn="l"/>
            <a:r>
              <a:rPr lang="en-US" altLang="zh-CN" dirty="0" smtClean="0">
                <a:effectLst/>
              </a:rPr>
              <a:t>2</a:t>
            </a:r>
            <a:r>
              <a:rPr lang="zh-CN" altLang="en-US" dirty="0" smtClean="0">
                <a:effectLst/>
              </a:rPr>
              <a:t>，充值增加保证金</a:t>
            </a: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486619" y="4214004"/>
            <a:ext cx="9144000" cy="1949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1547004" y="4468483"/>
            <a:ext cx="9144000" cy="1949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1547004" y="4088921"/>
            <a:ext cx="9144000" cy="1949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8" name="副标题 2"/>
          <p:cNvSpPr txBox="1">
            <a:spLocks/>
          </p:cNvSpPr>
          <p:nvPr/>
        </p:nvSpPr>
        <p:spPr>
          <a:xfrm>
            <a:off x="1547004" y="4490049"/>
            <a:ext cx="9144000" cy="1949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/>
              <a:t>举例：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1</a:t>
            </a:r>
            <a:r>
              <a:rPr lang="zh-CN" altLang="en-US" dirty="0" smtClean="0"/>
              <a:t>，你</a:t>
            </a:r>
            <a:r>
              <a:rPr lang="en-US" altLang="zh-CN" dirty="0" smtClean="0"/>
              <a:t>5</a:t>
            </a:r>
            <a:r>
              <a:rPr lang="zh-CN" altLang="en-US" dirty="0" smtClean="0"/>
              <a:t>倍杠杆满仓做多时，当价格下跌您就平仓一部分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2</a:t>
            </a:r>
            <a:r>
              <a:rPr lang="zh-CN" altLang="en-US" dirty="0" smtClean="0"/>
              <a:t>，你</a:t>
            </a:r>
            <a:r>
              <a:rPr lang="en-US" altLang="zh-CN" dirty="0" smtClean="0"/>
              <a:t>5</a:t>
            </a:r>
            <a:r>
              <a:rPr lang="zh-CN" altLang="en-US" dirty="0" smtClean="0"/>
              <a:t>倍杠杆满仓做多时，当价格下跌您就充值，转入合约账户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5073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天体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体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体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130</TotalTime>
  <Words>468</Words>
  <Application>Microsoft Macintosh PowerPoint</Application>
  <PresentationFormat>宽屏</PresentationFormat>
  <Paragraphs>51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宋体</vt:lpstr>
      <vt:lpstr>天体</vt:lpstr>
      <vt:lpstr>什么是爆仓</vt:lpstr>
      <vt:lpstr>什么是指数爆仓</vt:lpstr>
      <vt:lpstr>指数爆仓有什么好处</vt:lpstr>
      <vt:lpstr>亏损多少爆仓</vt:lpstr>
      <vt:lpstr>波动多少爆仓</vt:lpstr>
      <vt:lpstr>爆仓机制，系统怎么挂单</vt:lpstr>
      <vt:lpstr>爆仓后剩余多少资产</vt:lpstr>
      <vt:lpstr>采取什么方法能不被爆仓？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什么是爆仓</dc:title>
  <dc:creator>China</dc:creator>
  <cp:lastModifiedBy>wb897950356@outlook.com</cp:lastModifiedBy>
  <cp:revision>18</cp:revision>
  <dcterms:created xsi:type="dcterms:W3CDTF">2017-07-27T01:19:50Z</dcterms:created>
  <dcterms:modified xsi:type="dcterms:W3CDTF">2017-07-27T09:01:24Z</dcterms:modified>
</cp:coreProperties>
</file>