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68" r:id="rId1"/>
  </p:sldMasterIdLst>
  <p:sldIdLst>
    <p:sldId id="256" r:id="rId2"/>
    <p:sldId id="257" r:id="rId3"/>
    <p:sldId id="272" r:id="rId4"/>
    <p:sldId id="273" r:id="rId5"/>
    <p:sldId id="274" r:id="rId6"/>
    <p:sldId id="259" r:id="rId7"/>
    <p:sldId id="275" r:id="rId8"/>
    <p:sldId id="276" r:id="rId9"/>
    <p:sldId id="260" r:id="rId10"/>
    <p:sldId id="261" r:id="rId11"/>
    <p:sldId id="262" r:id="rId12"/>
    <p:sldId id="263" r:id="rId13"/>
    <p:sldId id="264" r:id="rId14"/>
    <p:sldId id="265" r:id="rId15"/>
    <p:sldId id="266" r:id="rId16"/>
    <p:sldId id="267" r:id="rId17"/>
    <p:sldId id="268" r:id="rId18"/>
    <p:sldId id="270" r:id="rId19"/>
    <p:sldId id="27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snapToObjects="1">
      <p:cViewPr varScale="1">
        <p:scale>
          <a:sx n="97" d="100"/>
          <a:sy n="97" d="100"/>
        </p:scale>
        <p:origin x="1003"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1/20/2025</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C1FF6DA9-008F-8B48-92A6-B652298478BF}" type="slidenum">
              <a:rPr lang="en-US" smtClean="0"/>
              <a:t>‹#›</a:t>
            </a:fld>
            <a:endParaRPr lang="en-US"/>
          </a:p>
        </p:txBody>
      </p:sp>
    </p:spTree>
    <p:extLst>
      <p:ext uri="{BB962C8B-B14F-4D97-AF65-F5344CB8AC3E}">
        <p14:creationId xmlns:p14="http://schemas.microsoft.com/office/powerpoint/2010/main" val="912756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22534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60902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61176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5BCAD085-E8A6-8845-BD4E-CB4CCA059FC4}" type="datetimeFigureOut">
              <a:rPr lang="en-US" smtClean="0"/>
              <a:t>1/20/2025</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875503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2961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96473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5BCAD085-E8A6-8845-BD4E-CB4CCA059FC4}" type="datetimeFigureOut">
              <a:rPr lang="en-US" smtClean="0"/>
              <a:t>1/20/2025</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78951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0267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5BCAD085-E8A6-8845-BD4E-CB4CCA059FC4}" type="datetimeFigureOut">
              <a:rPr lang="en-US" smtClean="0"/>
              <a:t>1/20/2025</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26042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5BCAD085-E8A6-8845-BD4E-CB4CCA059FC4}" type="datetimeFigureOut">
              <a:rPr lang="en-US" smtClean="0"/>
              <a:t>1/20/2025</a:t>
            </a:fld>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00974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5BCAD085-E8A6-8845-BD4E-CB4CCA059FC4}" type="datetimeFigureOut">
              <a:rPr lang="en-US" smtClean="0"/>
              <a:t>1/20/2025</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266413368"/>
      </p:ext>
    </p:extLst>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5335" y="950976"/>
            <a:ext cx="7593330" cy="3035808"/>
          </a:xfrm>
        </p:spPr>
        <p:txBody>
          <a:bodyPr>
            <a:normAutofit/>
          </a:bodyPr>
          <a:lstStyle/>
          <a:p>
            <a:r>
              <a:rPr lang="en-IN" dirty="0"/>
              <a:t>Title:</a:t>
            </a:r>
            <a:br>
              <a:rPr lang="en-IN" dirty="0"/>
            </a:br>
            <a:r>
              <a:rPr dirty="0"/>
              <a:t>Car Blackbox Project</a:t>
            </a:r>
          </a:p>
        </p:txBody>
      </p:sp>
      <p:sp>
        <p:nvSpPr>
          <p:cNvPr id="3" name="Subtitle 2"/>
          <p:cNvSpPr>
            <a:spLocks noGrp="1"/>
          </p:cNvSpPr>
          <p:nvPr>
            <p:ph type="subTitle" idx="1"/>
          </p:nvPr>
        </p:nvSpPr>
        <p:spPr>
          <a:xfrm>
            <a:off x="802386" y="4389120"/>
            <a:ext cx="5918454" cy="646331"/>
          </a:xfrm>
        </p:spPr>
        <p:txBody>
          <a:bodyPr>
            <a:normAutofit/>
          </a:bodyPr>
          <a:lstStyle/>
          <a:p>
            <a:r>
              <a:rPr lang="en-IN" dirty="0"/>
              <a:t>Sub - Title:  Embedded System Project</a:t>
            </a:r>
            <a:endParaRPr dirty="0"/>
          </a:p>
        </p:txBody>
      </p:sp>
      <p:sp>
        <p:nvSpPr>
          <p:cNvPr id="4" name="TextBox 3">
            <a:extLst>
              <a:ext uri="{FF2B5EF4-FFF2-40B4-BE49-F238E27FC236}">
                <a16:creationId xmlns:a16="http://schemas.microsoft.com/office/drawing/2014/main" id="{F0350FD6-A113-5A12-7803-B689E76F5C17}"/>
              </a:ext>
            </a:extLst>
          </p:cNvPr>
          <p:cNvSpPr txBox="1"/>
          <p:nvPr/>
        </p:nvSpPr>
        <p:spPr>
          <a:xfrm>
            <a:off x="36148" y="5323491"/>
            <a:ext cx="2971800" cy="646331"/>
          </a:xfrm>
          <a:prstGeom prst="rect">
            <a:avLst/>
          </a:prstGeom>
          <a:noFill/>
        </p:spPr>
        <p:txBody>
          <a:bodyPr wrap="square" rtlCol="0">
            <a:spAutoFit/>
          </a:bodyPr>
          <a:lstStyle/>
          <a:p>
            <a:pPr algn="ctr"/>
            <a:r>
              <a:rPr lang="en-IN" b="1" dirty="0"/>
              <a:t>Presented by:</a:t>
            </a:r>
          </a:p>
          <a:p>
            <a:pPr algn="ctr"/>
            <a:r>
              <a:rPr lang="en-IN" dirty="0"/>
              <a:t>Veerabhadreshwar Guggari</a:t>
            </a:r>
          </a:p>
        </p:txBody>
      </p:sp>
      <p:sp>
        <p:nvSpPr>
          <p:cNvPr id="5" name="TextBox 4">
            <a:extLst>
              <a:ext uri="{FF2B5EF4-FFF2-40B4-BE49-F238E27FC236}">
                <a16:creationId xmlns:a16="http://schemas.microsoft.com/office/drawing/2014/main" id="{B81484FC-A12D-BE4F-C2A0-660B7DEAD5A0}"/>
              </a:ext>
            </a:extLst>
          </p:cNvPr>
          <p:cNvSpPr txBox="1"/>
          <p:nvPr/>
        </p:nvSpPr>
        <p:spPr>
          <a:xfrm>
            <a:off x="6326908" y="5323491"/>
            <a:ext cx="2328361" cy="923330"/>
          </a:xfrm>
          <a:prstGeom prst="rect">
            <a:avLst/>
          </a:prstGeom>
          <a:noFill/>
        </p:spPr>
        <p:txBody>
          <a:bodyPr wrap="square" rtlCol="0">
            <a:spAutoFit/>
          </a:bodyPr>
          <a:lstStyle/>
          <a:p>
            <a:pPr algn="ctr"/>
            <a:r>
              <a:rPr lang="en-IN" b="1" dirty="0"/>
              <a:t>Project Guides</a:t>
            </a:r>
            <a:endParaRPr lang="en-IN" dirty="0"/>
          </a:p>
          <a:p>
            <a:r>
              <a:rPr lang="en-IN" dirty="0"/>
              <a:t>1.Sabari</a:t>
            </a:r>
            <a:br>
              <a:rPr lang="en-IN" dirty="0"/>
            </a:br>
            <a:r>
              <a:rPr lang="en-IN" dirty="0"/>
              <a:t>2.Poovarsaan Raj</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Functionality - Displaying Dashboard Content</a:t>
            </a:r>
          </a:p>
        </p:txBody>
      </p:sp>
      <p:sp>
        <p:nvSpPr>
          <p:cNvPr id="3" name="Content Placeholder 2"/>
          <p:cNvSpPr>
            <a:spLocks noGrp="1"/>
          </p:cNvSpPr>
          <p:nvPr>
            <p:ph idx="1"/>
          </p:nvPr>
        </p:nvSpPr>
        <p:spPr/>
        <p:txBody>
          <a:bodyPr>
            <a:normAutofit/>
          </a:bodyPr>
          <a:lstStyle/>
          <a:p>
            <a:r>
              <a:rPr sz="1800" dirty="0"/>
              <a:t>Monitoring and displaying speed</a:t>
            </a:r>
          </a:p>
          <a:p>
            <a:r>
              <a:rPr sz="1800" dirty="0"/>
              <a:t>Recording gear shifts</a:t>
            </a:r>
          </a:p>
          <a:p>
            <a:r>
              <a:rPr sz="1800" dirty="0"/>
              <a:t>Capturing events with timestamps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Main Menu Options</a:t>
            </a:r>
          </a:p>
        </p:txBody>
      </p:sp>
      <p:sp>
        <p:nvSpPr>
          <p:cNvPr id="3" name="Content Placeholder 2"/>
          <p:cNvSpPr>
            <a:spLocks noGrp="1"/>
          </p:cNvSpPr>
          <p:nvPr>
            <p:ph idx="1"/>
          </p:nvPr>
        </p:nvSpPr>
        <p:spPr/>
        <p:txBody>
          <a:bodyPr>
            <a:normAutofit/>
          </a:bodyPr>
          <a:lstStyle/>
          <a:p>
            <a:r>
              <a:rPr sz="1800" dirty="0"/>
              <a:t>View Log</a:t>
            </a:r>
          </a:p>
          <a:p>
            <a:r>
              <a:rPr sz="1800" dirty="0"/>
              <a:t>Clear Log</a:t>
            </a:r>
          </a:p>
          <a:p>
            <a:r>
              <a:rPr sz="1800" dirty="0"/>
              <a:t>Set Time</a:t>
            </a:r>
          </a:p>
          <a:p>
            <a:r>
              <a:rPr sz="1800" dirty="0"/>
              <a:t>Download Log via UART to Tera Term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View Log Functionality</a:t>
            </a:r>
          </a:p>
        </p:txBody>
      </p:sp>
      <p:sp>
        <p:nvSpPr>
          <p:cNvPr id="3" name="Content Placeholder 2"/>
          <p:cNvSpPr>
            <a:spLocks noGrp="1"/>
          </p:cNvSpPr>
          <p:nvPr>
            <p:ph idx="1"/>
          </p:nvPr>
        </p:nvSpPr>
        <p:spPr/>
        <p:txBody>
          <a:bodyPr>
            <a:normAutofit/>
          </a:bodyPr>
          <a:lstStyle/>
          <a:p>
            <a:r>
              <a:rPr sz="1800" dirty="0"/>
              <a:t>Displaying recorded logs</a:t>
            </a:r>
          </a:p>
          <a:p>
            <a:r>
              <a:rPr sz="1800" dirty="0"/>
              <a:t>Navigation through logs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Clear Log Functionality</a:t>
            </a:r>
          </a:p>
        </p:txBody>
      </p:sp>
      <p:sp>
        <p:nvSpPr>
          <p:cNvPr id="3" name="Content Placeholder 2"/>
          <p:cNvSpPr>
            <a:spLocks noGrp="1"/>
          </p:cNvSpPr>
          <p:nvPr>
            <p:ph idx="1"/>
          </p:nvPr>
        </p:nvSpPr>
        <p:spPr/>
        <p:txBody>
          <a:bodyPr>
            <a:normAutofit/>
          </a:bodyPr>
          <a:lstStyle/>
          <a:p>
            <a:r>
              <a:rPr sz="1800" dirty="0"/>
              <a:t>Process to clear the stored logs</a:t>
            </a:r>
          </a:p>
          <a:p>
            <a:r>
              <a:rPr sz="1800" dirty="0"/>
              <a:t>Confirmation messages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93868"/>
            <a:ext cx="7772400" cy="1609344"/>
          </a:xfrm>
        </p:spPr>
        <p:txBody>
          <a:bodyPr/>
          <a:lstStyle/>
          <a:p>
            <a:r>
              <a:t>Set Time Functionality</a:t>
            </a:r>
          </a:p>
        </p:txBody>
      </p:sp>
      <p:sp>
        <p:nvSpPr>
          <p:cNvPr id="3" name="Content Placeholder 2"/>
          <p:cNvSpPr>
            <a:spLocks noGrp="1"/>
          </p:cNvSpPr>
          <p:nvPr>
            <p:ph idx="1"/>
          </p:nvPr>
        </p:nvSpPr>
        <p:spPr/>
        <p:txBody>
          <a:bodyPr>
            <a:normAutofit/>
          </a:bodyPr>
          <a:lstStyle/>
          <a:p>
            <a:r>
              <a:rPr sz="1800" dirty="0"/>
              <a:t>User interface for setting RTC time</a:t>
            </a:r>
          </a:p>
          <a:p>
            <a:r>
              <a:rPr sz="1800" dirty="0"/>
              <a:t>Steps to update time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Download Log via UART</a:t>
            </a:r>
          </a:p>
        </p:txBody>
      </p:sp>
      <p:sp>
        <p:nvSpPr>
          <p:cNvPr id="3" name="Content Placeholder 2"/>
          <p:cNvSpPr>
            <a:spLocks noGrp="1"/>
          </p:cNvSpPr>
          <p:nvPr>
            <p:ph idx="1"/>
          </p:nvPr>
        </p:nvSpPr>
        <p:spPr/>
        <p:txBody>
          <a:bodyPr>
            <a:normAutofit/>
          </a:bodyPr>
          <a:lstStyle/>
          <a:p>
            <a:r>
              <a:rPr sz="1800" dirty="0"/>
              <a:t>UART setup with Tera Term</a:t>
            </a:r>
          </a:p>
          <a:p>
            <a:r>
              <a:rPr sz="1800" dirty="0"/>
              <a:t>Steps to download logs</a:t>
            </a:r>
          </a:p>
          <a:p>
            <a:r>
              <a:rPr sz="1800" dirty="0"/>
              <a:t>Example output in Tera Term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Software Implementation</a:t>
            </a:r>
          </a:p>
        </p:txBody>
      </p:sp>
      <p:sp>
        <p:nvSpPr>
          <p:cNvPr id="3" name="Content Placeholder 2"/>
          <p:cNvSpPr>
            <a:spLocks noGrp="1"/>
          </p:cNvSpPr>
          <p:nvPr>
            <p:ph idx="1"/>
          </p:nvPr>
        </p:nvSpPr>
        <p:spPr/>
        <p:txBody>
          <a:bodyPr>
            <a:normAutofit/>
          </a:bodyPr>
          <a:lstStyle/>
          <a:p>
            <a:r>
              <a:rPr sz="1800" dirty="0"/>
              <a:t>Code overview</a:t>
            </a:r>
          </a:p>
          <a:p>
            <a:r>
              <a:rPr sz="1800" dirty="0"/>
              <a:t>Key functions for each feature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Testing and Results</a:t>
            </a:r>
          </a:p>
        </p:txBody>
      </p:sp>
      <p:sp>
        <p:nvSpPr>
          <p:cNvPr id="3" name="Content Placeholder 2"/>
          <p:cNvSpPr>
            <a:spLocks noGrp="1"/>
          </p:cNvSpPr>
          <p:nvPr>
            <p:ph idx="1"/>
          </p:nvPr>
        </p:nvSpPr>
        <p:spPr/>
        <p:txBody>
          <a:bodyPr/>
          <a:lstStyle/>
          <a:p>
            <a:r>
              <a:t>Test cases and scenarios</a:t>
            </a:r>
          </a:p>
          <a:p>
            <a:r>
              <a:t>Observed results and performance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AND </a:t>
            </a:r>
            <a:r>
              <a:rPr dirty="0"/>
              <a:t>Conclusion</a:t>
            </a:r>
          </a:p>
        </p:txBody>
      </p:sp>
      <p:sp>
        <p:nvSpPr>
          <p:cNvPr id="3" name="Content Placeholder 2"/>
          <p:cNvSpPr>
            <a:spLocks noGrp="1"/>
          </p:cNvSpPr>
          <p:nvPr>
            <p:ph idx="1"/>
          </p:nvPr>
        </p:nvSpPr>
        <p:spPr>
          <a:xfrm>
            <a:off x="685800" y="2121407"/>
            <a:ext cx="7772400" cy="7274893"/>
          </a:xfrm>
        </p:spPr>
        <p:txBody>
          <a:bodyPr/>
          <a:lstStyle/>
          <a:p>
            <a:pPr marL="0" indent="0">
              <a:buNone/>
            </a:pPr>
            <a:r>
              <a:rPr lang="en-IN" b="1" dirty="0"/>
              <a:t>Applications:</a:t>
            </a:r>
          </a:p>
          <a:p>
            <a:r>
              <a:rPr lang="en-IN" sz="1800" dirty="0"/>
              <a:t>Accident analysis</a:t>
            </a:r>
          </a:p>
          <a:p>
            <a:r>
              <a:rPr lang="en-IN" sz="1800" dirty="0"/>
              <a:t>Vehicle Performance</a:t>
            </a:r>
          </a:p>
          <a:p>
            <a:r>
              <a:rPr lang="en-IN" sz="1800" dirty="0"/>
              <a:t>Real time driver behaviour tracking</a:t>
            </a:r>
          </a:p>
          <a:p>
            <a:pPr marL="0" indent="0">
              <a:buNone/>
            </a:pPr>
            <a:r>
              <a:rPr lang="en-IN" b="1" dirty="0"/>
              <a:t>Conclusion:</a:t>
            </a:r>
            <a:br>
              <a:rPr lang="en-IN" b="1" dirty="0"/>
            </a:br>
            <a:br>
              <a:rPr lang="en-IN" b="1" dirty="0"/>
            </a:br>
            <a:r>
              <a:rPr kumimoji="0" lang="en-US" altLang="en-US" sz="1800" b="0" i="0" u="none" strike="noStrike" cap="none" normalizeH="0" baseline="0" dirty="0">
                <a:ln>
                  <a:noFill/>
                </a:ln>
                <a:solidFill>
                  <a:schemeClr val="tx1"/>
                </a:solidFill>
                <a:effectLst/>
              </a:rPr>
              <a:t>The car black box project effectively records and stores critical driving data, such as speed, events, and time, in external EEPROM for post-accident analysis. Its intuitive menu navigation allows users to manage logs and download data for further examination. Displaying the logs on a terminal like Tera Term enhances accessibility and analysis. Overall, the system contributes to vehicle safety, maintenance improvements, and accident investigation support.</a:t>
            </a:r>
          </a:p>
          <a:p>
            <a:pPr marL="0" indent="0">
              <a:buNone/>
            </a:pPr>
            <a:endParaRPr lang="en-IN" b="1" dirty="0"/>
          </a:p>
          <a:p>
            <a:pPr marL="0" indent="0">
              <a:buNone/>
            </a:pPr>
            <a:endParaRPr lang="en-IN" b="1" dirty="0"/>
          </a:p>
          <a:p>
            <a:pPr marL="0" indent="0">
              <a:buNone/>
            </a:pPr>
            <a:br>
              <a:rPr lang="en-IN" dirty="0"/>
            </a:br>
            <a:br>
              <a:rPr lang="en-IN" dirty="0"/>
            </a:b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255" y="2184123"/>
            <a:ext cx="7772400" cy="1609344"/>
          </a:xfrm>
        </p:spPr>
        <p:txBody>
          <a:bodyPr>
            <a:normAutofit/>
          </a:bodyPr>
          <a:lstStyle/>
          <a:p>
            <a:pPr algn="ctr"/>
            <a:r>
              <a:rPr lang="en-IN" sz="4500" dirty="0"/>
              <a:t>THANK YOU</a:t>
            </a:r>
            <a:endParaRPr sz="4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154" y="811924"/>
            <a:ext cx="6377940" cy="1008993"/>
          </a:xfrm>
        </p:spPr>
        <p:txBody>
          <a:bodyPr/>
          <a:lstStyle/>
          <a:p>
            <a:r>
              <a:rPr dirty="0"/>
              <a:t>Project Overview</a:t>
            </a:r>
          </a:p>
        </p:txBody>
      </p:sp>
      <p:sp>
        <p:nvSpPr>
          <p:cNvPr id="3" name="Content Placeholder 2"/>
          <p:cNvSpPr>
            <a:spLocks noGrp="1"/>
          </p:cNvSpPr>
          <p:nvPr>
            <p:ph idx="1"/>
          </p:nvPr>
        </p:nvSpPr>
        <p:spPr>
          <a:xfrm>
            <a:off x="694154" y="2015733"/>
            <a:ext cx="6674765" cy="3450613"/>
          </a:xfrm>
        </p:spPr>
        <p:txBody>
          <a:bodyPr>
            <a:normAutofit/>
          </a:bodyPr>
          <a:lstStyle/>
          <a:p>
            <a:r>
              <a:rPr dirty="0"/>
              <a:t>Introduction to Car Blackbox</a:t>
            </a:r>
          </a:p>
          <a:p>
            <a:r>
              <a:rPr lang="en-IN" dirty="0"/>
              <a:t>Objective</a:t>
            </a:r>
          </a:p>
          <a:p>
            <a:r>
              <a:rPr lang="en-IN" dirty="0"/>
              <a:t>Features</a:t>
            </a:r>
          </a:p>
          <a:p>
            <a:r>
              <a:rPr lang="en-IN" dirty="0"/>
              <a:t>System Architecture</a:t>
            </a:r>
          </a:p>
          <a:p>
            <a:r>
              <a:rPr lang="en-IN" dirty="0"/>
              <a:t>Block diagram and Workflow</a:t>
            </a:r>
          </a:p>
          <a:p>
            <a:r>
              <a:rPr lang="en-IN" dirty="0"/>
              <a:t>Functionality</a:t>
            </a:r>
            <a:endParaRPr dirty="0"/>
          </a:p>
          <a:p>
            <a:r>
              <a:rPr lang="en-IN" dirty="0"/>
              <a:t>Result</a:t>
            </a:r>
          </a:p>
          <a:p>
            <a:r>
              <a:rPr lang="en-IN" dirty="0"/>
              <a:t>Applications and Conclusion</a:t>
            </a:r>
          </a:p>
          <a:p>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19522-E9FB-DAAA-0A39-8E83AF29263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191F422-6406-0BC7-F645-C62F88ADCFF6}"/>
              </a:ext>
            </a:extLst>
          </p:cNvPr>
          <p:cNvSpPr>
            <a:spLocks noGrp="1"/>
          </p:cNvSpPr>
          <p:nvPr>
            <p:ph idx="1"/>
          </p:nvPr>
        </p:nvSpPr>
        <p:spPr/>
        <p:txBody>
          <a:bodyPr>
            <a:normAutofit fontScale="25000" lnSpcReduction="20000"/>
          </a:bodyPr>
          <a:lstStyle/>
          <a:p>
            <a:pPr>
              <a:lnSpc>
                <a:spcPct val="120000"/>
              </a:lnSpc>
            </a:pPr>
            <a:r>
              <a:rPr lang="en-US" sz="4800" b="1" i="0" dirty="0">
                <a:effectLst/>
              </a:rPr>
              <a:t>The Car Black Box is a device similar to the flight data recorder used in airplanes. Its main purpose is to record crucial data related to the vehicle's operation and conditions, which can be useful for accident analysis, monitoring driving behavior, and improving safety.</a:t>
            </a:r>
            <a:endParaRPr lang="en-US" sz="4800" dirty="0">
              <a:effectLst/>
            </a:endParaRPr>
          </a:p>
          <a:p>
            <a:r>
              <a:rPr lang="en-US" sz="4800" b="1" i="0" dirty="0">
                <a:effectLst/>
              </a:rPr>
              <a:t>Key Features:</a:t>
            </a:r>
            <a:endParaRPr lang="en-US" sz="4800" dirty="0">
              <a:effectLst/>
            </a:endParaRPr>
          </a:p>
          <a:p>
            <a:pPr>
              <a:buFont typeface="Arial" panose="020B0604020202020204" pitchFamily="34" charset="0"/>
              <a:buChar char="•"/>
            </a:pPr>
            <a:r>
              <a:rPr lang="en-US" sz="4800" b="0" i="0" dirty="0">
                <a:effectLst/>
              </a:rPr>
              <a:t>Event Recording: Logs important events like speed, gear position, and time.</a:t>
            </a:r>
            <a:endParaRPr lang="en-US" sz="4800" dirty="0"/>
          </a:p>
          <a:p>
            <a:pPr>
              <a:buFont typeface="Arial" panose="020B0604020202020204" pitchFamily="34" charset="0"/>
              <a:buChar char="•"/>
            </a:pPr>
            <a:r>
              <a:rPr lang="en-US" sz="4800" b="0" i="0" dirty="0">
                <a:effectLst/>
              </a:rPr>
              <a:t>Real-Time Clock (RTC): Provides accurate timestamps for events.</a:t>
            </a:r>
            <a:endParaRPr lang="en-US" sz="4800" dirty="0"/>
          </a:p>
          <a:p>
            <a:pPr>
              <a:buFont typeface="Arial" panose="020B0604020202020204" pitchFamily="34" charset="0"/>
              <a:buChar char="•"/>
            </a:pPr>
            <a:r>
              <a:rPr lang="en-US" sz="4800" b="0" i="0" dirty="0">
                <a:effectLst/>
              </a:rPr>
              <a:t>Data Storage: Maintains logs that can be reviewed later.</a:t>
            </a:r>
            <a:endParaRPr lang="en-US" sz="4800" dirty="0"/>
          </a:p>
          <a:p>
            <a:pPr>
              <a:buFont typeface="Arial" panose="020B0604020202020204" pitchFamily="34" charset="0"/>
              <a:buChar char="•"/>
            </a:pPr>
            <a:r>
              <a:rPr lang="en-US" sz="4800" b="0" i="0" dirty="0">
                <a:effectLst/>
              </a:rPr>
              <a:t>UART Communication: Allows downloading of logs to a computer for analysis.</a:t>
            </a:r>
            <a:endParaRPr lang="en-US" sz="4800" dirty="0"/>
          </a:p>
          <a:p>
            <a:pPr>
              <a:buFont typeface="Arial" panose="020B0604020202020204" pitchFamily="34" charset="0"/>
              <a:buChar char="•"/>
            </a:pPr>
            <a:r>
              <a:rPr lang="en-US" sz="4800" b="0" i="0" dirty="0">
                <a:effectLst/>
              </a:rPr>
              <a:t>User Interface: Enables viewing logs, clearing data, setting time, and downloading logs.</a:t>
            </a:r>
            <a:endParaRPr lang="en-US" sz="4800" dirty="0"/>
          </a:p>
          <a:p>
            <a:r>
              <a:rPr lang="en-US" sz="4800" b="1" i="0" dirty="0">
                <a:effectLst/>
              </a:rPr>
              <a:t>Purpose and Importance:</a:t>
            </a:r>
            <a:endParaRPr lang="en-US" sz="4800" dirty="0">
              <a:effectLst/>
            </a:endParaRPr>
          </a:p>
          <a:p>
            <a:pPr>
              <a:buFont typeface="Arial" panose="020B0604020202020204" pitchFamily="34" charset="0"/>
              <a:buChar char="•"/>
            </a:pPr>
            <a:r>
              <a:rPr lang="en-US" sz="4800" b="0" i="0" dirty="0">
                <a:effectLst/>
              </a:rPr>
              <a:t>Accident Investigation: Helps in reconstructing the sequence of events leading up to a crash.</a:t>
            </a:r>
            <a:endParaRPr lang="en-US" sz="4800" dirty="0"/>
          </a:p>
          <a:p>
            <a:pPr>
              <a:buFont typeface="Arial" panose="020B0604020202020204" pitchFamily="34" charset="0"/>
              <a:buChar char="•"/>
            </a:pPr>
            <a:r>
              <a:rPr lang="en-US" sz="4800" b="0" i="0" dirty="0">
                <a:effectLst/>
              </a:rPr>
              <a:t>Driver Monitoring: Enables the assessment of driving habits and compliance with safety norms.</a:t>
            </a:r>
            <a:endParaRPr lang="en-US" sz="4800" dirty="0"/>
          </a:p>
          <a:p>
            <a:pPr>
              <a:buFont typeface="Arial" panose="020B0604020202020204" pitchFamily="34" charset="0"/>
              <a:buChar char="•"/>
            </a:pPr>
            <a:r>
              <a:rPr lang="en-US" sz="4800" b="0" i="0" dirty="0">
                <a:effectLst/>
              </a:rPr>
              <a:t>Insurance Claims: Provides evidence that can support or refute claims.</a:t>
            </a:r>
            <a:endParaRPr lang="en-US" sz="4800" dirty="0"/>
          </a:p>
          <a:p>
            <a:endParaRPr lang="en-IN" dirty="0"/>
          </a:p>
        </p:txBody>
      </p:sp>
    </p:spTree>
    <p:extLst>
      <p:ext uri="{BB962C8B-B14F-4D97-AF65-F5344CB8AC3E}">
        <p14:creationId xmlns:p14="http://schemas.microsoft.com/office/powerpoint/2010/main" val="984910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44F5-034C-64EC-1871-50E6C5AB718E}"/>
              </a:ext>
            </a:extLst>
          </p:cNvPr>
          <p:cNvSpPr>
            <a:spLocks noGrp="1"/>
          </p:cNvSpPr>
          <p:nvPr>
            <p:ph type="title"/>
          </p:nvPr>
        </p:nvSpPr>
        <p:spPr/>
        <p:txBody>
          <a:bodyPr/>
          <a:lstStyle/>
          <a:p>
            <a:r>
              <a:rPr lang="en-IN" dirty="0"/>
              <a:t>Objectives:</a:t>
            </a:r>
          </a:p>
        </p:txBody>
      </p:sp>
      <p:sp>
        <p:nvSpPr>
          <p:cNvPr id="4" name="Rectangle 1">
            <a:extLst>
              <a:ext uri="{FF2B5EF4-FFF2-40B4-BE49-F238E27FC236}">
                <a16:creationId xmlns:a16="http://schemas.microsoft.com/office/drawing/2014/main" id="{CB07EA2D-DBED-4D69-EE28-064268EE65BF}"/>
              </a:ext>
            </a:extLst>
          </p:cNvPr>
          <p:cNvSpPr>
            <a:spLocks noGrp="1" noChangeArrowheads="1"/>
          </p:cNvSpPr>
          <p:nvPr>
            <p:ph idx="1"/>
          </p:nvPr>
        </p:nvSpPr>
        <p:spPr bwMode="auto">
          <a:xfrm>
            <a:off x="731982" y="1907313"/>
            <a:ext cx="521744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50000"/>
              </a:lnSpc>
              <a:spcBef>
                <a:spcPct val="0"/>
              </a:spcBef>
              <a:spcAft>
                <a:spcPct val="0"/>
              </a:spcAft>
              <a:buClrTx/>
              <a:buSzTx/>
            </a:pPr>
            <a:r>
              <a:rPr kumimoji="0" lang="en-US" altLang="en-US" sz="1200" b="0" i="0" u="none" strike="noStrike" cap="none" normalizeH="0" baseline="0" dirty="0">
                <a:ln>
                  <a:noFill/>
                </a:ln>
                <a:solidFill>
                  <a:schemeClr val="tx1"/>
                </a:solidFill>
                <a:effectLst/>
              </a:rPr>
              <a:t>Accident data recording </a:t>
            </a:r>
          </a:p>
          <a:p>
            <a:pPr eaLnBrk="0" fontAlgn="base" hangingPunct="0">
              <a:lnSpc>
                <a:spcPct val="150000"/>
              </a:lnSpc>
              <a:spcBef>
                <a:spcPct val="0"/>
              </a:spcBef>
              <a:spcAft>
                <a:spcPct val="0"/>
              </a:spcAft>
              <a:buClrTx/>
              <a:buSzTx/>
            </a:pPr>
            <a:r>
              <a:rPr kumimoji="0" lang="en-US" altLang="en-US" sz="1200" b="0" i="0" u="none" strike="noStrike" cap="none" normalizeH="0" baseline="0" dirty="0">
                <a:ln>
                  <a:noFill/>
                </a:ln>
                <a:solidFill>
                  <a:schemeClr val="tx1"/>
                </a:solidFill>
                <a:effectLst/>
              </a:rPr>
              <a:t>Vehicle performance monitoring </a:t>
            </a:r>
          </a:p>
          <a:p>
            <a:pPr eaLnBrk="0" fontAlgn="base" hangingPunct="0">
              <a:lnSpc>
                <a:spcPct val="150000"/>
              </a:lnSpc>
              <a:spcBef>
                <a:spcPct val="0"/>
              </a:spcBef>
              <a:spcAft>
                <a:spcPct val="0"/>
              </a:spcAft>
              <a:buClrTx/>
              <a:buSzTx/>
            </a:pPr>
            <a:r>
              <a:rPr kumimoji="0" lang="en-US" altLang="en-US" sz="1200" b="0" i="0" u="none" strike="noStrike" cap="none" normalizeH="0" baseline="0" dirty="0">
                <a:ln>
                  <a:noFill/>
                </a:ln>
                <a:solidFill>
                  <a:schemeClr val="tx1"/>
                </a:solidFill>
                <a:effectLst/>
              </a:rPr>
              <a:t>Driver behavior analysis </a:t>
            </a:r>
          </a:p>
          <a:p>
            <a:pPr eaLnBrk="0" fontAlgn="base" hangingPunct="0">
              <a:lnSpc>
                <a:spcPct val="150000"/>
              </a:lnSpc>
              <a:spcBef>
                <a:spcPct val="0"/>
              </a:spcBef>
              <a:spcAft>
                <a:spcPct val="0"/>
              </a:spcAft>
              <a:buClrTx/>
              <a:buSzTx/>
            </a:pPr>
            <a:r>
              <a:rPr kumimoji="0" lang="en-US" altLang="en-US" sz="1200" b="0" i="0" u="none" strike="noStrike" cap="none" normalizeH="0" baseline="0" dirty="0">
                <a:ln>
                  <a:noFill/>
                </a:ln>
                <a:solidFill>
                  <a:schemeClr val="tx1"/>
                </a:solidFill>
                <a:effectLst/>
              </a:rPr>
              <a:t>Safety improvements </a:t>
            </a:r>
          </a:p>
          <a:p>
            <a:pPr eaLnBrk="0" fontAlgn="base" hangingPunct="0">
              <a:lnSpc>
                <a:spcPct val="150000"/>
              </a:lnSpc>
              <a:spcBef>
                <a:spcPct val="0"/>
              </a:spcBef>
              <a:spcAft>
                <a:spcPct val="0"/>
              </a:spcAft>
              <a:buClrTx/>
              <a:buSzTx/>
            </a:pPr>
            <a:r>
              <a:rPr kumimoji="0" lang="en-US" altLang="en-US" sz="1200" b="0" i="0" u="none" strike="noStrike" cap="none" normalizeH="0" baseline="0" dirty="0">
                <a:ln>
                  <a:noFill/>
                </a:ln>
                <a:solidFill>
                  <a:schemeClr val="tx1"/>
                </a:solidFill>
                <a:effectLst/>
              </a:rPr>
              <a:t>Post-accident analysis </a:t>
            </a:r>
          </a:p>
          <a:p>
            <a:pPr eaLnBrk="0" fontAlgn="base" hangingPunct="0">
              <a:lnSpc>
                <a:spcPct val="150000"/>
              </a:lnSpc>
              <a:spcBef>
                <a:spcPct val="0"/>
              </a:spcBef>
              <a:spcAft>
                <a:spcPct val="0"/>
              </a:spcAft>
              <a:buClrTx/>
              <a:buSzTx/>
            </a:pPr>
            <a:r>
              <a:rPr kumimoji="0" lang="en-US" altLang="en-US" sz="1200" b="0" i="0" u="none" strike="noStrike" cap="none" normalizeH="0" baseline="0" dirty="0">
                <a:ln>
                  <a:noFill/>
                </a:ln>
                <a:solidFill>
                  <a:schemeClr val="tx1"/>
                </a:solidFill>
                <a:effectLst/>
              </a:rPr>
              <a:t>Real-time alerts and notifications </a:t>
            </a:r>
          </a:p>
          <a:p>
            <a:pPr eaLnBrk="0" fontAlgn="base" hangingPunct="0">
              <a:lnSpc>
                <a:spcPct val="150000"/>
              </a:lnSpc>
              <a:spcBef>
                <a:spcPct val="0"/>
              </a:spcBef>
              <a:spcAft>
                <a:spcPct val="0"/>
              </a:spcAft>
              <a:buClrTx/>
              <a:buSzTx/>
            </a:pPr>
            <a:r>
              <a:rPr kumimoji="0" lang="en-US" altLang="en-US" sz="1200" b="0" i="0" u="none" strike="noStrike" cap="none" normalizeH="0" baseline="0" dirty="0">
                <a:ln>
                  <a:noFill/>
                </a:ln>
                <a:solidFill>
                  <a:schemeClr val="tx1"/>
                </a:solidFill>
                <a:effectLst/>
              </a:rPr>
              <a:t>Insurance and claims support </a:t>
            </a:r>
          </a:p>
          <a:p>
            <a:pPr eaLnBrk="0" fontAlgn="base" hangingPunct="0">
              <a:lnSpc>
                <a:spcPct val="150000"/>
              </a:lnSpc>
              <a:spcBef>
                <a:spcPct val="0"/>
              </a:spcBef>
              <a:spcAft>
                <a:spcPct val="0"/>
              </a:spcAft>
              <a:buClrTx/>
              <a:buSzTx/>
            </a:pPr>
            <a:r>
              <a:rPr kumimoji="0" lang="en-US" altLang="en-US" sz="1200" b="0" i="0" u="none" strike="noStrike" cap="none" normalizeH="0" baseline="0" dirty="0">
                <a:ln>
                  <a:noFill/>
                </a:ln>
                <a:solidFill>
                  <a:schemeClr val="tx1"/>
                </a:solidFill>
                <a:effectLst/>
              </a:rPr>
              <a:t>Legal and forensic evidence </a:t>
            </a:r>
          </a:p>
          <a:p>
            <a:pPr eaLnBrk="0" fontAlgn="base" hangingPunct="0">
              <a:lnSpc>
                <a:spcPct val="150000"/>
              </a:lnSpc>
              <a:spcBef>
                <a:spcPct val="0"/>
              </a:spcBef>
              <a:spcAft>
                <a:spcPct val="0"/>
              </a:spcAft>
              <a:buClrTx/>
              <a:buSzTx/>
            </a:pPr>
            <a:r>
              <a:rPr kumimoji="0" lang="en-US" altLang="en-US" sz="1200" b="0" i="0" u="none" strike="noStrike" cap="none" normalizeH="0" baseline="0" dirty="0">
                <a:ln>
                  <a:noFill/>
                </a:ln>
                <a:solidFill>
                  <a:schemeClr val="tx1"/>
                </a:solidFill>
                <a:effectLst/>
              </a:rPr>
              <a:t>Enhance navigation and route planning </a:t>
            </a:r>
          </a:p>
          <a:p>
            <a:pPr eaLnBrk="0" fontAlgn="base" hangingPunct="0">
              <a:lnSpc>
                <a:spcPct val="150000"/>
              </a:lnSpc>
              <a:spcBef>
                <a:spcPct val="0"/>
              </a:spcBef>
              <a:spcAft>
                <a:spcPct val="0"/>
              </a:spcAft>
              <a:buClrTx/>
              <a:buSzTx/>
            </a:pPr>
            <a:r>
              <a:rPr kumimoji="0" lang="en-US" altLang="en-US" sz="1200" b="0" i="0" u="none" strike="noStrike" cap="none" normalizeH="0" baseline="0" dirty="0">
                <a:ln>
                  <a:noFill/>
                </a:ln>
                <a:solidFill>
                  <a:schemeClr val="tx1"/>
                </a:solidFill>
                <a:effectLst/>
              </a:rPr>
              <a:t>Data for vehicle research and development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3761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357EE-3D7D-98A4-26D8-E641AEE2439F}"/>
              </a:ext>
            </a:extLst>
          </p:cNvPr>
          <p:cNvSpPr>
            <a:spLocks noGrp="1"/>
          </p:cNvSpPr>
          <p:nvPr>
            <p:ph type="title"/>
          </p:nvPr>
        </p:nvSpPr>
        <p:spPr/>
        <p:txBody>
          <a:bodyPr/>
          <a:lstStyle/>
          <a:p>
            <a:r>
              <a:rPr lang="en-IN" dirty="0"/>
              <a:t>Features:</a:t>
            </a:r>
          </a:p>
        </p:txBody>
      </p:sp>
      <p:sp>
        <p:nvSpPr>
          <p:cNvPr id="8" name="Rectangle 5">
            <a:extLst>
              <a:ext uri="{FF2B5EF4-FFF2-40B4-BE49-F238E27FC236}">
                <a16:creationId xmlns:a16="http://schemas.microsoft.com/office/drawing/2014/main" id="{52DF85FD-D4DD-706D-0E91-CAC3790B7319}"/>
              </a:ext>
            </a:extLst>
          </p:cNvPr>
          <p:cNvSpPr>
            <a:spLocks noGrp="1" noChangeArrowheads="1"/>
          </p:cNvSpPr>
          <p:nvPr>
            <p:ph idx="1"/>
          </p:nvPr>
        </p:nvSpPr>
        <p:spPr bwMode="auto">
          <a:xfrm>
            <a:off x="617538" y="1853755"/>
            <a:ext cx="841610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Arial" panose="020B0604020202020204" pitchFamily="34" charset="0"/>
              </a:rPr>
              <a:t>Dashboard</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Time</a:t>
            </a:r>
            <a:r>
              <a:rPr kumimoji="0" lang="en-US" altLang="en-US" sz="1200" b="0" i="0" u="none" strike="noStrike" cap="none" normalizeH="0" baseline="0" dirty="0">
                <a:ln>
                  <a:noFill/>
                </a:ln>
                <a:solidFill>
                  <a:schemeClr val="tx1"/>
                </a:solidFill>
                <a:effectLst/>
                <a:latin typeface="Arial" panose="020B0604020202020204" pitchFamily="34" charset="0"/>
              </a:rPr>
              <a:t>: Displays the current time.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Event</a:t>
            </a:r>
            <a:r>
              <a:rPr kumimoji="0" lang="en-US" altLang="en-US" sz="1200" b="0" i="0" u="none" strike="noStrike" cap="none" normalizeH="0" baseline="0" dirty="0">
                <a:ln>
                  <a:noFill/>
                </a:ln>
                <a:solidFill>
                  <a:schemeClr val="tx1"/>
                </a:solidFill>
                <a:effectLst/>
                <a:latin typeface="Arial" panose="020B0604020202020204" pitchFamily="34" charset="0"/>
              </a:rPr>
              <a:t>: Shows specific events such as accidents or abnormal driving behavior.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Speed</a:t>
            </a:r>
            <a:r>
              <a:rPr kumimoji="0" lang="en-US" altLang="en-US" sz="1200" b="0" i="0" u="none" strike="noStrike" cap="none" normalizeH="0" baseline="0" dirty="0">
                <a:ln>
                  <a:noFill/>
                </a:ln>
                <a:solidFill>
                  <a:schemeClr val="tx1"/>
                </a:solidFill>
                <a:effectLst/>
                <a:latin typeface="Arial" panose="020B0604020202020204" pitchFamily="34" charset="0"/>
              </a:rPr>
              <a:t>: Displays the current speed of the vehicle. </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chemeClr val="tx1"/>
                </a:solidFill>
                <a:effectLst/>
                <a:latin typeface="Arial" panose="020B0604020202020204" pitchFamily="34" charset="0"/>
              </a:rPr>
              <a:t>Event Logging</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Logs events (accidents, critical driving conditions) and stores them in external EEPROM after every event is logged. </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chemeClr val="tx1"/>
                </a:solidFill>
                <a:effectLst/>
                <a:latin typeface="Arial" panose="020B0604020202020204" pitchFamily="34" charset="0"/>
              </a:rPr>
              <a:t>Menu Navigation</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View Log</a:t>
            </a:r>
            <a:r>
              <a:rPr kumimoji="0" lang="en-US" altLang="en-US" sz="1200" b="0" i="0" u="none" strike="noStrike" cap="none" normalizeH="0" baseline="0" dirty="0">
                <a:ln>
                  <a:noFill/>
                </a:ln>
                <a:solidFill>
                  <a:schemeClr val="tx1"/>
                </a:solidFill>
                <a:effectLst/>
                <a:latin typeface="Arial" panose="020B0604020202020204" pitchFamily="34" charset="0"/>
              </a:rPr>
              <a:t>: Allows access to the recorded logs and event data.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Clear Log</a:t>
            </a:r>
            <a:r>
              <a:rPr kumimoji="0" lang="en-US" altLang="en-US" sz="1200" b="0" i="0" u="none" strike="noStrike" cap="none" normalizeH="0" baseline="0" dirty="0">
                <a:ln>
                  <a:noFill/>
                </a:ln>
                <a:solidFill>
                  <a:schemeClr val="tx1"/>
                </a:solidFill>
                <a:effectLst/>
                <a:latin typeface="Arial" panose="020B0604020202020204" pitchFamily="34" charset="0"/>
              </a:rPr>
              <a:t>: Option to delete or clear the recorded logs.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Set Time</a:t>
            </a:r>
            <a:r>
              <a:rPr kumimoji="0" lang="en-US" altLang="en-US" sz="1200" b="0" i="0" u="none" strike="noStrike" cap="none" normalizeH="0" baseline="0" dirty="0">
                <a:ln>
                  <a:noFill/>
                </a:ln>
                <a:solidFill>
                  <a:schemeClr val="tx1"/>
                </a:solidFill>
                <a:effectLst/>
                <a:latin typeface="Arial" panose="020B0604020202020204" pitchFamily="34" charset="0"/>
              </a:rPr>
              <a:t>: Allows the user to set or adjust the system time.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Download Log</a:t>
            </a:r>
            <a:r>
              <a:rPr kumimoji="0" lang="en-US" altLang="en-US" sz="1200" b="0" i="0" u="none" strike="noStrike" cap="none" normalizeH="0" baseline="0" dirty="0">
                <a:ln>
                  <a:noFill/>
                </a:ln>
                <a:solidFill>
                  <a:schemeClr val="tx1"/>
                </a:solidFill>
                <a:effectLst/>
                <a:latin typeface="Arial" panose="020B0604020202020204" pitchFamily="34" charset="0"/>
              </a:rPr>
              <a:t>: Enables downloading of the recorded data logs for further analysis. </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1" i="0" u="none" strike="noStrike" cap="none" normalizeH="0" baseline="0" dirty="0">
                <a:ln>
                  <a:noFill/>
                </a:ln>
                <a:solidFill>
                  <a:schemeClr val="tx1"/>
                </a:solidFill>
                <a:effectLst/>
                <a:latin typeface="Arial" panose="020B0604020202020204" pitchFamily="34" charset="0"/>
              </a:rPr>
              <a:t>Download Log from External EEPROM</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Retrieves the event logs stored in the external EEPROM. </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200" b="1" i="0" u="none" strike="noStrike" cap="none" normalizeH="0" baseline="0" dirty="0">
                <a:ln>
                  <a:noFill/>
                </a:ln>
                <a:solidFill>
                  <a:schemeClr val="tx1"/>
                </a:solidFill>
                <a:effectLst/>
                <a:latin typeface="Arial" panose="020B0604020202020204" pitchFamily="34" charset="0"/>
              </a:rPr>
              <a:t>Display on Slave (Tera Term)</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Displays the downloaded log data on a terminal (e.g., Tera Term) for viewing and analysis.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7932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System Architecture</a:t>
            </a:r>
          </a:p>
        </p:txBody>
      </p:sp>
      <p:sp>
        <p:nvSpPr>
          <p:cNvPr id="3" name="Content Placeholder 2"/>
          <p:cNvSpPr>
            <a:spLocks noGrp="1"/>
          </p:cNvSpPr>
          <p:nvPr>
            <p:ph idx="1"/>
          </p:nvPr>
        </p:nvSpPr>
        <p:spPr>
          <a:xfrm>
            <a:off x="685800" y="2096814"/>
            <a:ext cx="4151587" cy="3164155"/>
          </a:xfrm>
        </p:spPr>
        <p:txBody>
          <a:bodyPr>
            <a:normAutofit/>
          </a:bodyPr>
          <a:lstStyle/>
          <a:p>
            <a:r>
              <a:rPr lang="en-IN" sz="1200" dirty="0"/>
              <a:t>PIC18F4580 Microcontroller Integration</a:t>
            </a:r>
          </a:p>
          <a:p>
            <a:r>
              <a:rPr lang="en-IN" sz="1200" dirty="0"/>
              <a:t>DS1307 RTC Module</a:t>
            </a:r>
          </a:p>
          <a:p>
            <a:r>
              <a:rPr lang="en-IN" sz="1200" dirty="0"/>
              <a:t>External EEPROM</a:t>
            </a:r>
          </a:p>
          <a:p>
            <a:r>
              <a:rPr lang="en-IN" sz="1200" dirty="0"/>
              <a:t>16x2 Character LCD</a:t>
            </a:r>
          </a:p>
          <a:p>
            <a:r>
              <a:rPr lang="nn-NO" sz="1200" dirty="0"/>
              <a:t>Keypad (push button)</a:t>
            </a:r>
          </a:p>
          <a:p>
            <a:r>
              <a:rPr lang="en-IN" sz="1200" dirty="0"/>
              <a:t>Power Supply Options</a:t>
            </a:r>
          </a:p>
          <a:p>
            <a:r>
              <a:rPr lang="en-IN" sz="1200" dirty="0"/>
              <a:t>Seven segment display(SSD)</a:t>
            </a:r>
          </a:p>
          <a:p>
            <a:r>
              <a:rPr lang="en-IN" sz="1200" dirty="0"/>
              <a:t>UART Protocol</a:t>
            </a:r>
          </a:p>
          <a:p>
            <a:r>
              <a:rPr lang="en-IN" sz="1200" dirty="0"/>
              <a:t>ADC</a:t>
            </a:r>
          </a:p>
          <a:p>
            <a:pPr marL="0" indent="0">
              <a:buNone/>
            </a:pPr>
            <a:endParaRPr dirty="0"/>
          </a:p>
        </p:txBody>
      </p:sp>
      <p:pic>
        <p:nvPicPr>
          <p:cNvPr id="5" name="Picture 4">
            <a:extLst>
              <a:ext uri="{FF2B5EF4-FFF2-40B4-BE49-F238E27FC236}">
                <a16:creationId xmlns:a16="http://schemas.microsoft.com/office/drawing/2014/main" id="{9884B14F-BC4C-E17A-DC2B-DDF728DB5D02}"/>
              </a:ext>
            </a:extLst>
          </p:cNvPr>
          <p:cNvPicPr>
            <a:picLocks noChangeAspect="1"/>
          </p:cNvPicPr>
          <p:nvPr/>
        </p:nvPicPr>
        <p:blipFill>
          <a:blip r:embed="rId2"/>
          <a:stretch>
            <a:fillRect/>
          </a:stretch>
        </p:blipFill>
        <p:spPr>
          <a:xfrm>
            <a:off x="4572000" y="1838195"/>
            <a:ext cx="4059621" cy="34923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532FB-AA35-D672-EE2E-83AF6E386ADC}"/>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dk1"/>
          </a:fontRef>
        </p:style>
        <p:txBody>
          <a:bodyPr/>
          <a:lstStyle/>
          <a:p>
            <a:r>
              <a:rPr lang="en-IN" dirty="0">
                <a:latin typeface="+mj-lt"/>
              </a:rPr>
              <a:t>Block diagram</a:t>
            </a:r>
          </a:p>
        </p:txBody>
      </p:sp>
      <p:sp>
        <p:nvSpPr>
          <p:cNvPr id="4" name="Rectangle 3">
            <a:extLst>
              <a:ext uri="{FF2B5EF4-FFF2-40B4-BE49-F238E27FC236}">
                <a16:creationId xmlns:a16="http://schemas.microsoft.com/office/drawing/2014/main" id="{C4C48EF6-A5F8-5D93-443F-4FD50DE0F7DB}"/>
              </a:ext>
            </a:extLst>
          </p:cNvPr>
          <p:cNvSpPr/>
          <p:nvPr/>
        </p:nvSpPr>
        <p:spPr>
          <a:xfrm>
            <a:off x="3925598" y="3130170"/>
            <a:ext cx="1607127" cy="29233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PIC MC 18F4580</a:t>
            </a:r>
          </a:p>
        </p:txBody>
      </p:sp>
      <p:sp>
        <p:nvSpPr>
          <p:cNvPr id="5" name="Rectangle 4">
            <a:extLst>
              <a:ext uri="{FF2B5EF4-FFF2-40B4-BE49-F238E27FC236}">
                <a16:creationId xmlns:a16="http://schemas.microsoft.com/office/drawing/2014/main" id="{B6840E21-C22D-D9B2-DC30-B4686C8CB575}"/>
              </a:ext>
            </a:extLst>
          </p:cNvPr>
          <p:cNvSpPr/>
          <p:nvPr/>
        </p:nvSpPr>
        <p:spPr>
          <a:xfrm>
            <a:off x="1607127" y="2127126"/>
            <a:ext cx="1671782" cy="72967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dirty="0"/>
              <a:t>POTENTIOMETER</a:t>
            </a:r>
          </a:p>
        </p:txBody>
      </p:sp>
      <p:sp>
        <p:nvSpPr>
          <p:cNvPr id="6" name="Rectangle 5">
            <a:extLst>
              <a:ext uri="{FF2B5EF4-FFF2-40B4-BE49-F238E27FC236}">
                <a16:creationId xmlns:a16="http://schemas.microsoft.com/office/drawing/2014/main" id="{019DF657-DCB3-6713-885A-3BC3B8B2E267}"/>
              </a:ext>
            </a:extLst>
          </p:cNvPr>
          <p:cNvSpPr/>
          <p:nvPr/>
        </p:nvSpPr>
        <p:spPr>
          <a:xfrm>
            <a:off x="1607127" y="3130169"/>
            <a:ext cx="1671782" cy="72967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ADC</a:t>
            </a:r>
          </a:p>
        </p:txBody>
      </p:sp>
      <p:sp>
        <p:nvSpPr>
          <p:cNvPr id="7" name="Rectangle 6">
            <a:extLst>
              <a:ext uri="{FF2B5EF4-FFF2-40B4-BE49-F238E27FC236}">
                <a16:creationId xmlns:a16="http://schemas.microsoft.com/office/drawing/2014/main" id="{B5822D4F-67BD-90CB-832C-4F8CC0738E62}"/>
              </a:ext>
            </a:extLst>
          </p:cNvPr>
          <p:cNvSpPr/>
          <p:nvPr/>
        </p:nvSpPr>
        <p:spPr>
          <a:xfrm>
            <a:off x="1607127" y="4226987"/>
            <a:ext cx="1671782" cy="72967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I2C</a:t>
            </a:r>
          </a:p>
        </p:txBody>
      </p:sp>
      <p:sp>
        <p:nvSpPr>
          <p:cNvPr id="8" name="Rectangle 7">
            <a:extLst>
              <a:ext uri="{FF2B5EF4-FFF2-40B4-BE49-F238E27FC236}">
                <a16:creationId xmlns:a16="http://schemas.microsoft.com/office/drawing/2014/main" id="{1B236FE3-CDCC-A851-EA76-DED011E1298D}"/>
              </a:ext>
            </a:extLst>
          </p:cNvPr>
          <p:cNvSpPr/>
          <p:nvPr/>
        </p:nvSpPr>
        <p:spPr>
          <a:xfrm>
            <a:off x="6179128" y="3130170"/>
            <a:ext cx="1671782" cy="72967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MATRIX KEYPAD</a:t>
            </a:r>
          </a:p>
        </p:txBody>
      </p:sp>
      <p:sp>
        <p:nvSpPr>
          <p:cNvPr id="9" name="Rectangle 8">
            <a:extLst>
              <a:ext uri="{FF2B5EF4-FFF2-40B4-BE49-F238E27FC236}">
                <a16:creationId xmlns:a16="http://schemas.microsoft.com/office/drawing/2014/main" id="{3E51CDF5-43D5-0E90-F8A6-2099D715A004}"/>
              </a:ext>
            </a:extLst>
          </p:cNvPr>
          <p:cNvSpPr/>
          <p:nvPr/>
        </p:nvSpPr>
        <p:spPr>
          <a:xfrm>
            <a:off x="6179128" y="4226988"/>
            <a:ext cx="1671782" cy="72967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CLCD</a:t>
            </a:r>
          </a:p>
        </p:txBody>
      </p:sp>
      <p:sp>
        <p:nvSpPr>
          <p:cNvPr id="10" name="Rectangle 9">
            <a:extLst>
              <a:ext uri="{FF2B5EF4-FFF2-40B4-BE49-F238E27FC236}">
                <a16:creationId xmlns:a16="http://schemas.microsoft.com/office/drawing/2014/main" id="{10FF8437-99B7-5446-21E6-B9645D7DEB47}"/>
              </a:ext>
            </a:extLst>
          </p:cNvPr>
          <p:cNvSpPr/>
          <p:nvPr/>
        </p:nvSpPr>
        <p:spPr>
          <a:xfrm>
            <a:off x="6179126" y="5330503"/>
            <a:ext cx="1671782" cy="72967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RTC</a:t>
            </a:r>
          </a:p>
        </p:txBody>
      </p:sp>
      <p:sp>
        <p:nvSpPr>
          <p:cNvPr id="11" name="Rectangle 10">
            <a:extLst>
              <a:ext uri="{FF2B5EF4-FFF2-40B4-BE49-F238E27FC236}">
                <a16:creationId xmlns:a16="http://schemas.microsoft.com/office/drawing/2014/main" id="{160D2CE6-C1BC-5DB1-E83E-08016304255F}"/>
              </a:ext>
            </a:extLst>
          </p:cNvPr>
          <p:cNvSpPr/>
          <p:nvPr/>
        </p:nvSpPr>
        <p:spPr>
          <a:xfrm>
            <a:off x="3893270" y="2127126"/>
            <a:ext cx="1671782" cy="72967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700" dirty="0"/>
              <a:t>POWER SUPPLY</a:t>
            </a:r>
          </a:p>
        </p:txBody>
      </p:sp>
      <p:sp>
        <p:nvSpPr>
          <p:cNvPr id="12" name="Rectangle 11">
            <a:extLst>
              <a:ext uri="{FF2B5EF4-FFF2-40B4-BE49-F238E27FC236}">
                <a16:creationId xmlns:a16="http://schemas.microsoft.com/office/drawing/2014/main" id="{AE12FBA8-9D44-6AC7-0F27-69FEA761E585}"/>
              </a:ext>
            </a:extLst>
          </p:cNvPr>
          <p:cNvSpPr/>
          <p:nvPr/>
        </p:nvSpPr>
        <p:spPr>
          <a:xfrm>
            <a:off x="1607127" y="5323807"/>
            <a:ext cx="1671782" cy="72967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EEPROM</a:t>
            </a:r>
          </a:p>
        </p:txBody>
      </p:sp>
      <p:sp>
        <p:nvSpPr>
          <p:cNvPr id="14" name="Arrow: Right 13">
            <a:extLst>
              <a:ext uri="{FF2B5EF4-FFF2-40B4-BE49-F238E27FC236}">
                <a16:creationId xmlns:a16="http://schemas.microsoft.com/office/drawing/2014/main" id="{4A0E62E7-8EB7-BF78-ECFD-8167AD9ABCDD}"/>
              </a:ext>
            </a:extLst>
          </p:cNvPr>
          <p:cNvSpPr/>
          <p:nvPr/>
        </p:nvSpPr>
        <p:spPr>
          <a:xfrm>
            <a:off x="3278909" y="3429000"/>
            <a:ext cx="614361" cy="19165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15" name="Arrow: Right 14">
            <a:extLst>
              <a:ext uri="{FF2B5EF4-FFF2-40B4-BE49-F238E27FC236}">
                <a16:creationId xmlns:a16="http://schemas.microsoft.com/office/drawing/2014/main" id="{B11BDECB-CC29-0238-1E09-8816240054D0}"/>
              </a:ext>
            </a:extLst>
          </p:cNvPr>
          <p:cNvSpPr/>
          <p:nvPr/>
        </p:nvSpPr>
        <p:spPr>
          <a:xfrm>
            <a:off x="3278909" y="4488615"/>
            <a:ext cx="614361" cy="19165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17" name="Arrow: Left 16">
            <a:extLst>
              <a:ext uri="{FF2B5EF4-FFF2-40B4-BE49-F238E27FC236}">
                <a16:creationId xmlns:a16="http://schemas.microsoft.com/office/drawing/2014/main" id="{823A159F-0550-D5E3-65D8-CCEAA412DF62}"/>
              </a:ext>
            </a:extLst>
          </p:cNvPr>
          <p:cNvSpPr/>
          <p:nvPr/>
        </p:nvSpPr>
        <p:spPr>
          <a:xfrm>
            <a:off x="5532725" y="3429000"/>
            <a:ext cx="646403" cy="191655"/>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19" name="Arrow: Left 18">
            <a:extLst>
              <a:ext uri="{FF2B5EF4-FFF2-40B4-BE49-F238E27FC236}">
                <a16:creationId xmlns:a16="http://schemas.microsoft.com/office/drawing/2014/main" id="{C4C2E0D3-60F9-E100-E514-8BA028767E7C}"/>
              </a:ext>
            </a:extLst>
          </p:cNvPr>
          <p:cNvSpPr/>
          <p:nvPr/>
        </p:nvSpPr>
        <p:spPr>
          <a:xfrm>
            <a:off x="5532723" y="4432044"/>
            <a:ext cx="646403" cy="191655"/>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20" name="Arrow: Left 19">
            <a:extLst>
              <a:ext uri="{FF2B5EF4-FFF2-40B4-BE49-F238E27FC236}">
                <a16:creationId xmlns:a16="http://schemas.microsoft.com/office/drawing/2014/main" id="{0BAD0D9B-2DC5-3627-6BE1-3CFC2742AA33}"/>
              </a:ext>
            </a:extLst>
          </p:cNvPr>
          <p:cNvSpPr/>
          <p:nvPr/>
        </p:nvSpPr>
        <p:spPr>
          <a:xfrm>
            <a:off x="5532724" y="5591630"/>
            <a:ext cx="646403" cy="191655"/>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21" name="Arrow: Down 20">
            <a:extLst>
              <a:ext uri="{FF2B5EF4-FFF2-40B4-BE49-F238E27FC236}">
                <a16:creationId xmlns:a16="http://schemas.microsoft.com/office/drawing/2014/main" id="{1E4AAF61-BDEC-839E-D15C-40922904DD2E}"/>
              </a:ext>
            </a:extLst>
          </p:cNvPr>
          <p:cNvSpPr/>
          <p:nvPr/>
        </p:nvSpPr>
        <p:spPr>
          <a:xfrm>
            <a:off x="4572000" y="2856799"/>
            <a:ext cx="286327" cy="273371"/>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22" name="Arrow: Up 21">
            <a:extLst>
              <a:ext uri="{FF2B5EF4-FFF2-40B4-BE49-F238E27FC236}">
                <a16:creationId xmlns:a16="http://schemas.microsoft.com/office/drawing/2014/main" id="{44BD3098-ACF5-2CFF-A2E1-96B8199B8401}"/>
              </a:ext>
            </a:extLst>
          </p:cNvPr>
          <p:cNvSpPr/>
          <p:nvPr/>
        </p:nvSpPr>
        <p:spPr>
          <a:xfrm>
            <a:off x="2281382" y="2856799"/>
            <a:ext cx="286327" cy="273370"/>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23" name="Arrow: Down 22">
            <a:extLst>
              <a:ext uri="{FF2B5EF4-FFF2-40B4-BE49-F238E27FC236}">
                <a16:creationId xmlns:a16="http://schemas.microsoft.com/office/drawing/2014/main" id="{7A9D211F-03D9-1A1F-29D7-E53123A79493}"/>
              </a:ext>
            </a:extLst>
          </p:cNvPr>
          <p:cNvSpPr/>
          <p:nvPr/>
        </p:nvSpPr>
        <p:spPr>
          <a:xfrm>
            <a:off x="2281382" y="4956661"/>
            <a:ext cx="286327" cy="367144"/>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294967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016BA-6689-487E-9056-29D6ED627ACA}"/>
              </a:ext>
            </a:extLst>
          </p:cNvPr>
          <p:cNvSpPr>
            <a:spLocks noGrp="1"/>
          </p:cNvSpPr>
          <p:nvPr>
            <p:ph type="title"/>
          </p:nvPr>
        </p:nvSpPr>
        <p:spPr>
          <a:xfrm>
            <a:off x="639617" y="955965"/>
            <a:ext cx="2583873" cy="717758"/>
          </a:xfrm>
        </p:spPr>
        <p:txBody>
          <a:bodyPr/>
          <a:lstStyle/>
          <a:p>
            <a:r>
              <a:rPr lang="en-IN" dirty="0"/>
              <a:t>FLOW CHART</a:t>
            </a:r>
          </a:p>
        </p:txBody>
      </p:sp>
      <p:sp>
        <p:nvSpPr>
          <p:cNvPr id="4" name="Flowchart: Terminator 3">
            <a:extLst>
              <a:ext uri="{FF2B5EF4-FFF2-40B4-BE49-F238E27FC236}">
                <a16:creationId xmlns:a16="http://schemas.microsoft.com/office/drawing/2014/main" id="{1CB5DAFB-9830-3054-334A-91E7BA79ACA5}"/>
              </a:ext>
            </a:extLst>
          </p:cNvPr>
          <p:cNvSpPr/>
          <p:nvPr/>
        </p:nvSpPr>
        <p:spPr>
          <a:xfrm>
            <a:off x="3999345" y="56621"/>
            <a:ext cx="1468581" cy="301752"/>
          </a:xfrm>
          <a:prstGeom prst="flowChartTerminator">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Start</a:t>
            </a:r>
          </a:p>
        </p:txBody>
      </p:sp>
      <p:sp>
        <p:nvSpPr>
          <p:cNvPr id="5" name="Rectangle 4">
            <a:extLst>
              <a:ext uri="{FF2B5EF4-FFF2-40B4-BE49-F238E27FC236}">
                <a16:creationId xmlns:a16="http://schemas.microsoft.com/office/drawing/2014/main" id="{70A50127-2399-A7A5-2CC6-2DCF26C39610}"/>
              </a:ext>
            </a:extLst>
          </p:cNvPr>
          <p:cNvSpPr/>
          <p:nvPr/>
        </p:nvSpPr>
        <p:spPr>
          <a:xfrm>
            <a:off x="3569854" y="613942"/>
            <a:ext cx="2355273" cy="803564"/>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IN" sz="1100" dirty="0"/>
              <a:t>1.Fetch time from RTC</a:t>
            </a:r>
            <a:br>
              <a:rPr lang="en-IN" sz="1100" dirty="0"/>
            </a:br>
            <a:r>
              <a:rPr lang="en-IN" sz="1100" dirty="0"/>
              <a:t>2.Determine the gear position</a:t>
            </a:r>
            <a:br>
              <a:rPr lang="en-IN" sz="1100" dirty="0"/>
            </a:br>
            <a:r>
              <a:rPr lang="en-IN" sz="1100" dirty="0"/>
              <a:t>3.Read the speed </a:t>
            </a:r>
          </a:p>
          <a:p>
            <a:r>
              <a:rPr lang="en-IN" sz="1100" dirty="0"/>
              <a:t>* STORE IN EEPROM </a:t>
            </a:r>
          </a:p>
        </p:txBody>
      </p:sp>
      <p:sp>
        <p:nvSpPr>
          <p:cNvPr id="7" name="Rectangle 6">
            <a:extLst>
              <a:ext uri="{FF2B5EF4-FFF2-40B4-BE49-F238E27FC236}">
                <a16:creationId xmlns:a16="http://schemas.microsoft.com/office/drawing/2014/main" id="{04A9D578-6EB8-FF8F-672C-CA895429D675}"/>
              </a:ext>
            </a:extLst>
          </p:cNvPr>
          <p:cNvSpPr/>
          <p:nvPr/>
        </p:nvSpPr>
        <p:spPr>
          <a:xfrm>
            <a:off x="3555997" y="2403857"/>
            <a:ext cx="2355273" cy="884288"/>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100" dirty="0"/>
              <a:t>MAIN MENU</a:t>
            </a:r>
            <a:br>
              <a:rPr lang="en-IN" sz="1100" dirty="0"/>
            </a:br>
            <a:r>
              <a:rPr lang="en-IN" sz="1100" dirty="0"/>
              <a:t>1.View logs</a:t>
            </a:r>
            <a:br>
              <a:rPr lang="en-IN" sz="1100" dirty="0"/>
            </a:br>
            <a:r>
              <a:rPr lang="en-IN" sz="1100" dirty="0"/>
              <a:t>2.Clear logs</a:t>
            </a:r>
            <a:br>
              <a:rPr lang="en-IN" sz="1100" dirty="0"/>
            </a:br>
            <a:r>
              <a:rPr lang="en-IN" sz="1100" dirty="0"/>
              <a:t>3.Set time</a:t>
            </a:r>
            <a:br>
              <a:rPr lang="en-IN" sz="1100" dirty="0"/>
            </a:br>
            <a:r>
              <a:rPr lang="en-IN" sz="1100" dirty="0"/>
              <a:t>4.Download logs</a:t>
            </a:r>
          </a:p>
        </p:txBody>
      </p:sp>
      <p:sp>
        <p:nvSpPr>
          <p:cNvPr id="8" name="Rectangle 7">
            <a:extLst>
              <a:ext uri="{FF2B5EF4-FFF2-40B4-BE49-F238E27FC236}">
                <a16:creationId xmlns:a16="http://schemas.microsoft.com/office/drawing/2014/main" id="{1F80326D-48CC-1248-6A68-9709BFA8683D}"/>
              </a:ext>
            </a:extLst>
          </p:cNvPr>
          <p:cNvSpPr/>
          <p:nvPr/>
        </p:nvSpPr>
        <p:spPr>
          <a:xfrm>
            <a:off x="6668655" y="5537874"/>
            <a:ext cx="1842654" cy="382945"/>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100" dirty="0"/>
              <a:t>Back to main menu</a:t>
            </a:r>
          </a:p>
        </p:txBody>
      </p:sp>
      <p:sp>
        <p:nvSpPr>
          <p:cNvPr id="9" name="Rectangle 8">
            <a:extLst>
              <a:ext uri="{FF2B5EF4-FFF2-40B4-BE49-F238E27FC236}">
                <a16:creationId xmlns:a16="http://schemas.microsoft.com/office/drawing/2014/main" id="{23628E9C-B597-2A69-5E2F-737DBB6EBC77}"/>
              </a:ext>
            </a:extLst>
          </p:cNvPr>
          <p:cNvSpPr/>
          <p:nvPr/>
        </p:nvSpPr>
        <p:spPr>
          <a:xfrm>
            <a:off x="6673272" y="4461289"/>
            <a:ext cx="1842655" cy="717759"/>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100" dirty="0"/>
              <a:t>Clear logs</a:t>
            </a:r>
          </a:p>
        </p:txBody>
      </p:sp>
      <p:sp>
        <p:nvSpPr>
          <p:cNvPr id="11" name="Rectangle 10">
            <a:extLst>
              <a:ext uri="{FF2B5EF4-FFF2-40B4-BE49-F238E27FC236}">
                <a16:creationId xmlns:a16="http://schemas.microsoft.com/office/drawing/2014/main" id="{662866E2-C2F8-534C-36F3-5713054D89DB}"/>
              </a:ext>
            </a:extLst>
          </p:cNvPr>
          <p:cNvSpPr/>
          <p:nvPr/>
        </p:nvSpPr>
        <p:spPr>
          <a:xfrm>
            <a:off x="6677891" y="3578300"/>
            <a:ext cx="1833419" cy="620176"/>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100" dirty="0"/>
              <a:t>Display stored logs(10)</a:t>
            </a:r>
          </a:p>
        </p:txBody>
      </p:sp>
      <p:sp>
        <p:nvSpPr>
          <p:cNvPr id="12" name="Rectangle 11">
            <a:extLst>
              <a:ext uri="{FF2B5EF4-FFF2-40B4-BE49-F238E27FC236}">
                <a16:creationId xmlns:a16="http://schemas.microsoft.com/office/drawing/2014/main" id="{96E18442-65FF-1801-EF95-89D10F4D8A0F}"/>
              </a:ext>
            </a:extLst>
          </p:cNvPr>
          <p:cNvSpPr/>
          <p:nvPr/>
        </p:nvSpPr>
        <p:spPr>
          <a:xfrm>
            <a:off x="6687126" y="2697018"/>
            <a:ext cx="1838037" cy="73198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100" dirty="0"/>
              <a:t>Switch 12 back to dashboard/</a:t>
            </a:r>
            <a:r>
              <a:rPr lang="en-IN" sz="1100" dirty="0" err="1"/>
              <a:t>mainmenu</a:t>
            </a:r>
            <a:endParaRPr lang="en-IN" sz="1100" dirty="0"/>
          </a:p>
        </p:txBody>
      </p:sp>
      <p:sp>
        <p:nvSpPr>
          <p:cNvPr id="13" name="Rectangle 12">
            <a:extLst>
              <a:ext uri="{FF2B5EF4-FFF2-40B4-BE49-F238E27FC236}">
                <a16:creationId xmlns:a16="http://schemas.microsoft.com/office/drawing/2014/main" id="{7B80D660-1DB6-168E-953E-B0F24C81B1EA}"/>
              </a:ext>
            </a:extLst>
          </p:cNvPr>
          <p:cNvSpPr/>
          <p:nvPr/>
        </p:nvSpPr>
        <p:spPr>
          <a:xfrm>
            <a:off x="933448" y="6159635"/>
            <a:ext cx="1929823" cy="575325"/>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100" dirty="0"/>
              <a:t>Send logs to PC via UART</a:t>
            </a:r>
          </a:p>
        </p:txBody>
      </p:sp>
      <p:sp>
        <p:nvSpPr>
          <p:cNvPr id="15" name="Rectangle 14">
            <a:extLst>
              <a:ext uri="{FF2B5EF4-FFF2-40B4-BE49-F238E27FC236}">
                <a16:creationId xmlns:a16="http://schemas.microsoft.com/office/drawing/2014/main" id="{E96EF766-285C-3D21-E7CD-65446AD11BBD}"/>
              </a:ext>
            </a:extLst>
          </p:cNvPr>
          <p:cNvSpPr/>
          <p:nvPr/>
        </p:nvSpPr>
        <p:spPr>
          <a:xfrm>
            <a:off x="869372" y="5184276"/>
            <a:ext cx="1956954" cy="717759"/>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100" dirty="0"/>
              <a:t>Alter time</a:t>
            </a:r>
          </a:p>
        </p:txBody>
      </p:sp>
      <p:sp>
        <p:nvSpPr>
          <p:cNvPr id="16" name="Rectangle 15">
            <a:extLst>
              <a:ext uri="{FF2B5EF4-FFF2-40B4-BE49-F238E27FC236}">
                <a16:creationId xmlns:a16="http://schemas.microsoft.com/office/drawing/2014/main" id="{9AC6AE24-A5BE-FB8A-C0C9-1D9F39650CD4}"/>
              </a:ext>
            </a:extLst>
          </p:cNvPr>
          <p:cNvSpPr/>
          <p:nvPr/>
        </p:nvSpPr>
        <p:spPr>
          <a:xfrm>
            <a:off x="505689" y="4297166"/>
            <a:ext cx="2334491" cy="434108"/>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100" dirty="0"/>
              <a:t>Key11: Update and main menu</a:t>
            </a:r>
          </a:p>
        </p:txBody>
      </p:sp>
      <p:sp>
        <p:nvSpPr>
          <p:cNvPr id="17" name="Rectangle 16">
            <a:extLst>
              <a:ext uri="{FF2B5EF4-FFF2-40B4-BE49-F238E27FC236}">
                <a16:creationId xmlns:a16="http://schemas.microsoft.com/office/drawing/2014/main" id="{0EF527A1-CEB0-DDD5-9709-9DF15C25AC9F}"/>
              </a:ext>
            </a:extLst>
          </p:cNvPr>
          <p:cNvSpPr/>
          <p:nvPr/>
        </p:nvSpPr>
        <p:spPr>
          <a:xfrm>
            <a:off x="3555998" y="1615118"/>
            <a:ext cx="2355273" cy="591127"/>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100" dirty="0"/>
              <a:t>DASHBOARD</a:t>
            </a:r>
          </a:p>
          <a:p>
            <a:pPr algn="ctr"/>
            <a:r>
              <a:rPr lang="en-IN" sz="1100" dirty="0"/>
              <a:t>Display Time , Gear and Speed</a:t>
            </a:r>
            <a:br>
              <a:rPr lang="en-IN" sz="1100" dirty="0"/>
            </a:br>
            <a:r>
              <a:rPr lang="en-IN" sz="1100" dirty="0"/>
              <a:t>(up-to 10 logs)</a:t>
            </a:r>
          </a:p>
        </p:txBody>
      </p:sp>
      <p:sp>
        <p:nvSpPr>
          <p:cNvPr id="18" name="Flowchart: Decision 17">
            <a:extLst>
              <a:ext uri="{FF2B5EF4-FFF2-40B4-BE49-F238E27FC236}">
                <a16:creationId xmlns:a16="http://schemas.microsoft.com/office/drawing/2014/main" id="{0BDC8E1C-4C03-E5E2-D56F-4D1E49245016}"/>
              </a:ext>
            </a:extLst>
          </p:cNvPr>
          <p:cNvSpPr/>
          <p:nvPr/>
        </p:nvSpPr>
        <p:spPr>
          <a:xfrm>
            <a:off x="3553690" y="3485757"/>
            <a:ext cx="2433782" cy="742417"/>
          </a:xfrm>
          <a:prstGeom prst="flowChartDecision">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100" dirty="0"/>
              <a:t>View logs</a:t>
            </a:r>
          </a:p>
        </p:txBody>
      </p:sp>
      <p:sp>
        <p:nvSpPr>
          <p:cNvPr id="19" name="Flowchart: Decision 18">
            <a:extLst>
              <a:ext uri="{FF2B5EF4-FFF2-40B4-BE49-F238E27FC236}">
                <a16:creationId xmlns:a16="http://schemas.microsoft.com/office/drawing/2014/main" id="{6191D65C-89BB-16CD-F6B0-7ACB3C0D00F8}"/>
              </a:ext>
            </a:extLst>
          </p:cNvPr>
          <p:cNvSpPr/>
          <p:nvPr/>
        </p:nvSpPr>
        <p:spPr>
          <a:xfrm>
            <a:off x="3530599" y="4359305"/>
            <a:ext cx="2433782" cy="688612"/>
          </a:xfrm>
          <a:prstGeom prst="flowChartDecision">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100" dirty="0"/>
              <a:t>Clear logs</a:t>
            </a:r>
          </a:p>
        </p:txBody>
      </p:sp>
      <p:sp>
        <p:nvSpPr>
          <p:cNvPr id="20" name="Flowchart: Decision 19">
            <a:extLst>
              <a:ext uri="{FF2B5EF4-FFF2-40B4-BE49-F238E27FC236}">
                <a16:creationId xmlns:a16="http://schemas.microsoft.com/office/drawing/2014/main" id="{DA19A2CF-194D-F1AF-96F0-13DEE3523C13}"/>
              </a:ext>
            </a:extLst>
          </p:cNvPr>
          <p:cNvSpPr/>
          <p:nvPr/>
        </p:nvSpPr>
        <p:spPr>
          <a:xfrm>
            <a:off x="3544453" y="5194849"/>
            <a:ext cx="2433782" cy="742417"/>
          </a:xfrm>
          <a:prstGeom prst="flowChartDecision">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100" dirty="0"/>
              <a:t>Set time</a:t>
            </a:r>
          </a:p>
        </p:txBody>
      </p:sp>
      <p:sp>
        <p:nvSpPr>
          <p:cNvPr id="21" name="Flowchart: Decision 20">
            <a:extLst>
              <a:ext uri="{FF2B5EF4-FFF2-40B4-BE49-F238E27FC236}">
                <a16:creationId xmlns:a16="http://schemas.microsoft.com/office/drawing/2014/main" id="{9B994E2F-B393-6C11-C861-CFE1D34E2F89}"/>
              </a:ext>
            </a:extLst>
          </p:cNvPr>
          <p:cNvSpPr/>
          <p:nvPr/>
        </p:nvSpPr>
        <p:spPr>
          <a:xfrm>
            <a:off x="3553690" y="6085425"/>
            <a:ext cx="2433782" cy="723747"/>
          </a:xfrm>
          <a:prstGeom prst="flowChartDecision">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Download logs</a:t>
            </a:r>
          </a:p>
        </p:txBody>
      </p:sp>
      <p:sp>
        <p:nvSpPr>
          <p:cNvPr id="22" name="Arrow: Down 21">
            <a:extLst>
              <a:ext uri="{FF2B5EF4-FFF2-40B4-BE49-F238E27FC236}">
                <a16:creationId xmlns:a16="http://schemas.microsoft.com/office/drawing/2014/main" id="{D4B842F7-18B5-87FF-AE56-630194BB5F4F}"/>
              </a:ext>
            </a:extLst>
          </p:cNvPr>
          <p:cNvSpPr/>
          <p:nvPr/>
        </p:nvSpPr>
        <p:spPr>
          <a:xfrm>
            <a:off x="4645889" y="358373"/>
            <a:ext cx="230909" cy="255569"/>
          </a:xfrm>
          <a:prstGeom prst="down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5AFE9892-2017-F20F-35AF-7E408DCACEA4}"/>
              </a:ext>
            </a:extLst>
          </p:cNvPr>
          <p:cNvSpPr/>
          <p:nvPr/>
        </p:nvSpPr>
        <p:spPr>
          <a:xfrm>
            <a:off x="4655126" y="1417507"/>
            <a:ext cx="193961" cy="211000"/>
          </a:xfrm>
          <a:prstGeom prst="down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4" name="Arrow: Down 23">
            <a:extLst>
              <a:ext uri="{FF2B5EF4-FFF2-40B4-BE49-F238E27FC236}">
                <a16:creationId xmlns:a16="http://schemas.microsoft.com/office/drawing/2014/main" id="{FC942F8A-9D90-E980-BC5C-C911ABF1E119}"/>
              </a:ext>
            </a:extLst>
          </p:cNvPr>
          <p:cNvSpPr/>
          <p:nvPr/>
        </p:nvSpPr>
        <p:spPr>
          <a:xfrm>
            <a:off x="4655126" y="2206245"/>
            <a:ext cx="221671" cy="227286"/>
          </a:xfrm>
          <a:prstGeom prst="down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5" name="Arrow: Down 24">
            <a:extLst>
              <a:ext uri="{FF2B5EF4-FFF2-40B4-BE49-F238E27FC236}">
                <a16:creationId xmlns:a16="http://schemas.microsoft.com/office/drawing/2014/main" id="{7568FC48-C3B1-4F3B-0C4C-FCA790633436}"/>
              </a:ext>
            </a:extLst>
          </p:cNvPr>
          <p:cNvSpPr/>
          <p:nvPr/>
        </p:nvSpPr>
        <p:spPr>
          <a:xfrm>
            <a:off x="4645888" y="3288145"/>
            <a:ext cx="230910" cy="210198"/>
          </a:xfrm>
          <a:prstGeom prst="down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6" name="Arrow: Down 25">
            <a:extLst>
              <a:ext uri="{FF2B5EF4-FFF2-40B4-BE49-F238E27FC236}">
                <a16:creationId xmlns:a16="http://schemas.microsoft.com/office/drawing/2014/main" id="{9452DF43-BC05-1310-2749-216CD311E131}"/>
              </a:ext>
            </a:extLst>
          </p:cNvPr>
          <p:cNvSpPr/>
          <p:nvPr/>
        </p:nvSpPr>
        <p:spPr>
          <a:xfrm>
            <a:off x="4682835" y="4219227"/>
            <a:ext cx="166252" cy="155879"/>
          </a:xfrm>
          <a:prstGeom prst="down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7" name="Arrow: Down 26">
            <a:extLst>
              <a:ext uri="{FF2B5EF4-FFF2-40B4-BE49-F238E27FC236}">
                <a16:creationId xmlns:a16="http://schemas.microsoft.com/office/drawing/2014/main" id="{5A132DB4-B46F-3064-D048-EA96D3D0A7D5}"/>
              </a:ext>
            </a:extLst>
          </p:cNvPr>
          <p:cNvSpPr/>
          <p:nvPr/>
        </p:nvSpPr>
        <p:spPr>
          <a:xfrm>
            <a:off x="4618178" y="5047917"/>
            <a:ext cx="295564" cy="131131"/>
          </a:xfrm>
          <a:prstGeom prst="down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8" name="Arrow: Down 27">
            <a:extLst>
              <a:ext uri="{FF2B5EF4-FFF2-40B4-BE49-F238E27FC236}">
                <a16:creationId xmlns:a16="http://schemas.microsoft.com/office/drawing/2014/main" id="{9128A3D1-EC3C-95AD-A950-CA1874288591}"/>
              </a:ext>
            </a:extLst>
          </p:cNvPr>
          <p:cNvSpPr/>
          <p:nvPr/>
        </p:nvSpPr>
        <p:spPr>
          <a:xfrm>
            <a:off x="4682834" y="5953067"/>
            <a:ext cx="166254" cy="132359"/>
          </a:xfrm>
          <a:prstGeom prst="down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9" name="Arrow: Right 28">
            <a:extLst>
              <a:ext uri="{FF2B5EF4-FFF2-40B4-BE49-F238E27FC236}">
                <a16:creationId xmlns:a16="http://schemas.microsoft.com/office/drawing/2014/main" id="{49AEAB3C-6962-7FE0-5887-C6748AB6C2EF}"/>
              </a:ext>
            </a:extLst>
          </p:cNvPr>
          <p:cNvSpPr/>
          <p:nvPr/>
        </p:nvSpPr>
        <p:spPr>
          <a:xfrm>
            <a:off x="5925127" y="3001818"/>
            <a:ext cx="757380" cy="120073"/>
          </a:xfrm>
          <a:prstGeom prst="right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0" name="Arrow: Right 29">
            <a:extLst>
              <a:ext uri="{FF2B5EF4-FFF2-40B4-BE49-F238E27FC236}">
                <a16:creationId xmlns:a16="http://schemas.microsoft.com/office/drawing/2014/main" id="{5C413745-A16A-A59B-1A97-207D00064968}"/>
              </a:ext>
            </a:extLst>
          </p:cNvPr>
          <p:cNvSpPr/>
          <p:nvPr/>
        </p:nvSpPr>
        <p:spPr>
          <a:xfrm>
            <a:off x="5987472" y="4592040"/>
            <a:ext cx="685800" cy="222779"/>
          </a:xfrm>
          <a:prstGeom prst="right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1" name="Arrow: Left 30">
            <a:extLst>
              <a:ext uri="{FF2B5EF4-FFF2-40B4-BE49-F238E27FC236}">
                <a16:creationId xmlns:a16="http://schemas.microsoft.com/office/drawing/2014/main" id="{CBD491BC-E19D-3E09-FFB2-67347436B318}"/>
              </a:ext>
            </a:extLst>
          </p:cNvPr>
          <p:cNvSpPr/>
          <p:nvPr/>
        </p:nvSpPr>
        <p:spPr>
          <a:xfrm>
            <a:off x="2826326" y="5430982"/>
            <a:ext cx="690420" cy="266967"/>
          </a:xfrm>
          <a:prstGeom prst="left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2" name="Arrow: Left 31">
            <a:extLst>
              <a:ext uri="{FF2B5EF4-FFF2-40B4-BE49-F238E27FC236}">
                <a16:creationId xmlns:a16="http://schemas.microsoft.com/office/drawing/2014/main" id="{96F4B80B-7EE6-5ECC-13E9-3E4B25A3878A}"/>
              </a:ext>
            </a:extLst>
          </p:cNvPr>
          <p:cNvSpPr/>
          <p:nvPr/>
        </p:nvSpPr>
        <p:spPr>
          <a:xfrm>
            <a:off x="2863270" y="6323878"/>
            <a:ext cx="690420" cy="266967"/>
          </a:xfrm>
          <a:prstGeom prst="left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3" name="Arrow: Down 32">
            <a:extLst>
              <a:ext uri="{FF2B5EF4-FFF2-40B4-BE49-F238E27FC236}">
                <a16:creationId xmlns:a16="http://schemas.microsoft.com/office/drawing/2014/main" id="{F87666F6-0B85-AC7D-6908-74A30C65DF78}"/>
              </a:ext>
            </a:extLst>
          </p:cNvPr>
          <p:cNvSpPr/>
          <p:nvPr/>
        </p:nvSpPr>
        <p:spPr>
          <a:xfrm>
            <a:off x="7407564" y="5179048"/>
            <a:ext cx="295564" cy="358826"/>
          </a:xfrm>
          <a:prstGeom prst="down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id="{E328FA46-22B8-6A2A-5DD1-FC1D635D645A}"/>
              </a:ext>
            </a:extLst>
          </p:cNvPr>
          <p:cNvSpPr/>
          <p:nvPr/>
        </p:nvSpPr>
        <p:spPr>
          <a:xfrm>
            <a:off x="5992091" y="3733800"/>
            <a:ext cx="685800" cy="222779"/>
          </a:xfrm>
          <a:prstGeom prst="right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7" name="Arrow: Up 36">
            <a:extLst>
              <a:ext uri="{FF2B5EF4-FFF2-40B4-BE49-F238E27FC236}">
                <a16:creationId xmlns:a16="http://schemas.microsoft.com/office/drawing/2014/main" id="{7F938291-38A8-13E0-63EF-24463BE1C6AC}"/>
              </a:ext>
            </a:extLst>
          </p:cNvPr>
          <p:cNvSpPr/>
          <p:nvPr/>
        </p:nvSpPr>
        <p:spPr>
          <a:xfrm>
            <a:off x="1672934" y="4731274"/>
            <a:ext cx="258620" cy="447774"/>
          </a:xfrm>
          <a:prstGeom prst="up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8" name="Arrow: Up 37">
            <a:extLst>
              <a:ext uri="{FF2B5EF4-FFF2-40B4-BE49-F238E27FC236}">
                <a16:creationId xmlns:a16="http://schemas.microsoft.com/office/drawing/2014/main" id="{362B7093-AB4A-759C-81E0-21A6F00D152F}"/>
              </a:ext>
            </a:extLst>
          </p:cNvPr>
          <p:cNvSpPr/>
          <p:nvPr/>
        </p:nvSpPr>
        <p:spPr>
          <a:xfrm>
            <a:off x="7465867" y="3429000"/>
            <a:ext cx="178957" cy="127952"/>
          </a:xfrm>
          <a:prstGeom prst="up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45986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Functionality - Fetching Time from RTC</a:t>
            </a:r>
          </a:p>
        </p:txBody>
      </p:sp>
      <p:sp>
        <p:nvSpPr>
          <p:cNvPr id="3" name="Content Placeholder 2"/>
          <p:cNvSpPr>
            <a:spLocks noGrp="1"/>
          </p:cNvSpPr>
          <p:nvPr>
            <p:ph idx="1"/>
          </p:nvPr>
        </p:nvSpPr>
        <p:spPr/>
        <p:txBody>
          <a:bodyPr>
            <a:normAutofit/>
          </a:bodyPr>
          <a:lstStyle/>
          <a:p>
            <a:r>
              <a:rPr sz="1800" dirty="0"/>
              <a:t>How RTC is integrated</a:t>
            </a:r>
          </a:p>
          <a:p>
            <a:r>
              <a:rPr sz="1800" dirty="0"/>
              <a:t>Time synchronization process</a:t>
            </a:r>
          </a:p>
          <a:p>
            <a:r>
              <a:rPr sz="1800" dirty="0"/>
              <a:t>Displaying time on the dashboard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1752</TotalTime>
  <Words>776</Words>
  <Application>Microsoft Office PowerPoint</Application>
  <PresentationFormat>On-screen Show (4:3)</PresentationFormat>
  <Paragraphs>140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Rockwell</vt:lpstr>
      <vt:lpstr>Rockwell Condensed</vt:lpstr>
      <vt:lpstr>Wingdings</vt:lpstr>
      <vt:lpstr>Wood Type</vt:lpstr>
      <vt:lpstr>Title: Car Blackbox Project</vt:lpstr>
      <vt:lpstr>Project Overview</vt:lpstr>
      <vt:lpstr>Introduction</vt:lpstr>
      <vt:lpstr>Objectives:</vt:lpstr>
      <vt:lpstr>Features:</vt:lpstr>
      <vt:lpstr>System Architecture</vt:lpstr>
      <vt:lpstr>Block diagram</vt:lpstr>
      <vt:lpstr>FLOW CHART</vt:lpstr>
      <vt:lpstr>Functionality - Fetching Time from RTC</vt:lpstr>
      <vt:lpstr>Functionality - Displaying Dashboard Content</vt:lpstr>
      <vt:lpstr>Main Menu Options</vt:lpstr>
      <vt:lpstr>View Log Functionality</vt:lpstr>
      <vt:lpstr>Clear Log Functionality</vt:lpstr>
      <vt:lpstr>Set Time Functionality</vt:lpstr>
      <vt:lpstr>Download Log via UART</vt:lpstr>
      <vt:lpstr>Software Implementation</vt:lpstr>
      <vt:lpstr>Testing and Results</vt:lpstr>
      <vt:lpstr>APPLICATIONS AND 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VEERESH</dc:creator>
  <cp:keywords/>
  <dc:description>generated using python-pptx</dc:description>
  <cp:lastModifiedBy>VEERESH GUGGARI</cp:lastModifiedBy>
  <cp:revision>14</cp:revision>
  <dcterms:created xsi:type="dcterms:W3CDTF">2013-01-27T09:14:16Z</dcterms:created>
  <dcterms:modified xsi:type="dcterms:W3CDTF">2025-01-20T02:34:27Z</dcterms:modified>
  <cp:category/>
</cp:coreProperties>
</file>