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55" r:id="rId17"/>
    <p:sldId id="2146847059" r:id="rId18"/>
    <p:sldId id="2146847069" r:id="rId19"/>
    <p:sldId id="2146847070"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Travel Planner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Bitan Kumar Ghosh</a:t>
            </a:r>
          </a:p>
          <a:p>
            <a:r>
              <a:rPr lang="en-US" sz="2000" b="1" dirty="0">
                <a:solidFill>
                  <a:schemeClr val="accent1">
                    <a:lumMod val="75000"/>
                  </a:schemeClr>
                </a:solidFill>
                <a:latin typeface="Arial" pitchFamily="34" charset="0"/>
                <a:cs typeface="Arial" pitchFamily="34" charset="0"/>
              </a:rPr>
              <a:t>Student name : Bitan Kumar Ghosh</a:t>
            </a:r>
          </a:p>
          <a:p>
            <a:r>
              <a:rPr lang="en-US" sz="2000" b="1" dirty="0">
                <a:solidFill>
                  <a:schemeClr val="accent1">
                    <a:lumMod val="75000"/>
                  </a:schemeClr>
                </a:solidFill>
                <a:latin typeface="Arial"/>
                <a:cs typeface="Arial"/>
              </a:rPr>
              <a:t>College Name &amp; Department : Institute of Engineering &amp; Management Kolkata, Electronics and Electrical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DD736C99-AB8C-D557-56DF-2C30F490E906}"/>
              </a:ext>
            </a:extLst>
          </p:cNvPr>
          <p:cNvPicPr>
            <a:picLocks noChangeAspect="1"/>
          </p:cNvPicPr>
          <p:nvPr/>
        </p:nvPicPr>
        <p:blipFill>
          <a:blip r:embed="rId2"/>
          <a:stretch>
            <a:fillRect/>
          </a:stretch>
        </p:blipFill>
        <p:spPr>
          <a:xfrm>
            <a:off x="1337187" y="1310151"/>
            <a:ext cx="10273621" cy="4962817"/>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E7E3E1E1-FF66-1993-5518-5A1B915B73EE}"/>
              </a:ext>
            </a:extLst>
          </p:cNvPr>
          <p:cNvPicPr>
            <a:picLocks noChangeAspect="1"/>
          </p:cNvPicPr>
          <p:nvPr/>
        </p:nvPicPr>
        <p:blipFill>
          <a:blip r:embed="rId2"/>
          <a:stretch>
            <a:fillRect/>
          </a:stretch>
        </p:blipFill>
        <p:spPr>
          <a:xfrm>
            <a:off x="1483360" y="2169640"/>
            <a:ext cx="9032240" cy="3873650"/>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US" sz="2800" dirty="0"/>
              <a:t>The agent can design complete, personalized itineraries, manage all bookings and tickets in a single hub, and even reroute plans based on live data.</a:t>
            </a:r>
          </a:p>
          <a:p>
            <a:pPr marL="305435" indent="-305435"/>
            <a:r>
              <a:rPr lang="en-US" sz="2800" dirty="0"/>
              <a:t>It saves users hours of planning time by automating the tedious tasks of price comparison, option filtering, and schedule coordination.</a:t>
            </a:r>
          </a:p>
          <a:p>
            <a:pPr marL="305435" indent="-305435"/>
            <a:r>
              <a:rPr lang="en-US" sz="2800" dirty="0"/>
              <a:t>Ultimately, the AI Travel Planner enhances the entire travel lifecycle, making trips more efficient, personalized, and enjoyable from the initial idea to the journey home.</a:t>
            </a:r>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20000"/>
          </a:bodyPr>
          <a:lstStyle/>
          <a:p>
            <a:pPr marL="305435" indent="-305435"/>
            <a:r>
              <a:rPr lang="en-US" sz="2800" dirty="0"/>
              <a:t>Allowing multiple users to edit, comment on, and build an itinerary together in real-time.</a:t>
            </a:r>
          </a:p>
          <a:p>
            <a:pPr marL="305435" indent="-305435"/>
            <a:r>
              <a:rPr lang="en-US" sz="2800" dirty="0"/>
              <a:t>Enabling users to manage their plans and ask for suggestions hands-free while on the go.</a:t>
            </a:r>
          </a:p>
          <a:p>
            <a:pPr marL="305435" indent="-305435"/>
            <a:r>
              <a:rPr lang="en-US" sz="2800" dirty="0"/>
              <a:t>Suggesting activities or deals based on anticipating user needs (e.g., "Your favorite artist is playing in London during your trip").</a:t>
            </a:r>
          </a:p>
          <a:p>
            <a:pPr marL="305435" indent="-305435"/>
            <a:r>
              <a:rPr lang="en-US" sz="2800" dirty="0"/>
              <a:t>To automatically track spending against a budget and simplify splitting costs among travel companions.</a:t>
            </a:r>
          </a:p>
          <a:p>
            <a:pPr marL="305435" indent="-305435"/>
            <a:r>
              <a:rPr lang="en-US" sz="2800" dirty="0"/>
              <a:t>Allowing users to virtually explore hotels, attractions, or restaurant interiors through their smartphone.</a:t>
            </a:r>
            <a:endParaRPr lang="en-US" sz="2800" dirty="0">
              <a:latin typeface="Calibri"/>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366E7D2D-FEBA-3141-6652-4DB6B8841076}"/>
              </a:ext>
            </a:extLst>
          </p:cNvPr>
          <p:cNvPicPr>
            <a:picLocks noGrp="1" noChangeAspect="1"/>
          </p:cNvPicPr>
          <p:nvPr>
            <p:ph idx="1"/>
          </p:nvPr>
        </p:nvPicPr>
        <p:blipFill>
          <a:blip r:embed="rId2"/>
          <a:stretch>
            <a:fillRect/>
          </a:stretch>
        </p:blipFill>
        <p:spPr>
          <a:xfrm>
            <a:off x="2733040" y="1362709"/>
            <a:ext cx="6654799" cy="4994130"/>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A8EF70-E8D9-941B-38F2-731D108581BD}"/>
              </a:ext>
            </a:extLst>
          </p:cNvPr>
          <p:cNvPicPr>
            <a:picLocks noChangeAspect="1"/>
          </p:cNvPicPr>
          <p:nvPr/>
        </p:nvPicPr>
        <p:blipFill>
          <a:blip r:embed="rId2"/>
          <a:stretch>
            <a:fillRect/>
          </a:stretch>
        </p:blipFill>
        <p:spPr>
          <a:xfrm>
            <a:off x="1757680" y="768861"/>
            <a:ext cx="8867062" cy="5510019"/>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63367" y="3059668"/>
            <a:ext cx="6345968" cy="369332"/>
          </a:xfrm>
          <a:prstGeom prst="rect">
            <a:avLst/>
          </a:prstGeom>
        </p:spPr>
        <p:txBody>
          <a:bodyPr wrap="none">
            <a:spAutoFit/>
          </a:bodyPr>
          <a:lstStyle/>
          <a:p>
            <a:r>
              <a:rPr lang="en-IN" dirty="0"/>
              <a:t>Git hub link : https://github.com/BitanGh/Travel-Planner-Agent </a:t>
            </a:r>
          </a:p>
        </p:txBody>
      </p:sp>
    </p:spTree>
    <p:extLst>
      <p:ext uri="{BB962C8B-B14F-4D97-AF65-F5344CB8AC3E}">
        <p14:creationId xmlns:p14="http://schemas.microsoft.com/office/powerpoint/2010/main" val="1098887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20000"/>
          </a:bodyPr>
          <a:lstStyle/>
          <a:p>
            <a:pPr marL="0" indent="0">
              <a:buNone/>
            </a:pPr>
            <a:r>
              <a:rPr lang="en-US" sz="2800" dirty="0"/>
              <a:t>Travelers, tourists, and business professionals face a fragmented and overwhelming process when planning trips. Manually navigating numerous websites, comparing endless options for flights and hotels, and managing separate bookings across different platforms is complex, stressful, and highly time consuming.</a:t>
            </a:r>
          </a:p>
          <a:p>
            <a:pPr marL="0" indent="0">
              <a:buNone/>
            </a:pPr>
            <a:r>
              <a:rPr lang="en-US" sz="2800" dirty="0">
                <a:latin typeface="Calibri"/>
                <a:ea typeface="+mn-lt"/>
                <a:cs typeface="+mn-lt"/>
              </a:rPr>
              <a:t>Proposed Solution:</a:t>
            </a:r>
            <a:br>
              <a:rPr lang="en-US" sz="2800" dirty="0">
                <a:latin typeface="Calibri"/>
                <a:ea typeface="+mn-lt"/>
                <a:cs typeface="+mn-lt"/>
              </a:rPr>
            </a:br>
            <a:r>
              <a:rPr lang="en-US" sz="2800" dirty="0">
                <a:latin typeface="Calibri"/>
                <a:ea typeface="+mn-lt"/>
                <a:cs typeface="+mn-lt"/>
              </a:rPr>
              <a:t> </a:t>
            </a:r>
            <a:r>
              <a:rPr lang="en-US" sz="2800" dirty="0"/>
              <a:t>An AI-powered Travel Planner Agent, utilizing </a:t>
            </a:r>
            <a:r>
              <a:rPr lang="en-US" sz="2800" b="1" dirty="0"/>
              <a:t>IBM Cloud</a:t>
            </a:r>
            <a:r>
              <a:rPr lang="en-US" sz="2800" dirty="0"/>
              <a:t> for real-time data integration and </a:t>
            </a:r>
            <a:r>
              <a:rPr lang="en-US" sz="2800" b="1" dirty="0"/>
              <a:t>IBM's Granite</a:t>
            </a:r>
            <a:r>
              <a:rPr lang="en-US" sz="2800" dirty="0"/>
              <a:t> model for advanced personalization, to assist users by suggesting tailored destinations, building optimized itineraries, and recommending ideal transport and accommodation. The agent will also manage bookings and dynamically adapt plans based on real-time alerts for weather, traffic, or schedule changes.</a:t>
            </a: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353961" y="1396181"/>
            <a:ext cx="11138859" cy="4824975"/>
          </a:xfrm>
        </p:spPr>
        <p:txBody>
          <a:bodyPr>
            <a:normAutofit fontScale="62500" lnSpcReduction="20000"/>
          </a:bodyPr>
          <a:lstStyle/>
          <a:p>
            <a:pPr marL="0" indent="0">
              <a:buNone/>
            </a:pPr>
            <a:r>
              <a:rPr lang="en-US" sz="2800" dirty="0"/>
              <a:t>This agent will significantly reduce travel planning time from days to mere minutes, eliminate the stress of managing multiple bookings, and elevate the quality of travel experiences. It empowers travelers to discover unique destinations and build perfectly tailored trips, transforming a complex process into a seamless, enjoyable, and truly personalized journey.</a:t>
            </a:r>
          </a:p>
          <a:p>
            <a:pPr marL="0" indent="0">
              <a:buNone/>
            </a:pPr>
            <a:r>
              <a:rPr lang="en-IN" sz="2800" dirty="0">
                <a:solidFill>
                  <a:srgbClr val="0F0F0F"/>
                </a:solidFill>
                <a:latin typeface="Calibri"/>
                <a:ea typeface="Calibri"/>
                <a:cs typeface="Calibri"/>
              </a:rPr>
              <a:t>Unique features:</a:t>
            </a:r>
          </a:p>
          <a:p>
            <a:pPr marL="0" indent="0">
              <a:buNone/>
            </a:pPr>
            <a:r>
              <a:rPr lang="en-US" sz="2800" b="1" dirty="0"/>
              <a:t>Dynamic Itinerary Generation:</a:t>
            </a:r>
            <a:r>
              <a:rPr lang="en-US" sz="2800" dirty="0"/>
              <a:t> Creates bespoke travel plans based on nuanced user preferences, budget, interests, and travel style, not just simple filters.</a:t>
            </a:r>
          </a:p>
          <a:p>
            <a:pPr marL="0" indent="0">
              <a:buNone/>
            </a:pPr>
            <a:r>
              <a:rPr lang="en-US" sz="2800" b="1" dirty="0"/>
              <a:t>Real-time Itinerary Optimization:</a:t>
            </a:r>
            <a:r>
              <a:rPr lang="en-US" sz="2800" dirty="0"/>
              <a:t> Autonomously adjusts schedules in response to flight delays, adverse weather, or traffic, sending instant alerts and alternative suggestions.</a:t>
            </a:r>
          </a:p>
          <a:p>
            <a:pPr marL="0" indent="0">
              <a:buNone/>
            </a:pPr>
            <a:r>
              <a:rPr lang="en-US" sz="2800" b="1" dirty="0"/>
              <a:t>Unified Travel Hub:</a:t>
            </a:r>
            <a:r>
              <a:rPr lang="en-US" sz="2800" dirty="0"/>
              <a:t> A single dashboard to manage all flights, hotel confirmations, car rentals, and event tickets, eliminating the need for multiple apps and emails.</a:t>
            </a:r>
          </a:p>
          <a:p>
            <a:pPr marL="0" indent="0">
              <a:buNone/>
            </a:pPr>
            <a:r>
              <a:rPr lang="en-US" sz="2800" b="1" dirty="0"/>
              <a:t>Context-Aware Recommendations:</a:t>
            </a:r>
            <a:r>
              <a:rPr lang="en-US" sz="2800" dirty="0"/>
              <a:t> Suggests hidden gems, local events, and restaurants that align with the user's profile and real-time location during the trip.</a:t>
            </a:r>
          </a:p>
          <a:p>
            <a:pPr marL="0" indent="0">
              <a:buNone/>
            </a:pPr>
            <a:r>
              <a:rPr lang="en-US" sz="2800" b="1" dirty="0"/>
              <a:t>Smart Budget Tracking:</a:t>
            </a:r>
            <a:r>
              <a:rPr lang="en-US" sz="2800" dirty="0"/>
              <a:t> Provides real-time cost analysis and forecasting to ensure the trip stays within budget, with alerts for potential overspending.</a:t>
            </a:r>
          </a:p>
          <a:p>
            <a:pPr marL="0" indent="0">
              <a:buNone/>
            </a:pPr>
            <a:endParaRPr lang="en-IN" sz="28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t>Leisure &amp; Family Travelers</a:t>
            </a:r>
          </a:p>
          <a:p>
            <a:pPr marL="305435" indent="-305435"/>
            <a:r>
              <a:rPr lang="en-IN" sz="2800" dirty="0"/>
              <a:t>Business &amp; Corporate Professionals</a:t>
            </a:r>
          </a:p>
          <a:p>
            <a:pPr marL="305435" indent="-305435"/>
            <a:r>
              <a:rPr lang="en-IN" sz="2800" dirty="0"/>
              <a:t>Group Coordinators &amp; Event Planners</a:t>
            </a:r>
          </a:p>
          <a:p>
            <a:pPr marL="305435" indent="-305435"/>
            <a:r>
              <a:rPr lang="en-US" sz="2800" dirty="0"/>
              <a:t>Solo, Backpacker, and Budget-Conscious Travelers</a:t>
            </a:r>
          </a:p>
          <a:p>
            <a:pPr marL="305435" indent="-305435"/>
            <a:r>
              <a:rPr lang="en-IN" sz="2800" dirty="0"/>
              <a:t>Travel Agencies &amp; Tour Operators</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7" name="Picture 6">
            <a:extLst>
              <a:ext uri="{FF2B5EF4-FFF2-40B4-BE49-F238E27FC236}">
                <a16:creationId xmlns:a16="http://schemas.microsoft.com/office/drawing/2014/main" id="{915046A1-BF6B-6756-0636-F4C5D37724DA}"/>
              </a:ext>
            </a:extLst>
          </p:cNvPr>
          <p:cNvPicPr>
            <a:picLocks noChangeAspect="1"/>
          </p:cNvPicPr>
          <p:nvPr/>
        </p:nvPicPr>
        <p:blipFill>
          <a:blip r:embed="rId2"/>
          <a:stretch>
            <a:fillRect/>
          </a:stretch>
        </p:blipFill>
        <p:spPr>
          <a:xfrm>
            <a:off x="1785241" y="1232451"/>
            <a:ext cx="9708669" cy="4745561"/>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8" name="Content Placeholder 7">
            <a:extLst>
              <a:ext uri="{FF2B5EF4-FFF2-40B4-BE49-F238E27FC236}">
                <a16:creationId xmlns:a16="http://schemas.microsoft.com/office/drawing/2014/main" id="{E644D660-18BE-AE61-4C67-E2605951CCBB}"/>
              </a:ext>
            </a:extLst>
          </p:cNvPr>
          <p:cNvPicPr>
            <a:picLocks noGrp="1" noChangeAspect="1"/>
          </p:cNvPicPr>
          <p:nvPr>
            <p:ph idx="1"/>
          </p:nvPr>
        </p:nvPicPr>
        <p:blipFill>
          <a:blip r:embed="rId2"/>
          <a:stretch>
            <a:fillRect/>
          </a:stretch>
        </p:blipFill>
        <p:spPr>
          <a:xfrm>
            <a:off x="1637386" y="1321415"/>
            <a:ext cx="9664480" cy="4673600"/>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1281</TotalTime>
  <Words>632</Words>
  <Application>Microsoft Office PowerPoint</Application>
  <PresentationFormat>Widescreen</PresentationFormat>
  <Paragraphs>61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Travel Planner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PowerPoint Presentation</vt:lpstr>
      <vt:lpstr>IBM Certifications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Bitan Ghosh</cp:lastModifiedBy>
  <cp:revision>147</cp:revision>
  <dcterms:created xsi:type="dcterms:W3CDTF">2021-05-26T16:50:10Z</dcterms:created>
  <dcterms:modified xsi:type="dcterms:W3CDTF">2025-08-04T10:53:23Z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