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82" r:id="rId4"/>
    <p:sldId id="256" r:id="rId5"/>
    <p:sldId id="285" r:id="rId6"/>
    <p:sldId id="257" r:id="rId7"/>
    <p:sldId id="261" r:id="rId8"/>
    <p:sldId id="262" r:id="rId9"/>
    <p:sldId id="272" r:id="rId10"/>
    <p:sldId id="286" r:id="rId11"/>
    <p:sldId id="308" r:id="rId12"/>
    <p:sldId id="287" r:id="rId13"/>
    <p:sldId id="288" r:id="rId14"/>
    <p:sldId id="289" r:id="rId15"/>
    <p:sldId id="290" r:id="rId16"/>
    <p:sldId id="263" r:id="rId17"/>
    <p:sldId id="273" r:id="rId18"/>
    <p:sldId id="265" r:id="rId19"/>
    <p:sldId id="267" r:id="rId20"/>
    <p:sldId id="268" r:id="rId21"/>
    <p:sldId id="309" r:id="rId22"/>
    <p:sldId id="310" r:id="rId23"/>
    <p:sldId id="291" r:id="rId24"/>
    <p:sldId id="264" r:id="rId25"/>
    <p:sldId id="269" r:id="rId26"/>
    <p:sldId id="311" r:id="rId27"/>
    <p:sldId id="312" r:id="rId28"/>
    <p:sldId id="313" r:id="rId29"/>
    <p:sldId id="292" r:id="rId30"/>
    <p:sldId id="270" r:id="rId31"/>
    <p:sldId id="271"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ofo" initials="t" lastIdx="1" clrIdx="0"/>
  <p:cmAuthor id="2" name="hzx" initials="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28.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2T18:04:55.470" idx="1">
    <p:pos x="10" y="10"/>
    <p:text>近年来，社交媒体的普及导致了用户生成内容的增加，这虽然丰富了在线互动，但也引发了假账户的问题。机器人检测是识别社交平台上模拟人类行为的自动化账户的过程。这些机器人可以操纵公共舆论、传播错误信息，准确识别它们对于维护社交媒体的完整性至关重要。
本次项目尝试已twitter数据为基础进行bot识别算法的研究。</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9.pn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image" Target="../media/image14.png"/><Relationship Id="rId7" Type="http://schemas.openxmlformats.org/officeDocument/2006/relationships/tags" Target="../tags/tag15.xml"/><Relationship Id="rId6" Type="http://schemas.openxmlformats.org/officeDocument/2006/relationships/image" Target="../media/image13.png"/><Relationship Id="rId5" Type="http://schemas.openxmlformats.org/officeDocument/2006/relationships/tags" Target="../tags/tag14.xml"/><Relationship Id="rId4" Type="http://schemas.openxmlformats.org/officeDocument/2006/relationships/image" Target="../media/image12.png"/><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25.xml"/><Relationship Id="rId2" Type="http://schemas.openxmlformats.org/officeDocument/2006/relationships/image" Target="../media/image22.png"/><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tags" Target="../tags/tag27.xml"/><Relationship Id="rId2" Type="http://schemas.openxmlformats.org/officeDocument/2006/relationships/image" Target="../media/image24.png"/><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724978"/>
            <a:ext cx="9144000" cy="2387600"/>
          </a:xfrm>
        </p:spPr>
        <p:txBody>
          <a:bodyPr>
            <a:normAutofit fontScale="90000"/>
          </a:bodyPr>
          <a:p>
            <a:r>
              <a:rPr lang="zh-CN" altLang="en-US"/>
              <a:t>Robust Algorithm for Identifying </a:t>
            </a:r>
            <a:r>
              <a:rPr lang="en-US" altLang="zh-CN"/>
              <a:t>B</a:t>
            </a:r>
            <a:r>
              <a:rPr lang="zh-CN" altLang="en-US"/>
              <a:t>ot Authors on Social Media</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Analysis - Sentiment Distribution</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045845" y="1614170"/>
            <a:ext cx="9904095" cy="4426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04085" y="1825625"/>
            <a:ext cx="7783195" cy="3207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x-none" sz="4000"/>
              <a:t>Research Methodology</a:t>
            </a:r>
            <a:endParaRPr lang="en-US" altLang="x-none"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Text Classification Task</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986790" y="1491615"/>
            <a:ext cx="7745730" cy="4669790"/>
          </a:xfrm>
          <a:prstGeom prst="rect">
            <a:avLst/>
          </a:prstGeom>
        </p:spPr>
      </p:pic>
      <p:sp>
        <p:nvSpPr>
          <p:cNvPr id="4" name="文本框 3"/>
          <p:cNvSpPr txBox="1"/>
          <p:nvPr/>
        </p:nvSpPr>
        <p:spPr>
          <a:xfrm>
            <a:off x="986790" y="6219190"/>
            <a:ext cx="10459720" cy="368300"/>
          </a:xfrm>
          <a:prstGeom prst="rect">
            <a:avLst/>
          </a:prstGeom>
          <a:noFill/>
        </p:spPr>
        <p:txBody>
          <a:bodyPr wrap="square" rtlCol="0">
            <a:spAutoFit/>
          </a:bodyPr>
          <a:p>
            <a:r>
              <a:rPr lang="en-US" altLang="zh-CN"/>
              <a:t>https://www.projectpro.io/article/machine-learning-nlp-text-classification-algorithms-and-models/523</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TF-IDF Features</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961515" y="2028825"/>
            <a:ext cx="4243070" cy="879475"/>
          </a:xfrm>
          <a:prstGeom prst="rect">
            <a:avLst/>
          </a:prstGeom>
        </p:spPr>
      </p:pic>
      <p:sp>
        <p:nvSpPr>
          <p:cNvPr id="5" name="椭圆 4"/>
          <p:cNvSpPr/>
          <p:nvPr/>
        </p:nvSpPr>
        <p:spPr>
          <a:xfrm>
            <a:off x="1331595" y="2254885"/>
            <a:ext cx="304800" cy="3048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1</a:t>
            </a:r>
            <a:endParaRPr lang="en-US" altLang="zh-CN"/>
          </a:p>
        </p:txBody>
      </p:sp>
      <p:sp>
        <p:nvSpPr>
          <p:cNvPr id="6" name="椭圆 5"/>
          <p:cNvSpPr/>
          <p:nvPr>
            <p:custDataLst>
              <p:tags r:id="rId3"/>
            </p:custDataLst>
          </p:nvPr>
        </p:nvSpPr>
        <p:spPr>
          <a:xfrm>
            <a:off x="1331595" y="3540760"/>
            <a:ext cx="304800" cy="3048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a:t>
            </a:r>
            <a:endParaRPr lang="en-US" altLang="zh-CN"/>
          </a:p>
        </p:txBody>
      </p:sp>
      <p:sp>
        <p:nvSpPr>
          <p:cNvPr id="7" name="椭圆 6"/>
          <p:cNvSpPr/>
          <p:nvPr>
            <p:custDataLst>
              <p:tags r:id="rId4"/>
            </p:custDataLst>
          </p:nvPr>
        </p:nvSpPr>
        <p:spPr>
          <a:xfrm>
            <a:off x="1331595" y="5070475"/>
            <a:ext cx="304800" cy="3048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3</a:t>
            </a:r>
            <a:endParaRPr lang="en-US" altLang="zh-CN"/>
          </a:p>
        </p:txBody>
      </p:sp>
      <p:pic>
        <p:nvPicPr>
          <p:cNvPr id="8" name="图片 7"/>
          <p:cNvPicPr>
            <a:picLocks noChangeAspect="1"/>
          </p:cNvPicPr>
          <p:nvPr>
            <p:custDataLst>
              <p:tags r:id="rId5"/>
            </p:custDataLst>
          </p:nvPr>
        </p:nvPicPr>
        <p:blipFill>
          <a:blip r:embed="rId6"/>
          <a:stretch>
            <a:fillRect/>
          </a:stretch>
        </p:blipFill>
        <p:spPr>
          <a:xfrm>
            <a:off x="1961515" y="3198495"/>
            <a:ext cx="4243070" cy="879475"/>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2024380" y="4969510"/>
            <a:ext cx="4116705" cy="507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Classification Models</a:t>
            </a:r>
            <a:endParaRPr lang="en-US" altLang="zh-CN"/>
          </a:p>
        </p:txBody>
      </p:sp>
      <p:sp>
        <p:nvSpPr>
          <p:cNvPr id="4" name="流程图: 可选过程 3"/>
          <p:cNvSpPr/>
          <p:nvPr/>
        </p:nvSpPr>
        <p:spPr>
          <a:xfrm>
            <a:off x="1535430" y="1691005"/>
            <a:ext cx="1884045" cy="84010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Naive Bayes</a:t>
            </a:r>
            <a:endParaRPr lang="en-US" altLang="zh-CN"/>
          </a:p>
        </p:txBody>
      </p:sp>
      <p:sp>
        <p:nvSpPr>
          <p:cNvPr id="5" name="流程图: 可选过程 4"/>
          <p:cNvSpPr/>
          <p:nvPr>
            <p:custDataLst>
              <p:tags r:id="rId1"/>
            </p:custDataLst>
          </p:nvPr>
        </p:nvSpPr>
        <p:spPr>
          <a:xfrm>
            <a:off x="5326380" y="1691005"/>
            <a:ext cx="2057400" cy="84010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Logistic Regression</a:t>
            </a:r>
            <a:endParaRPr lang="en-US" altLang="zh-CN"/>
          </a:p>
        </p:txBody>
      </p:sp>
      <p:sp>
        <p:nvSpPr>
          <p:cNvPr id="6" name="流程图: 可选过程 5"/>
          <p:cNvSpPr/>
          <p:nvPr>
            <p:custDataLst>
              <p:tags r:id="rId2"/>
            </p:custDataLst>
          </p:nvPr>
        </p:nvSpPr>
        <p:spPr>
          <a:xfrm>
            <a:off x="9143365" y="1691005"/>
            <a:ext cx="1884045" cy="84010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Random Forest</a:t>
            </a:r>
            <a:endParaRPr lang="en-US" altLang="zh-CN"/>
          </a:p>
        </p:txBody>
      </p:sp>
      <p:pic>
        <p:nvPicPr>
          <p:cNvPr id="7" name="图片 6"/>
          <p:cNvPicPr>
            <a:picLocks noChangeAspect="1"/>
          </p:cNvPicPr>
          <p:nvPr>
            <p:custDataLst>
              <p:tags r:id="rId3"/>
            </p:custDataLst>
          </p:nvPr>
        </p:nvPicPr>
        <p:blipFill>
          <a:blip r:embed="rId4"/>
          <a:stretch>
            <a:fillRect/>
          </a:stretch>
        </p:blipFill>
        <p:spPr>
          <a:xfrm>
            <a:off x="450215" y="2629535"/>
            <a:ext cx="3818255" cy="306641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8392160" y="3116580"/>
            <a:ext cx="3387090" cy="2284730"/>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4478655" y="2820035"/>
            <a:ext cx="3752850" cy="2686050"/>
          </a:xfrm>
          <a:prstGeom prst="rect">
            <a:avLst/>
          </a:prstGeom>
        </p:spPr>
      </p:pic>
      <p:cxnSp>
        <p:nvCxnSpPr>
          <p:cNvPr id="11" name="直接连接符 10"/>
          <p:cNvCxnSpPr/>
          <p:nvPr/>
        </p:nvCxnSpPr>
        <p:spPr>
          <a:xfrm>
            <a:off x="4347845" y="1598930"/>
            <a:ext cx="0" cy="4925695"/>
          </a:xfrm>
          <a:prstGeom prst="line">
            <a:avLst/>
          </a:prstGeom>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9"/>
            </p:custDataLst>
          </p:nvPr>
        </p:nvCxnSpPr>
        <p:spPr>
          <a:xfrm>
            <a:off x="8441690" y="1598930"/>
            <a:ext cx="0" cy="492569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Bot Detection Process Based on Tweet </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803910" y="1477645"/>
            <a:ext cx="7614920" cy="5142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The Disadvantages of Tweet-based Classification Models</a:t>
            </a:r>
            <a:endParaRPr lang="zh-CN" altLang="en-US"/>
          </a:p>
        </p:txBody>
      </p:sp>
      <p:sp>
        <p:nvSpPr>
          <p:cNvPr id="3" name="内容占位符 2"/>
          <p:cNvSpPr/>
          <p:nvPr>
            <p:ph idx="1"/>
          </p:nvPr>
        </p:nvSpPr>
        <p:spPr>
          <a:xfrm>
            <a:off x="838200" y="2044065"/>
            <a:ext cx="10515600" cy="4351338"/>
          </a:xfrm>
        </p:spPr>
        <p:txBody>
          <a:bodyPr/>
          <a:p>
            <a:pPr>
              <a:buFont typeface="Wingdings" panose="05000000000000000000" charset="0"/>
              <a:buChar char="Ø"/>
            </a:pPr>
            <a:r>
              <a:rPr lang="en-US" sz="2400"/>
              <a:t>  </a:t>
            </a:r>
            <a:r>
              <a:rPr sz="2400"/>
              <a:t>For bot users, not every tweet exhibits bot characteristics, which leads to the possibility of misjudgment.</a:t>
            </a:r>
            <a:endParaRPr lang="zh-CN" altLang="en-US" sz="2400"/>
          </a:p>
          <a:p>
            <a:pPr>
              <a:buFont typeface="Wingdings" panose="05000000000000000000" charset="0"/>
              <a:buChar char="Ø"/>
            </a:pPr>
            <a:r>
              <a:rPr lang="en-US" altLang="zh-CN" sz="2400"/>
              <a:t>  </a:t>
            </a:r>
            <a:r>
              <a:rPr lang="zh-CN" altLang="en-US" sz="2400"/>
              <a:t>Assessing each tweet individually does not adequately consider the user's behavior from a holistic perspective and does not allow for an evaluation of the user based on these behaviors.</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Construction of Robust Algorithm Based on User Dimensions</a:t>
            </a:r>
          </a:p>
        </p:txBody>
      </p:sp>
      <p:sp>
        <p:nvSpPr>
          <p:cNvPr id="3" name="内容占位符 2"/>
          <p:cNvSpPr>
            <a:spLocks noGrp="1"/>
          </p:cNvSpPr>
          <p:nvPr>
            <p:ph idx="1"/>
          </p:nvPr>
        </p:nvSpPr>
        <p:spPr>
          <a:xfrm>
            <a:off x="838200" y="2113280"/>
            <a:ext cx="10515600" cy="4351338"/>
          </a:xfrm>
        </p:spPr>
        <p:txBody>
          <a:bodyPr/>
          <a:p>
            <a:pPr>
              <a:buFont typeface="Wingdings" panose="05000000000000000000" charset="0"/>
              <a:buChar char="Ø"/>
            </a:pPr>
            <a:r>
              <a:rPr lang="zh-CN" altLang="en-US"/>
              <a:t>The overall behavior of a user needs to be considered comprehensively. </a:t>
            </a:r>
            <a:endParaRPr lang="zh-CN" altLang="en-US"/>
          </a:p>
          <a:p>
            <a:pPr>
              <a:buFont typeface="Wingdings" panose="05000000000000000000" charset="0"/>
              <a:buChar char="Ø"/>
            </a:pPr>
            <a:r>
              <a:rPr lang="zh-CN" altLang="en-US"/>
              <a:t>A Twitter user may exhibit the following behaviors:</a:t>
            </a:r>
            <a:endParaRPr lang="zh-CN" altLang="en-US"/>
          </a:p>
          <a:p>
            <a:pPr marL="0" indent="0">
              <a:buNone/>
            </a:pPr>
            <a:r>
              <a:rPr lang="zh-CN" altLang="en-US"/>
              <a:t>1. Posting tweets</a:t>
            </a:r>
            <a:endParaRPr lang="zh-CN" altLang="en-US"/>
          </a:p>
          <a:p>
            <a:pPr marL="0" indent="0">
              <a:buNone/>
            </a:pPr>
            <a:r>
              <a:rPr lang="zh-CN" altLang="en-US"/>
              <a:t>2. Engaging in actions such as liking, retweeting, and saving posts.</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User Behavior-Based Bot Identification System Workflow</a:t>
            </a:r>
          </a:p>
        </p:txBody>
      </p:sp>
      <p:pic>
        <p:nvPicPr>
          <p:cNvPr id="4" name="图片 3"/>
          <p:cNvPicPr>
            <a:picLocks noChangeAspect="1"/>
          </p:cNvPicPr>
          <p:nvPr>
            <p:custDataLst>
              <p:tags r:id="rId1"/>
            </p:custDataLst>
          </p:nvPr>
        </p:nvPicPr>
        <p:blipFill>
          <a:blip r:embed="rId2"/>
          <a:stretch>
            <a:fillRect/>
          </a:stretch>
        </p:blipFill>
        <p:spPr>
          <a:xfrm>
            <a:off x="944245" y="1564640"/>
            <a:ext cx="9307830" cy="4472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Decision Module Design</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2731135" y="1455420"/>
            <a:ext cx="5972175" cy="5402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04085" y="1825625"/>
            <a:ext cx="7783195" cy="3207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4000"/>
              <a:t>Research Background</a:t>
            </a:r>
            <a:endParaRPr lang="x-none" altLang="zh-CN"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Disguise </a:t>
            </a:r>
            <a:r>
              <a:rPr lang="en-US" altLang="zh-CN"/>
              <a:t>Technologies</a:t>
            </a:r>
            <a:endParaRPr lang="en-US" altLang="zh-CN"/>
          </a:p>
        </p:txBody>
      </p:sp>
      <p:sp>
        <p:nvSpPr>
          <p:cNvPr id="3" name="文本框 2"/>
          <p:cNvSpPr txBox="1"/>
          <p:nvPr/>
        </p:nvSpPr>
        <p:spPr>
          <a:xfrm>
            <a:off x="1043940" y="1635760"/>
            <a:ext cx="9555480" cy="4799965"/>
          </a:xfrm>
          <a:prstGeom prst="rect">
            <a:avLst/>
          </a:prstGeom>
          <a:noFill/>
        </p:spPr>
        <p:txBody>
          <a:bodyPr wrap="square" rtlCol="0">
            <a:spAutoFit/>
          </a:bodyPr>
          <a:p>
            <a:pPr marL="285750" indent="-285750">
              <a:buFont typeface="Wingdings" panose="05000000000000000000" charset="0"/>
              <a:buChar char="Ø"/>
            </a:pPr>
            <a:r>
              <a:rPr lang="en-US" altLang="zh-CN">
                <a:solidFill>
                  <a:srgbClr val="FF0000"/>
                </a:solidFill>
              </a:rPr>
              <a:t>Mimicking Normal Posting Behavior:</a:t>
            </a:r>
            <a:r>
              <a:rPr lang="en-US" altLang="zh-CN"/>
              <a:t> Bot accounts typically simulate the posting style and frequency of ordinary users. For example, they may regularly publish relatively normal content and maintain reasonable time intervals between posts in order to avoid being identified as exhibiting abnormal activity. This content may mimic trending topics or popular trends, further helping them blend into the community.</a:t>
            </a:r>
            <a:endParaRPr lang="en-US" altLang="zh-CN"/>
          </a:p>
          <a:p>
            <a:pPr marL="285750" indent="-285750">
              <a:buFont typeface="Wingdings" panose="05000000000000000000" charset="0"/>
              <a:buChar char="Ø"/>
            </a:pPr>
            <a:endParaRPr lang="en-US" altLang="zh-CN"/>
          </a:p>
          <a:p>
            <a:pPr marL="285750" indent="-285750">
              <a:buFont typeface="Wingdings" panose="05000000000000000000" charset="0"/>
              <a:buChar char="Ø"/>
            </a:pPr>
            <a:r>
              <a:rPr lang="en-US" altLang="zh-CN">
                <a:solidFill>
                  <a:srgbClr val="FF0000"/>
                </a:solidFill>
              </a:rPr>
              <a:t>Acquiring Inactive Real Accounts Through Purchase or Hacking</a:t>
            </a:r>
            <a:r>
              <a:rPr lang="en-US" altLang="zh-CN"/>
              <a:t>: Some creators resort to purchasing forgotten or inactive real accounts from the black market, which they then utilize for Bot operations. This method effectively reduces the risk of detection since such accounts usually possess a certain history and follower base, making them less likely to be immediately identified.</a:t>
            </a:r>
            <a:endParaRPr lang="en-US" altLang="zh-CN"/>
          </a:p>
          <a:p>
            <a:pPr marL="285750" indent="-285750">
              <a:buFont typeface="Wingdings" panose="05000000000000000000" charset="0"/>
              <a:buChar char="Ø"/>
            </a:pPr>
            <a:endParaRPr lang="en-US" altLang="zh-CN"/>
          </a:p>
          <a:p>
            <a:pPr marL="285750" indent="-285750">
              <a:buFont typeface="Wingdings" panose="05000000000000000000" charset="0"/>
              <a:buChar char="Ø"/>
            </a:pPr>
            <a:r>
              <a:rPr lang="en-US" altLang="zh-CN"/>
              <a:t>Social Engineering: By masquerading as ordinary users and interacting with others, Bots can gradually establish trust. This includes actions such as liking, commenting, and sharing, thereby pretending to be an active community member, which makes it more challenging to uncover their Bot identity.</a:t>
            </a:r>
            <a:endParaRPr lang="en-US" altLang="zh-CN"/>
          </a:p>
          <a:p>
            <a:pPr marL="285750" indent="-285750">
              <a:buFont typeface="Wingdings" panose="05000000000000000000" charset="0"/>
              <a:buChar char="Ø"/>
            </a:pPr>
            <a:endParaRPr lang="en-US" altLang="zh-CN"/>
          </a:p>
          <a:p>
            <a:pPr marL="285750" indent="-285750">
              <a:buFont typeface="Wingdings" panose="05000000000000000000" charset="0"/>
              <a:buChar char="Ø"/>
            </a:pPr>
            <a:r>
              <a:rPr lang="en-US" altLang="zh-CN"/>
              <a:t>Others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Optimization Strategies</a:t>
            </a:r>
            <a:endParaRPr lang="zh-CN" altLang="en-US"/>
          </a:p>
        </p:txBody>
      </p:sp>
      <p:sp>
        <p:nvSpPr>
          <p:cNvPr id="3" name="文本框 2"/>
          <p:cNvSpPr txBox="1"/>
          <p:nvPr/>
        </p:nvSpPr>
        <p:spPr>
          <a:xfrm>
            <a:off x="838200" y="1443355"/>
            <a:ext cx="9555480" cy="1476375"/>
          </a:xfrm>
          <a:prstGeom prst="rect">
            <a:avLst/>
          </a:prstGeom>
          <a:noFill/>
        </p:spPr>
        <p:txBody>
          <a:bodyPr wrap="square" rtlCol="0">
            <a:spAutoFit/>
          </a:bodyPr>
          <a:p>
            <a:pPr marL="285750" indent="-285750">
              <a:buFont typeface="Wingdings" panose="05000000000000000000" charset="0"/>
              <a:buChar char="Ø"/>
            </a:pPr>
            <a:r>
              <a:rPr lang="en-US" altLang="zh-CN"/>
              <a:t> </a:t>
            </a:r>
            <a:r>
              <a:rPr lang="en-US"/>
              <a:t>For </a:t>
            </a:r>
            <a:r>
              <a:rPr lang="zh-CN" altLang="en-US">
                <a:sym typeface="+mn-ea"/>
              </a:rPr>
              <a:t>Disguise</a:t>
            </a:r>
            <a:r>
              <a:rPr lang="en-US" altLang="zh-CN">
                <a:sym typeface="+mn-ea"/>
              </a:rPr>
              <a:t> Technology 1: </a:t>
            </a:r>
            <a:r>
              <a:t>attempt to explore different decision thresholds within the user behavior-based Bot detection process, seeking a balance between recognition and misjudgment. </a:t>
            </a:r>
          </a:p>
          <a:p>
            <a:pPr marL="285750" indent="-285750">
              <a:buFont typeface="Wingdings" panose="05000000000000000000" charset="0"/>
              <a:buChar char="Ø"/>
            </a:pPr>
            <a:r>
              <a:rPr lang="en-US" altLang="zh-CN"/>
              <a:t> </a:t>
            </a:r>
            <a:r>
              <a:rPr lang="en-US">
                <a:sym typeface="+mn-ea"/>
              </a:rPr>
              <a:t>For </a:t>
            </a:r>
            <a:r>
              <a:rPr lang="zh-CN" altLang="en-US">
                <a:sym typeface="+mn-ea"/>
              </a:rPr>
              <a:t>Disguise</a:t>
            </a:r>
            <a:r>
              <a:rPr lang="en-US" altLang="zh-CN">
                <a:sym typeface="+mn-ea"/>
              </a:rPr>
              <a:t> Technology 2: </a:t>
            </a:r>
            <a:r>
              <a:rPr lang="zh-CN" altLang="en-US"/>
              <a:t>attempt to determine Bot accounts using a time period as a window; if an account exhibits a high proportion of Bot-like behaviors within a specific time period, it will be classified as a Bot account.</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646045" y="3025140"/>
            <a:ext cx="6308090" cy="36944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04085" y="1825625"/>
            <a:ext cx="7783195" cy="3207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x-none" sz="4000"/>
              <a:t>Experimental Results</a:t>
            </a:r>
            <a:endParaRPr lang="en-US" altLang="x-none"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Effects Statistics of Different Classification Models</a:t>
            </a:r>
            <a:endParaRPr lang="zh-CN" altLang="en-US"/>
          </a:p>
        </p:txBody>
      </p:sp>
      <p:pic>
        <p:nvPicPr>
          <p:cNvPr id="9" name="图片 1"/>
          <p:cNvPicPr>
            <a:picLocks noChangeAspect="1"/>
          </p:cNvPicPr>
          <p:nvPr>
            <p:custDataLst>
              <p:tags r:id="rId1"/>
            </p:custDataLst>
          </p:nvPr>
        </p:nvPicPr>
        <p:blipFill>
          <a:blip r:embed="rId2"/>
          <a:stretch>
            <a:fillRect/>
          </a:stretch>
        </p:blipFill>
        <p:spPr>
          <a:xfrm>
            <a:off x="742315" y="1647190"/>
            <a:ext cx="10761345" cy="409003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Statistics on Bot Recognition Effectiveness Based on User Dimension</a:t>
            </a:r>
          </a:p>
        </p:txBody>
      </p:sp>
      <p:pic>
        <p:nvPicPr>
          <p:cNvPr id="10" name="图片 2"/>
          <p:cNvPicPr>
            <a:picLocks noChangeAspect="1"/>
          </p:cNvPicPr>
          <p:nvPr>
            <p:custDataLst>
              <p:tags r:id="rId1"/>
            </p:custDataLst>
          </p:nvPr>
        </p:nvPicPr>
        <p:blipFill>
          <a:blip r:embed="rId2"/>
          <a:stretch>
            <a:fillRect/>
          </a:stretch>
        </p:blipFill>
        <p:spPr>
          <a:xfrm>
            <a:off x="942340" y="1785620"/>
            <a:ext cx="10173970" cy="38665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Tweet-Base Process VS User-Based Process</a:t>
            </a:r>
            <a:endParaRPr lang="zh-CN" altLang="en-US"/>
          </a:p>
        </p:txBody>
      </p:sp>
      <p:pic>
        <p:nvPicPr>
          <p:cNvPr id="11" name="图片 3"/>
          <p:cNvPicPr>
            <a:picLocks noChangeAspect="1"/>
          </p:cNvPicPr>
          <p:nvPr>
            <p:custDataLst>
              <p:tags r:id="rId1"/>
            </p:custDataLst>
          </p:nvPr>
        </p:nvPicPr>
        <p:blipFill>
          <a:blip r:embed="rId2"/>
          <a:stretch>
            <a:fillRect/>
          </a:stretch>
        </p:blipFill>
        <p:spPr>
          <a:xfrm>
            <a:off x="838200" y="1691005"/>
            <a:ext cx="10663555" cy="40525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3210" y="365125"/>
            <a:ext cx="11670665" cy="1325880"/>
          </a:xfrm>
        </p:spPr>
        <p:txBody>
          <a:bodyPr>
            <a:normAutofit/>
          </a:bodyPr>
          <a:p>
            <a:r>
              <a:rPr sz="2800"/>
              <a:t>Tweet-Base Process VS User-Based Process"</a:t>
            </a:r>
            <a:r>
              <a:rPr lang="en-US" sz="2800"/>
              <a:t> on</a:t>
            </a:r>
            <a:r>
              <a:rPr sz="2800"/>
              <a:t> Disguise Technology 1</a:t>
            </a:r>
            <a:endParaRPr sz="2800"/>
          </a:p>
        </p:txBody>
      </p:sp>
      <p:pic>
        <p:nvPicPr>
          <p:cNvPr id="13" name="图片 5"/>
          <p:cNvPicPr>
            <a:picLocks noChangeAspect="1"/>
          </p:cNvPicPr>
          <p:nvPr>
            <p:custDataLst>
              <p:tags r:id="rId1"/>
            </p:custDataLst>
          </p:nvPr>
        </p:nvPicPr>
        <p:blipFill>
          <a:blip r:embed="rId2"/>
          <a:stretch>
            <a:fillRect/>
          </a:stretch>
        </p:blipFill>
        <p:spPr>
          <a:xfrm>
            <a:off x="927100" y="1361440"/>
            <a:ext cx="7089775" cy="2567305"/>
          </a:xfrm>
          <a:prstGeom prst="rect">
            <a:avLst/>
          </a:prstGeom>
          <a:noFill/>
          <a:ln>
            <a:noFill/>
          </a:ln>
        </p:spPr>
      </p:pic>
      <p:pic>
        <p:nvPicPr>
          <p:cNvPr id="12" name="图片 4"/>
          <p:cNvPicPr>
            <a:picLocks noChangeAspect="1"/>
          </p:cNvPicPr>
          <p:nvPr>
            <p:custDataLst>
              <p:tags r:id="rId3"/>
            </p:custDataLst>
          </p:nvPr>
        </p:nvPicPr>
        <p:blipFill>
          <a:blip r:embed="rId4"/>
          <a:stretch>
            <a:fillRect/>
          </a:stretch>
        </p:blipFill>
        <p:spPr>
          <a:xfrm>
            <a:off x="927100" y="4054475"/>
            <a:ext cx="6835775" cy="25977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2780" y="121920"/>
            <a:ext cx="10515600" cy="1325563"/>
          </a:xfrm>
        </p:spPr>
        <p:txBody>
          <a:bodyPr>
            <a:normAutofit/>
          </a:bodyPr>
          <a:p>
            <a:r>
              <a:rPr lang="en-US" sz="3110"/>
              <a:t>“</a:t>
            </a:r>
            <a:r>
              <a:rPr sz="3110"/>
              <a:t>Tweet-Base Process VS User-Based Process VS User-Based </a:t>
            </a:r>
            <a:r>
              <a:rPr lang="en-US" sz="3110"/>
              <a:t> With </a:t>
            </a:r>
            <a:r>
              <a:rPr sz="3110"/>
              <a:t>Time-Window</a:t>
            </a:r>
            <a:r>
              <a:rPr lang="en-US" sz="3110"/>
              <a:t> Process” </a:t>
            </a:r>
            <a:r>
              <a:rPr lang="en-US" sz="3110">
                <a:sym typeface="+mn-ea"/>
              </a:rPr>
              <a:t>on</a:t>
            </a:r>
            <a:r>
              <a:rPr sz="3110">
                <a:sym typeface="+mn-ea"/>
              </a:rPr>
              <a:t> Disguise Technology </a:t>
            </a:r>
            <a:r>
              <a:rPr lang="en-US" sz="3110">
                <a:sym typeface="+mn-ea"/>
              </a:rPr>
              <a:t>2</a:t>
            </a:r>
            <a:endParaRPr lang="en-US" sz="3110">
              <a:sym typeface="+mn-ea"/>
            </a:endParaRPr>
          </a:p>
        </p:txBody>
      </p:sp>
      <p:pic>
        <p:nvPicPr>
          <p:cNvPr id="15" name="图片 7"/>
          <p:cNvPicPr>
            <a:picLocks noChangeAspect="1"/>
          </p:cNvPicPr>
          <p:nvPr>
            <p:custDataLst>
              <p:tags r:id="rId1"/>
            </p:custDataLst>
          </p:nvPr>
        </p:nvPicPr>
        <p:blipFill>
          <a:blip r:embed="rId2"/>
          <a:stretch>
            <a:fillRect/>
          </a:stretch>
        </p:blipFill>
        <p:spPr>
          <a:xfrm>
            <a:off x="1009015" y="1287780"/>
            <a:ext cx="8235950" cy="3129915"/>
          </a:xfrm>
          <a:prstGeom prst="rect">
            <a:avLst/>
          </a:prstGeom>
          <a:noFill/>
          <a:ln>
            <a:noFill/>
          </a:ln>
        </p:spPr>
      </p:pic>
      <p:pic>
        <p:nvPicPr>
          <p:cNvPr id="14" name="图片 6"/>
          <p:cNvPicPr>
            <a:picLocks noChangeAspect="1"/>
          </p:cNvPicPr>
          <p:nvPr>
            <p:custDataLst>
              <p:tags r:id="rId3"/>
            </p:custDataLst>
          </p:nvPr>
        </p:nvPicPr>
        <p:blipFill>
          <a:blip r:embed="rId4"/>
          <a:stretch>
            <a:fillRect/>
          </a:stretch>
        </p:blipFill>
        <p:spPr>
          <a:xfrm>
            <a:off x="1009015" y="4288155"/>
            <a:ext cx="6762750" cy="25698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04085" y="1825625"/>
            <a:ext cx="7783195" cy="3207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x-none" sz="4000"/>
              <a:t>Conclusion</a:t>
            </a:r>
            <a:endParaRPr lang="en-US" altLang="x-none"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Summary and Future Research Directions</a:t>
            </a:r>
            <a:endParaRPr lang="zh-CN" altLang="en-US"/>
          </a:p>
        </p:txBody>
      </p:sp>
      <p:sp>
        <p:nvSpPr>
          <p:cNvPr id="3" name="内容占位符 2"/>
          <p:cNvSpPr>
            <a:spLocks noGrp="1"/>
          </p:cNvSpPr>
          <p:nvPr>
            <p:ph idx="1"/>
          </p:nvPr>
        </p:nvSpPr>
        <p:spPr/>
        <p:txBody>
          <a:bodyPr/>
          <a:p>
            <a:pPr>
              <a:buFont typeface="Wingdings" panose="05000000000000000000" charset="0"/>
              <a:buChar char="Ø"/>
            </a:pPr>
            <a:r>
              <a:rPr lang="en-US" altLang="zh-CN" sz="2400"/>
              <a:t> The study compares the performance of different machine learning models on a Twitter dataset and analyzes the account identification effectiveness based on user dimensions and tweet dimensions.</a:t>
            </a:r>
            <a:endParaRPr lang="en-US" altLang="zh-CN" sz="2400"/>
          </a:p>
          <a:p>
            <a:pPr>
              <a:buFont typeface="Wingdings" panose="05000000000000000000" charset="0"/>
              <a:buChar char="Ø"/>
            </a:pPr>
            <a:r>
              <a:rPr lang="en-US" altLang="zh-CN" sz="2400"/>
              <a:t> The study investigates common bot disguise techniques and their impact on the robustness of detection systems, finding that user-based detection methods exhibit relatively stable performance under various disguise strategies.</a:t>
            </a:r>
            <a:endParaRPr lang="en-US" altLang="zh-CN" sz="2400"/>
          </a:p>
          <a:p>
            <a:pPr>
              <a:buFont typeface="Wingdings" panose="05000000000000000000" charset="0"/>
              <a:buChar char="Ø"/>
            </a:pPr>
            <a:r>
              <a:rPr lang="en-US" altLang="zh-CN" sz="2400"/>
              <a:t>  In future research, in-depth analysis of user behavior could be pursued. Moreover, integrating various link information from social networks and attempting to further optimize Bot account detection performance and robustness based on graph results could be beneficial.</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Bot Accounts on Social Media</a:t>
            </a:r>
            <a:endParaRPr lang="x-none" altLang="zh-CN"/>
          </a:p>
        </p:txBody>
      </p:sp>
      <p:pic>
        <p:nvPicPr>
          <p:cNvPr id="4" name="图片 3" descr="background"/>
          <p:cNvPicPr>
            <a:picLocks noChangeAspect="1"/>
          </p:cNvPicPr>
          <p:nvPr/>
        </p:nvPicPr>
        <p:blipFill>
          <a:blip r:embed="rId1"/>
          <a:stretch>
            <a:fillRect/>
          </a:stretch>
        </p:blipFill>
        <p:spPr>
          <a:xfrm>
            <a:off x="1131570" y="1579880"/>
            <a:ext cx="5543550" cy="49206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References</a:t>
            </a:r>
            <a:endParaRPr lang="zh-CN" altLang="en-US">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497965"/>
            <a:ext cx="10515600" cy="4351338"/>
          </a:xfrm>
        </p:spPr>
        <p:txBody>
          <a:bodyPr>
            <a:normAutofit/>
          </a:bodyPr>
          <a:p>
            <a:r>
              <a:rPr lang="zh-CN" altLang="en-US" sz="2000">
                <a:sym typeface="+mn-ea"/>
              </a:rPr>
              <a:t>Alarfaj, Fawaz Khaled, Hassaan Ahmad, Hikmat Ullah Khan, Abdullah Mohammaed Alomair,</a:t>
            </a:r>
            <a:r>
              <a:rPr lang="en-US" altLang="zh-CN" sz="2000">
                <a:sym typeface="+mn-ea"/>
              </a:rPr>
              <a:t> </a:t>
            </a:r>
            <a:r>
              <a:rPr lang="zh-CN" altLang="en-US" sz="2000">
                <a:sym typeface="+mn-ea"/>
              </a:rPr>
              <a:t>Naif Almusallam, and Muzamil Ahmed. 2023. Twitter bot detection using diverse content</a:t>
            </a:r>
            <a:r>
              <a:rPr lang="en-US" altLang="zh-CN" sz="2000">
                <a:sym typeface="+mn-ea"/>
              </a:rPr>
              <a:t> </a:t>
            </a:r>
            <a:r>
              <a:rPr lang="zh-CN" altLang="en-US" sz="2000">
                <a:sym typeface="+mn-ea"/>
              </a:rPr>
              <a:t>features and applying machine learning algorithms. Sustainability 15 (8):6662.</a:t>
            </a:r>
            <a:endParaRPr lang="zh-CN" altLang="en-US" sz="2000">
              <a:sym typeface="+mn-ea"/>
            </a:endParaRPr>
          </a:p>
          <a:p>
            <a:r>
              <a:rPr lang="zh-CN" altLang="en-US" sz="2000">
                <a:sym typeface="+mn-ea"/>
              </a:rPr>
              <a:t>Aljabri, Malak, Rachid Zagrouba, Afrah Shaahid, Fatima Alnasser, Asalah Saleh, and Dorieh</a:t>
            </a:r>
            <a:r>
              <a:rPr lang="en-US" altLang="zh-CN" sz="2000">
                <a:sym typeface="+mn-ea"/>
              </a:rPr>
              <a:t> </a:t>
            </a:r>
            <a:r>
              <a:rPr lang="zh-CN" altLang="en-US" sz="2000">
                <a:sym typeface="+mn-ea"/>
              </a:rPr>
              <a:t>M Alomari. 2023. Machine learning-based social media bot detection: a comprehensive</a:t>
            </a:r>
            <a:r>
              <a:rPr lang="en-US" altLang="zh-CN" sz="2000">
                <a:sym typeface="+mn-ea"/>
              </a:rPr>
              <a:t> </a:t>
            </a:r>
            <a:r>
              <a:rPr lang="zh-CN" altLang="en-US" sz="2000">
                <a:sym typeface="+mn-ea"/>
              </a:rPr>
              <a:t>literature review. Social Network Analysis and Mining 13 (1):20.</a:t>
            </a:r>
            <a:endParaRPr lang="zh-CN" altLang="en-US" sz="2000">
              <a:sym typeface="+mn-ea"/>
            </a:endParaRPr>
          </a:p>
          <a:p>
            <a:r>
              <a:rPr lang="zh-CN" altLang="en-US" sz="2000">
                <a:sym typeface="+mn-ea"/>
              </a:rPr>
              <a:t>Bayes, Thomas. 1968. Naive bayes classifier. Article Sources and Contributors, 1–9.</a:t>
            </a:r>
            <a:endParaRPr lang="zh-CN" altLang="en-US" sz="2000">
              <a:sym typeface="+mn-ea"/>
            </a:endParaRPr>
          </a:p>
          <a:p>
            <a:r>
              <a:rPr lang="zh-CN" altLang="en-US" sz="2000">
                <a:sym typeface="+mn-ea"/>
              </a:rPr>
              <a:t>Breiman, Leo. 2001. Random forests. Machine learning 45:5–32.</a:t>
            </a:r>
            <a:endParaRPr lang="zh-CN" altLang="en-US" sz="2000">
              <a:sym typeface="+mn-ea"/>
            </a:endParaRPr>
          </a:p>
          <a:p>
            <a:r>
              <a:rPr lang="zh-CN" altLang="en-US" sz="2000">
                <a:sym typeface="+mn-ea"/>
              </a:rPr>
              <a:t>Ferrara, Emilio. 2018. Measuring social spam and the effect of bots on information diffusion in</a:t>
            </a:r>
            <a:r>
              <a:rPr lang="en-US" altLang="zh-CN" sz="2000">
                <a:sym typeface="+mn-ea"/>
              </a:rPr>
              <a:t> </a:t>
            </a:r>
            <a:r>
              <a:rPr lang="zh-CN" altLang="en-US" sz="2000">
                <a:sym typeface="+mn-ea"/>
              </a:rPr>
              <a:t>social media. Complex spreading phenomena in social systems: Influence and contagion in</a:t>
            </a:r>
            <a:r>
              <a:rPr lang="en-US" altLang="zh-CN" sz="2000">
                <a:sym typeface="+mn-ea"/>
              </a:rPr>
              <a:t> </a:t>
            </a:r>
            <a:r>
              <a:rPr lang="zh-CN" altLang="en-US" sz="2000">
                <a:sym typeface="+mn-ea"/>
              </a:rPr>
              <a:t>real-world social networks, 229–255.</a:t>
            </a:r>
            <a:endParaRPr lang="zh-CN" altLang="en-US" sz="2000">
              <a:sym typeface="+mn-ea"/>
            </a:endParaRPr>
          </a:p>
          <a:p>
            <a:r>
              <a:rPr lang="zh-CN" altLang="en-US" sz="2000">
                <a:sym typeface="+mn-ea"/>
              </a:rPr>
              <a:t>LaValley, Michael P. 2008. Logistic regression. Circulation 117 (18):2395–2399.</a:t>
            </a:r>
            <a:endParaRPr lang="zh-CN" altLang="en-US" sz="20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04085" y="1825625"/>
            <a:ext cx="7783195" cy="3207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x-none" sz="4000"/>
              <a:t>Data Introduction</a:t>
            </a:r>
            <a:endParaRPr lang="en-US" altLang="x-none"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Description</a:t>
            </a:r>
            <a:endParaRPr lang="zh-CN" altLang="en-US"/>
          </a:p>
        </p:txBody>
      </p:sp>
      <p:sp>
        <p:nvSpPr>
          <p:cNvPr id="3" name="内容占位符 2"/>
          <p:cNvSpPr>
            <a:spLocks noGrp="1"/>
          </p:cNvSpPr>
          <p:nvPr>
            <p:ph idx="1"/>
          </p:nvPr>
        </p:nvSpPr>
        <p:spPr>
          <a:xfrm>
            <a:off x="838200" y="1480185"/>
            <a:ext cx="10515600" cy="2981325"/>
          </a:xfrm>
        </p:spPr>
        <p:txBody>
          <a:bodyPr/>
          <a:p>
            <a:r>
              <a:rPr lang="zh-CN" altLang="en-US"/>
              <a:t>Data Address</a:t>
            </a:r>
            <a:r>
              <a:rPr lang="en-US" altLang="zh-CN"/>
              <a:t>:  </a:t>
            </a:r>
            <a:r>
              <a:rPr lang="zh-CN" altLang="en-US"/>
              <a:t>https://github.com/rrsr28/Twitter-Bot-Detection/tree/main/Datasets</a:t>
            </a:r>
            <a:endParaRPr lang="zh-CN" altLang="en-US"/>
          </a:p>
          <a:p>
            <a:r>
              <a:rPr lang="zh-CN" altLang="en-US"/>
              <a:t>Basic Information</a:t>
            </a:r>
            <a:r>
              <a:rPr lang="en-US" altLang="zh-CN"/>
              <a:t>:</a:t>
            </a:r>
            <a:endParaRPr lang="zh-CN" altLang="en-US"/>
          </a:p>
          <a:p>
            <a:pPr marL="0" indent="0">
              <a:buNone/>
            </a:pPr>
            <a:r>
              <a:rPr lang="en-US" altLang="zh-CN"/>
              <a:t>   </a:t>
            </a:r>
            <a:endParaRPr lang="zh-CN" altLang="en-US"/>
          </a:p>
        </p:txBody>
      </p:sp>
      <p:sp>
        <p:nvSpPr>
          <p:cNvPr id="4" name="文本框 3"/>
          <p:cNvSpPr txBox="1"/>
          <p:nvPr/>
        </p:nvSpPr>
        <p:spPr>
          <a:xfrm>
            <a:off x="952500" y="4521835"/>
            <a:ext cx="10182860" cy="1198880"/>
          </a:xfrm>
          <a:prstGeom prst="rect">
            <a:avLst/>
          </a:prstGeom>
          <a:noFill/>
        </p:spPr>
        <p:txBody>
          <a:bodyPr wrap="square" rtlCol="0" anchor="t">
            <a:spAutoFit/>
          </a:bodyPr>
          <a:p>
            <a:r>
              <a:rPr lang="en-US" altLang="zh-CN"/>
              <a:t>References:</a:t>
            </a:r>
            <a:endParaRPr lang="en-US" altLang="zh-CN"/>
          </a:p>
          <a:p>
            <a:endParaRPr lang="zh-CN" altLang="en-US"/>
          </a:p>
          <a:p>
            <a:r>
              <a:rPr lang="zh-CN" altLang="en-US"/>
              <a:t>Alarfaj F K, Ahmad H, Khan H U, et al. Twitter bot detection using diverse content features and applying machine learning algorithms[J]. Sustainability, 2023, 15(8): 6662.</a:t>
            </a:r>
            <a:endParaRPr lang="zh-CN" altLang="en-US"/>
          </a:p>
        </p:txBody>
      </p:sp>
      <p:graphicFrame>
        <p:nvGraphicFramePr>
          <p:cNvPr id="5" name="表格 4"/>
          <p:cNvGraphicFramePr/>
          <p:nvPr>
            <p:custDataLst>
              <p:tags r:id="rId1"/>
            </p:custDataLst>
          </p:nvPr>
        </p:nvGraphicFramePr>
        <p:xfrm>
          <a:off x="952500" y="3053080"/>
          <a:ext cx="9581515" cy="833120"/>
        </p:xfrm>
        <a:graphic>
          <a:graphicData uri="http://schemas.openxmlformats.org/drawingml/2006/table">
            <a:tbl>
              <a:tblPr firstRow="1" bandRow="1">
                <a:tableStyleId>{5C22544A-7EE6-4342-B048-85BDC9FD1C3A}</a:tableStyleId>
              </a:tblPr>
              <a:tblGrid>
                <a:gridCol w="1489075"/>
                <a:gridCol w="1397000"/>
                <a:gridCol w="1574165"/>
                <a:gridCol w="1677035"/>
                <a:gridCol w="1609090"/>
                <a:gridCol w="1835150"/>
              </a:tblGrid>
              <a:tr h="457200">
                <a:tc>
                  <a:txBody>
                    <a:bodyPr/>
                    <a:p>
                      <a:pPr>
                        <a:buNone/>
                      </a:pPr>
                      <a:r>
                        <a:rPr lang="zh-CN" altLang="en-US" sz="1200"/>
                        <a:t>Total Account Count</a:t>
                      </a:r>
                      <a:endParaRPr lang="zh-CN" altLang="en-US" sz="1200"/>
                    </a:p>
                  </a:txBody>
                  <a:tcPr/>
                </a:tc>
                <a:tc>
                  <a:txBody>
                    <a:bodyPr/>
                    <a:p>
                      <a:pPr>
                        <a:buNone/>
                      </a:pPr>
                      <a:r>
                        <a:rPr lang="zh-CN" altLang="en-US" sz="1200"/>
                        <a:t>Total Tweet Count</a:t>
                      </a:r>
                      <a:endParaRPr lang="zh-CN" altLang="en-US" sz="1200"/>
                    </a:p>
                  </a:txBody>
                  <a:tcPr/>
                </a:tc>
                <a:tc>
                  <a:txBody>
                    <a:bodyPr/>
                    <a:p>
                      <a:pPr>
                        <a:buNone/>
                      </a:pPr>
                      <a:r>
                        <a:rPr sz="1200"/>
                        <a:t>Bot Account Count</a:t>
                      </a:r>
                      <a:endParaRPr sz="1200"/>
                    </a:p>
                  </a:txBody>
                  <a:tcPr/>
                </a:tc>
                <a:tc>
                  <a:txBody>
                    <a:bodyPr/>
                    <a:p>
                      <a:pPr>
                        <a:buNone/>
                      </a:pPr>
                      <a:r>
                        <a:rPr lang="zh-CN" altLang="en-US" sz="1200"/>
                        <a:t>Human Account Count</a:t>
                      </a:r>
                      <a:endParaRPr lang="zh-CN" altLang="en-US" sz="1200"/>
                    </a:p>
                  </a:txBody>
                  <a:tcPr/>
                </a:tc>
                <a:tc>
                  <a:txBody>
                    <a:bodyPr/>
                    <a:p>
                      <a:pPr>
                        <a:buNone/>
                      </a:pPr>
                      <a:r>
                        <a:rPr lang="zh-CN" altLang="en-US" sz="1200"/>
                        <a:t>Average Tweet Count </a:t>
                      </a:r>
                      <a:endParaRPr lang="zh-CN" altLang="en-US" sz="1200"/>
                    </a:p>
                  </a:txBody>
                  <a:tcPr/>
                </a:tc>
                <a:tc>
                  <a:txBody>
                    <a:bodyPr/>
                    <a:p>
                      <a:pPr>
                        <a:buNone/>
                      </a:pPr>
                      <a:r>
                        <a:rPr lang="zh-CN" altLang="en-US" sz="1200"/>
                        <a:t>Time Span</a:t>
                      </a:r>
                      <a:endParaRPr lang="zh-CN" altLang="en-US" sz="1200"/>
                    </a:p>
                  </a:txBody>
                  <a:tcPr/>
                </a:tc>
              </a:tr>
              <a:tr h="375920">
                <a:tc>
                  <a:txBody>
                    <a:bodyPr/>
                    <a:p>
                      <a:pPr>
                        <a:buNone/>
                      </a:pPr>
                      <a:r>
                        <a:rPr lang="en-US" altLang="zh-CN" sz="1600"/>
                        <a:t>92</a:t>
                      </a:r>
                      <a:endParaRPr lang="en-US" altLang="zh-CN" sz="1600"/>
                    </a:p>
                  </a:txBody>
                  <a:tcPr/>
                </a:tc>
                <a:tc>
                  <a:txBody>
                    <a:bodyPr/>
                    <a:p>
                      <a:pPr>
                        <a:buNone/>
                      </a:pPr>
                      <a:r>
                        <a:rPr lang="en-US" altLang="zh-CN" sz="1600"/>
                        <a:t>155758</a:t>
                      </a:r>
                      <a:endParaRPr lang="en-US" altLang="zh-CN" sz="1600"/>
                    </a:p>
                  </a:txBody>
                  <a:tcPr/>
                </a:tc>
                <a:tc>
                  <a:txBody>
                    <a:bodyPr/>
                    <a:p>
                      <a:pPr>
                        <a:buNone/>
                      </a:pPr>
                      <a:r>
                        <a:rPr lang="en-US" altLang="zh-CN" sz="1600"/>
                        <a:t>47</a:t>
                      </a:r>
                      <a:endParaRPr lang="en-US" altLang="zh-CN" sz="1600"/>
                    </a:p>
                  </a:txBody>
                  <a:tcPr/>
                </a:tc>
                <a:tc>
                  <a:txBody>
                    <a:bodyPr/>
                    <a:p>
                      <a:pPr>
                        <a:buNone/>
                      </a:pPr>
                      <a:r>
                        <a:rPr lang="en-US" altLang="zh-CN" sz="1600"/>
                        <a:t>45</a:t>
                      </a:r>
                      <a:endParaRPr lang="en-US" altLang="zh-CN" sz="1600"/>
                    </a:p>
                  </a:txBody>
                  <a:tcPr/>
                </a:tc>
                <a:tc>
                  <a:txBody>
                    <a:bodyPr/>
                    <a:p>
                      <a:pPr>
                        <a:buNone/>
                      </a:pPr>
                      <a:r>
                        <a:rPr lang="en-US" altLang="zh-CN" sz="1600"/>
                        <a:t>1673</a:t>
                      </a:r>
                      <a:endParaRPr lang="en-US" altLang="zh-CN" sz="1600"/>
                    </a:p>
                  </a:txBody>
                  <a:tcPr/>
                </a:tc>
                <a:tc>
                  <a:txBody>
                    <a:bodyPr/>
                    <a:p>
                      <a:pPr>
                        <a:buNone/>
                      </a:pPr>
                      <a:r>
                        <a:rPr lang="en-US" altLang="zh-CN" sz="1600"/>
                        <a:t>2011 - 2018</a:t>
                      </a:r>
                      <a:endParaRPr lang="en-US" altLang="zh-CN" sz="16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Sample</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838200" y="1748155"/>
            <a:ext cx="10348595" cy="35928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a:t>
            </a:r>
            <a:r>
              <a:rPr lang="en-US" altLang="zh-CN"/>
              <a:t>Analysis</a:t>
            </a:r>
            <a:endParaRPr lang="en-US" altLang="zh-CN"/>
          </a:p>
        </p:txBody>
      </p:sp>
      <p:pic>
        <p:nvPicPr>
          <p:cNvPr id="6" name="图片 5" descr="accounts_dist"/>
          <p:cNvPicPr>
            <a:picLocks noChangeAspect="1"/>
          </p:cNvPicPr>
          <p:nvPr/>
        </p:nvPicPr>
        <p:blipFill>
          <a:blip r:embed="rId1"/>
          <a:stretch>
            <a:fillRect/>
          </a:stretch>
        </p:blipFill>
        <p:spPr>
          <a:xfrm>
            <a:off x="449580" y="1576070"/>
            <a:ext cx="6703060" cy="2548255"/>
          </a:xfrm>
          <a:prstGeom prst="rect">
            <a:avLst/>
          </a:prstGeom>
        </p:spPr>
      </p:pic>
      <p:pic>
        <p:nvPicPr>
          <p:cNvPr id="7" name="图片 6" descr="tweets_dist"/>
          <p:cNvPicPr>
            <a:picLocks noChangeAspect="1"/>
          </p:cNvPicPr>
          <p:nvPr/>
        </p:nvPicPr>
        <p:blipFill>
          <a:blip r:embed="rId2"/>
          <a:stretch>
            <a:fillRect/>
          </a:stretch>
        </p:blipFill>
        <p:spPr>
          <a:xfrm>
            <a:off x="4850765" y="3798570"/>
            <a:ext cx="6654800" cy="2529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a:t>
            </a:r>
            <a:r>
              <a:rPr lang="en-US" altLang="zh-CN"/>
              <a:t>Analysis</a:t>
            </a:r>
            <a:endParaRPr lang="en-US" altLang="zh-CN"/>
          </a:p>
        </p:txBody>
      </p:sp>
      <p:pic>
        <p:nvPicPr>
          <p:cNvPr id="4" name="图片 3" descr="tweets_over_time"/>
          <p:cNvPicPr>
            <a:picLocks noChangeAspect="1"/>
          </p:cNvPicPr>
          <p:nvPr/>
        </p:nvPicPr>
        <p:blipFill>
          <a:blip r:embed="rId1"/>
          <a:stretch>
            <a:fillRect/>
          </a:stretch>
        </p:blipFill>
        <p:spPr>
          <a:xfrm>
            <a:off x="697865" y="1547495"/>
            <a:ext cx="11277600" cy="4286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Analysis - Sentiment Distribution</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966470" y="1460500"/>
            <a:ext cx="10475595" cy="4850765"/>
          </a:xfrm>
          <a:prstGeom prst="rect">
            <a:avLst/>
          </a:prstGeom>
        </p:spPr>
      </p:pic>
    </p:spTree>
  </p:cSld>
  <p:clrMapOvr>
    <a:masterClrMapping/>
  </p:clrMapOvr>
</p:sld>
</file>

<file path=ppt/tags/tag1.xml><?xml version="1.0" encoding="utf-8"?>
<p:tagLst xmlns:p="http://schemas.openxmlformats.org/presentationml/2006/main">
  <p:tag name="TABLE_ENDDRAG_ORIGIN_RECT" val="754*65"/>
  <p:tag name="TABLE_ENDDRAG_RECT" val="75*240*754*6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oZGlkIjoiM2Q2NzJkZDNhODZlZGYyMGUxYzQ1MTU3NTg0OTRlMzk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5200</Words>
  <Application>WPS 演示</Application>
  <PresentationFormat>宽屏</PresentationFormat>
  <Paragraphs>136</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Calibri</vt:lpstr>
      <vt:lpstr>微软雅黑</vt:lpstr>
      <vt:lpstr>Arial Unicode MS</vt:lpstr>
      <vt:lpstr>Wingdings</vt:lpstr>
      <vt:lpstr>WPS</vt:lpstr>
      <vt:lpstr>Robust Algorithm for Identifying Bot Authors on Social Media</vt:lpstr>
      <vt:lpstr>PowerPoint 演示文稿</vt:lpstr>
      <vt:lpstr>Bot Accounts on Social Media</vt:lpstr>
      <vt:lpstr>PowerPoint 演示文稿</vt:lpstr>
      <vt:lpstr>Data Description</vt:lpstr>
      <vt:lpstr>Data Sample</vt:lpstr>
      <vt:lpstr>Data Analysis</vt:lpstr>
      <vt:lpstr>Data Analysis</vt:lpstr>
      <vt:lpstr>Data Analysis</vt:lpstr>
      <vt:lpstr>Data Analysis - Sentiment Distribution</vt:lpstr>
      <vt:lpstr>PowerPoint 演示文稿</vt:lpstr>
      <vt:lpstr>Text Classification Task</vt:lpstr>
      <vt:lpstr>TF-IDF Features</vt:lpstr>
      <vt:lpstr>Classification Models</vt:lpstr>
      <vt:lpstr>Bot Detection Process Based on Tweet </vt:lpstr>
      <vt:lpstr>The Disadvantages of Tweet-based Classification Models</vt:lpstr>
      <vt:lpstr>Construction of Robust Algorithm Based on User Dimensions</vt:lpstr>
      <vt:lpstr>User Behavior-Based Bot Identification System Workflow</vt:lpstr>
      <vt:lpstr>Decision Module Design</vt:lpstr>
      <vt:lpstr>Decision Module Design</vt:lpstr>
      <vt:lpstr>伪装策略</vt:lpstr>
      <vt:lpstr>PowerPoint 演示文稿</vt:lpstr>
      <vt:lpstr>Effects Statistics of Different Classification Models</vt:lpstr>
      <vt:lpstr>Experiments</vt:lpstr>
      <vt:lpstr>PowerPoint 演示文稿</vt:lpstr>
      <vt:lpstr>PowerPoint 演示文稿</vt:lpstr>
      <vt:lpstr>针对伪装策略1的效果对比</vt:lpstr>
      <vt:lpstr>PowerPoint 演示文稿</vt:lpstr>
      <vt:lpstr>Current Issues and Future Research Directions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huang zixuan</dc:creator>
  <cp:lastModifiedBy>hzx</cp:lastModifiedBy>
  <cp:revision>71</cp:revision>
  <dcterms:created xsi:type="dcterms:W3CDTF">2024-11-29T02:37:00Z</dcterms:created>
  <dcterms:modified xsi:type="dcterms:W3CDTF">2024-11-30T10:27:07Z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