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226" r:id="rId2"/>
    <p:sldId id="2395" r:id="rId3"/>
    <p:sldId id="2469" r:id="rId4"/>
    <p:sldId id="4413" r:id="rId5"/>
    <p:sldId id="2516" r:id="rId6"/>
    <p:sldId id="2524" r:id="rId7"/>
    <p:sldId id="292" r:id="rId8"/>
    <p:sldId id="340" r:id="rId9"/>
    <p:sldId id="4416" r:id="rId10"/>
    <p:sldId id="2358" r:id="rId11"/>
    <p:sldId id="4417" r:id="rId12"/>
    <p:sldId id="4414" r:id="rId13"/>
    <p:sldId id="347" r:id="rId14"/>
    <p:sldId id="369" r:id="rId15"/>
    <p:sldId id="398" r:id="rId1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A29F"/>
    <a:srgbClr val="2C6368"/>
    <a:srgbClr val="38807D"/>
    <a:srgbClr val="7EB9B6"/>
    <a:srgbClr val="203F51"/>
    <a:srgbClr val="152534"/>
    <a:srgbClr val="A5B5BB"/>
    <a:srgbClr val="D9D9D9"/>
    <a:srgbClr val="F7F7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3" autoAdjust="0"/>
    <p:restoredTop sz="96357" autoAdjust="0"/>
  </p:normalViewPr>
  <p:slideViewPr>
    <p:cSldViewPr snapToObjects="1">
      <p:cViewPr varScale="1">
        <p:scale>
          <a:sx n="56" d="100"/>
          <a:sy n="56" d="100"/>
        </p:scale>
        <p:origin x="738" y="120"/>
      </p:cViewPr>
      <p:guideLst/>
    </p:cSldViewPr>
  </p:slid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‹N°›</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70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88983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a:t>
            </a:r>
            <a:r>
              <a:rPr lang="en-US" baseline="0" dirty="0"/>
              <a:t> image behind</a:t>
            </a:r>
            <a:r>
              <a:rPr lang="en-US" dirty="0"/>
              <a:t> the Mock up.</a:t>
            </a:r>
          </a:p>
          <a:p>
            <a:r>
              <a:rPr lang="en-US" dirty="0"/>
              <a:t>Select the layer - &gt; Right</a:t>
            </a:r>
            <a:r>
              <a:rPr lang="en-US" baseline="0" dirty="0"/>
              <a:t> Click -&gt; Send to Back -&gt; Delete the image -&gt; Drag &amp; Drop your Own Picture -&gt; Send to Back (again)</a:t>
            </a: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153722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a:t>
            </a:r>
            <a:r>
              <a:rPr lang="en-US" baseline="0" dirty="0"/>
              <a:t> image behind</a:t>
            </a:r>
            <a:r>
              <a:rPr lang="en-US" dirty="0"/>
              <a:t> the Mock up.</a:t>
            </a:r>
          </a:p>
          <a:p>
            <a:r>
              <a:rPr lang="en-US" dirty="0"/>
              <a:t>Select the layer - &gt; Right</a:t>
            </a:r>
            <a:r>
              <a:rPr lang="en-US" baseline="0" dirty="0"/>
              <a:t> Click -&gt; Send to Back -&gt; Delete the image -&gt; Drag &amp; Drop your Own Picture -&gt; Send to Back (again)</a:t>
            </a: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304792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a:t>
            </a:r>
            <a:r>
              <a:rPr lang="en-US" baseline="0" dirty="0"/>
              <a:t> image behind</a:t>
            </a:r>
            <a:r>
              <a:rPr lang="en-US" dirty="0"/>
              <a:t> the Mock up.</a:t>
            </a:r>
          </a:p>
          <a:p>
            <a:r>
              <a:rPr lang="en-US" dirty="0"/>
              <a:t>Select the layer - &gt; Right</a:t>
            </a:r>
            <a:r>
              <a:rPr lang="en-US" baseline="0" dirty="0"/>
              <a:t> Click -&gt; Send to Back -&gt; Delete the image -&gt; Drag &amp; Drop your Own Picture -&gt; Send to Back (again)</a:t>
            </a: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210331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a:t>
            </a:r>
            <a:r>
              <a:rPr lang="en-US" baseline="0" dirty="0"/>
              <a:t> image behind</a:t>
            </a:r>
            <a:r>
              <a:rPr lang="en-US" dirty="0"/>
              <a:t> the Mock up.</a:t>
            </a:r>
          </a:p>
          <a:p>
            <a:r>
              <a:rPr lang="en-US" dirty="0"/>
              <a:t>Select the layer - &gt; Right</a:t>
            </a:r>
            <a:r>
              <a:rPr lang="en-US" baseline="0" dirty="0"/>
              <a:t> Click -&gt; Send to Back -&gt; Delete the image -&gt; Drag &amp; Drop your Own Picture -&gt; Send to Back (again)</a:t>
            </a: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372647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grpSp>
        <p:nvGrpSpPr>
          <p:cNvPr id="5" name="Group 4"/>
          <p:cNvGrpSpPr/>
          <p:nvPr userDrawn="1"/>
        </p:nvGrpSpPr>
        <p:grpSpPr>
          <a:xfrm>
            <a:off x="9230735" y="9901192"/>
            <a:ext cx="1402959" cy="1403541"/>
            <a:chOff x="9144000" y="1433513"/>
            <a:chExt cx="1408161" cy="1408161"/>
          </a:xfrm>
        </p:grpSpPr>
        <p:sp>
          <p:nvSpPr>
            <p:cNvPr id="6" name="Rectangle 5"/>
            <p:cNvSpPr/>
            <p:nvPr userDrawn="1"/>
          </p:nvSpPr>
          <p:spPr>
            <a:xfrm>
              <a:off x="9144000" y="1433513"/>
              <a:ext cx="1408161" cy="1408161"/>
            </a:xfrm>
            <a:prstGeom prst="rect">
              <a:avLst/>
            </a:prstGeom>
            <a:solidFill>
              <a:srgbClr val="7EB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799"/>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799"/>
            </a:p>
          </p:txBody>
        </p:sp>
      </p:grpSp>
      <p:sp>
        <p:nvSpPr>
          <p:cNvPr id="8" name="Text Placeholder 5"/>
          <p:cNvSpPr>
            <a:spLocks noGrp="1"/>
          </p:cNvSpPr>
          <p:nvPr>
            <p:ph type="body" sz="quarter" idx="15" hasCustomPrompt="1"/>
          </p:nvPr>
        </p:nvSpPr>
        <p:spPr>
          <a:xfrm>
            <a:off x="9449031" y="9995981"/>
            <a:ext cx="966364" cy="1213961"/>
          </a:xfrm>
        </p:spPr>
        <p:txBody>
          <a:bodyPr numCol="1" anchor="ctr">
            <a:normAutofit/>
          </a:bodyPr>
          <a:lstStyle>
            <a:lvl1pPr marL="0" indent="0" algn="ct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0</a:t>
            </a:r>
            <a:endParaRPr kumimoji="1" lang="ja-JP" altLang="en-US" dirty="0"/>
          </a:p>
        </p:txBody>
      </p:sp>
      <p:cxnSp>
        <p:nvCxnSpPr>
          <p:cNvPr id="9" name="Straight Connector 8"/>
          <p:cNvCxnSpPr/>
          <p:nvPr userDrawn="1"/>
        </p:nvCxnSpPr>
        <p:spPr>
          <a:xfrm>
            <a:off x="0" y="11838318"/>
            <a:ext cx="8684538" cy="12611"/>
          </a:xfrm>
          <a:prstGeom prst="line">
            <a:avLst/>
          </a:prstGeom>
          <a:ln w="28575">
            <a:solidFill>
              <a:srgbClr val="7EB9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684538" y="9354994"/>
            <a:ext cx="0" cy="2495934"/>
          </a:xfrm>
          <a:prstGeom prst="line">
            <a:avLst/>
          </a:prstGeom>
          <a:ln w="28575">
            <a:solidFill>
              <a:srgbClr val="53A29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8684538" y="9354994"/>
            <a:ext cx="2495350" cy="0"/>
          </a:xfrm>
          <a:prstGeom prst="line">
            <a:avLst/>
          </a:prstGeom>
          <a:ln w="28575">
            <a:solidFill>
              <a:srgbClr val="38807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11179888" y="6859060"/>
            <a:ext cx="0" cy="2495934"/>
          </a:xfrm>
          <a:prstGeom prst="line">
            <a:avLst/>
          </a:prstGeom>
          <a:ln w="28575">
            <a:solidFill>
              <a:srgbClr val="2C6368"/>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userDrawn="1"/>
        </p:nvCxnSpPr>
        <p:spPr>
          <a:xfrm flipH="1" flipV="1">
            <a:off x="11179888" y="6859059"/>
            <a:ext cx="2517564" cy="1"/>
          </a:xfrm>
          <a:prstGeom prst="line">
            <a:avLst/>
          </a:prstGeom>
          <a:ln w="28575">
            <a:solidFill>
              <a:srgbClr val="203F5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3697452" y="4361006"/>
            <a:ext cx="0" cy="2495934"/>
          </a:xfrm>
          <a:prstGeom prst="line">
            <a:avLst/>
          </a:prstGeom>
          <a:ln w="28575">
            <a:solidFill>
              <a:srgbClr val="15253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3697453" y="4361006"/>
            <a:ext cx="10680198"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11726085" y="7405258"/>
            <a:ext cx="1402959" cy="1403541"/>
            <a:chOff x="9144000" y="1433513"/>
            <a:chExt cx="1408161" cy="1408161"/>
          </a:xfrm>
        </p:grpSpPr>
        <p:sp>
          <p:nvSpPr>
            <p:cNvPr id="27" name="Rectangle 26"/>
            <p:cNvSpPr/>
            <p:nvPr userDrawn="1"/>
          </p:nvSpPr>
          <p:spPr>
            <a:xfrm>
              <a:off x="9144000" y="1433513"/>
              <a:ext cx="1408161" cy="1408161"/>
            </a:xfrm>
            <a:prstGeom prst="rect">
              <a:avLst/>
            </a:prstGeom>
            <a:solidFill>
              <a:srgbClr val="388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799" dirty="0"/>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799"/>
            </a:p>
          </p:txBody>
        </p:sp>
      </p:grpSp>
      <p:sp>
        <p:nvSpPr>
          <p:cNvPr id="29" name="Text Placeholder 5"/>
          <p:cNvSpPr>
            <a:spLocks noGrp="1"/>
          </p:cNvSpPr>
          <p:nvPr userDrawn="1">
            <p:ph type="body" sz="quarter" idx="16" hasCustomPrompt="1"/>
          </p:nvPr>
        </p:nvSpPr>
        <p:spPr>
          <a:xfrm>
            <a:off x="11944381" y="7500046"/>
            <a:ext cx="966364" cy="1213961"/>
          </a:xfrm>
        </p:spPr>
        <p:txBody>
          <a:bodyPr numCol="1" anchor="ctr">
            <a:normAutofit/>
          </a:bodyPr>
          <a:lstStyle>
            <a:lvl1pPr marL="0" indent="0" algn="ct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0</a:t>
            </a:r>
            <a:endParaRPr kumimoji="1" lang="ja-JP" altLang="en-US" dirty="0"/>
          </a:p>
        </p:txBody>
      </p:sp>
      <p:grpSp>
        <p:nvGrpSpPr>
          <p:cNvPr id="32" name="Group 31"/>
          <p:cNvGrpSpPr/>
          <p:nvPr userDrawn="1"/>
        </p:nvGrpSpPr>
        <p:grpSpPr>
          <a:xfrm>
            <a:off x="14243649" y="4907204"/>
            <a:ext cx="1402959" cy="1403541"/>
            <a:chOff x="9144000" y="1433513"/>
            <a:chExt cx="1408161" cy="1408161"/>
          </a:xfrm>
        </p:grpSpPr>
        <p:sp>
          <p:nvSpPr>
            <p:cNvPr id="33" name="Rectangle 32"/>
            <p:cNvSpPr/>
            <p:nvPr userDrawn="1"/>
          </p:nvSpPr>
          <p:spPr>
            <a:xfrm>
              <a:off x="9144000" y="1433513"/>
              <a:ext cx="1408161" cy="1408161"/>
            </a:xfrm>
            <a:prstGeom prst="rect">
              <a:avLst/>
            </a:prstGeom>
            <a:solidFill>
              <a:srgbClr val="203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799"/>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799"/>
            </a:p>
          </p:txBody>
        </p:sp>
      </p:grpSp>
      <p:sp>
        <p:nvSpPr>
          <p:cNvPr id="35" name="Text Placeholder 5"/>
          <p:cNvSpPr>
            <a:spLocks noGrp="1"/>
          </p:cNvSpPr>
          <p:nvPr userDrawn="1">
            <p:ph type="body" sz="quarter" idx="17" hasCustomPrompt="1"/>
          </p:nvPr>
        </p:nvSpPr>
        <p:spPr>
          <a:xfrm>
            <a:off x="14461945" y="5001993"/>
            <a:ext cx="966364" cy="1213961"/>
          </a:xfrm>
        </p:spPr>
        <p:txBody>
          <a:bodyPr numCol="1" anchor="ctr">
            <a:normAutofit/>
          </a:bodyPr>
          <a:lstStyle>
            <a:lvl1pPr marL="0" indent="0" algn="ct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10916061" y="9863581"/>
            <a:ext cx="6549866" cy="1394339"/>
          </a:xfrm>
        </p:spPr>
        <p:txBody>
          <a:bodyPr anchor="ctr"/>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2590126" y="10175855"/>
            <a:ext cx="5545890" cy="876565"/>
          </a:xfrm>
        </p:spPr>
        <p:txBody>
          <a:bodyPr anchor="ctr">
            <a:normAutofit/>
          </a:bodyPr>
          <a:lstStyle>
            <a:lvl1pPr marL="0" indent="0" algn="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5098005" y="7693563"/>
            <a:ext cx="5545890" cy="876565"/>
          </a:xfrm>
        </p:spPr>
        <p:txBody>
          <a:bodyPr anchor="ctr">
            <a:normAutofit/>
          </a:bodyPr>
          <a:lstStyle>
            <a:lvl1pPr marL="0" indent="0" algn="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7634665" y="5192510"/>
            <a:ext cx="5545890" cy="876565"/>
          </a:xfrm>
        </p:spPr>
        <p:txBody>
          <a:bodyPr anchor="ctr">
            <a:normAutofit/>
          </a:bodyPr>
          <a:lstStyle>
            <a:lvl1pPr marL="0" indent="0" algn="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13416134" y="7359785"/>
            <a:ext cx="6549866" cy="1394339"/>
          </a:xfrm>
        </p:spPr>
        <p:txBody>
          <a:bodyPr anchor="ctr"/>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15957139" y="4861732"/>
            <a:ext cx="6549866" cy="1394339"/>
          </a:xfrm>
        </p:spPr>
        <p:txBody>
          <a:bodyPr anchor="ctr"/>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4029084" y="1667086"/>
            <a:ext cx="16319482" cy="1390759"/>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4029085" y="3057846"/>
            <a:ext cx="16319482" cy="587369"/>
          </a:xfrm>
        </p:spPr>
        <p:txBody>
          <a:bodyPr anchor="t"/>
          <a:lstStyle>
            <a:lvl1pPr marL="0" indent="0" algn="ctr">
              <a:lnSpc>
                <a:spcPct val="100000"/>
              </a:lnSpc>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4314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50"/>
                                        <p:tgtEl>
                                          <p:spTgt spid="9"/>
                                        </p:tgtEl>
                                      </p:cBhvr>
                                    </p:animEffect>
                                  </p:childTnLst>
                                </p:cTn>
                              </p:par>
                            </p:childTnLst>
                          </p:cTn>
                        </p:par>
                        <p:par>
                          <p:cTn id="13" fill="hold">
                            <p:stCondLst>
                              <p:cond delay="1550"/>
                            </p:stCondLst>
                            <p:childTnLst>
                              <p:par>
                                <p:cTn id="14" presetID="2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250"/>
                                        <p:tgtEl>
                                          <p:spTgt spid="12"/>
                                        </p:tgtEl>
                                      </p:cBhvr>
                                    </p:animEffect>
                                  </p:childTnLst>
                                </p:cTn>
                              </p:par>
                            </p:childTnLst>
                          </p:cTn>
                        </p:par>
                        <p:par>
                          <p:cTn id="17" fill="hold">
                            <p:stCondLst>
                              <p:cond delay="18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250"/>
                                        <p:tgtEl>
                                          <p:spTgt spid="15"/>
                                        </p:tgtEl>
                                      </p:cBhvr>
                                    </p:animEffect>
                                  </p:childTnLst>
                                </p:cTn>
                              </p:par>
                            </p:childTnLst>
                          </p:cTn>
                        </p:par>
                        <p:par>
                          <p:cTn id="21" fill="hold">
                            <p:stCondLst>
                              <p:cond delay="2050"/>
                            </p:stCondLst>
                            <p:childTnLst>
                              <p:par>
                                <p:cTn id="22" presetID="22" presetClass="entr" presetSubtype="4"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250"/>
                                        <p:tgtEl>
                                          <p:spTgt spid="20"/>
                                        </p:tgtEl>
                                      </p:cBhvr>
                                    </p:animEffect>
                                  </p:childTnLst>
                                </p:cTn>
                              </p:par>
                            </p:childTnLst>
                          </p:cTn>
                        </p:par>
                        <p:par>
                          <p:cTn id="25" fill="hold">
                            <p:stCondLst>
                              <p:cond delay="2300"/>
                            </p:stCondLst>
                            <p:childTnLst>
                              <p:par>
                                <p:cTn id="26" presetID="22" presetClass="entr" presetSubtype="8"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250"/>
                                        <p:tgtEl>
                                          <p:spTgt spid="21"/>
                                        </p:tgtEl>
                                      </p:cBhvr>
                                    </p:animEffect>
                                  </p:childTnLst>
                                </p:cTn>
                              </p:par>
                            </p:childTnLst>
                          </p:cTn>
                        </p:par>
                        <p:par>
                          <p:cTn id="29" fill="hold">
                            <p:stCondLst>
                              <p:cond delay="2550"/>
                            </p:stCondLst>
                            <p:childTnLst>
                              <p:par>
                                <p:cTn id="30" presetID="2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250"/>
                                        <p:tgtEl>
                                          <p:spTgt spid="23"/>
                                        </p:tgtEl>
                                      </p:cBhvr>
                                    </p:animEffect>
                                  </p:childTnLst>
                                </p:cTn>
                              </p:par>
                            </p:childTnLst>
                          </p:cTn>
                        </p:par>
                        <p:par>
                          <p:cTn id="33" fill="hold">
                            <p:stCondLst>
                              <p:cond delay="28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50"/>
                                        <p:tgtEl>
                                          <p:spTgt spid="24"/>
                                        </p:tgtEl>
                                      </p:cBhvr>
                                    </p:animEffect>
                                  </p:childTnLst>
                                </p:cTn>
                              </p:par>
                            </p:childTnLst>
                          </p:cTn>
                        </p:par>
                        <p:par>
                          <p:cTn id="37" fill="hold">
                            <p:stCondLst>
                              <p:cond delay="3050"/>
                            </p:stCondLst>
                            <p:childTnLst>
                              <p:par>
                                <p:cTn id="38" presetID="10" presetClass="entr" presetSubtype="0" fill="hold" nodeType="afterEffect">
                                  <p:stCondLst>
                                    <p:cond delay="25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500"/>
                                        <p:tgtEl>
                                          <p:spTgt spid="8">
                                            <p:txEl>
                                              <p:pRg st="0" end="0"/>
                                            </p:txEl>
                                          </p:spTgt>
                                        </p:tgtEl>
                                      </p:cBhvr>
                                    </p:animEffect>
                                  </p:childTnLst>
                                </p:cTn>
                              </p:par>
                            </p:childTnLst>
                          </p:cTn>
                        </p:par>
                        <p:par>
                          <p:cTn id="44" fill="hold">
                            <p:stCondLst>
                              <p:cond delay="3800"/>
                            </p:stCondLst>
                            <p:childTnLst>
                              <p:par>
                                <p:cTn id="45" presetID="22" presetClass="entr" presetSubtype="2"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wipe(right)">
                                      <p:cBhvr>
                                        <p:cTn id="47" dur="500"/>
                                        <p:tgtEl>
                                          <p:spTgt spid="40">
                                            <p:txEl>
                                              <p:pRg st="0" end="0"/>
                                            </p:txEl>
                                          </p:spTgt>
                                        </p:tgtEl>
                                      </p:cBhvr>
                                    </p:animEffect>
                                  </p:childTnLst>
                                </p:cTn>
                              </p:par>
                            </p:childTnLst>
                          </p:cTn>
                        </p:par>
                        <p:par>
                          <p:cTn id="48" fill="hold">
                            <p:stCondLst>
                              <p:cond delay="4300"/>
                            </p:stCondLst>
                            <p:childTnLst>
                              <p:par>
                                <p:cTn id="49" presetID="10" presetClass="entr" presetSubtype="0"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fade">
                                      <p:cBhvr>
                                        <p:cTn id="51" dur="500"/>
                                        <p:tgtEl>
                                          <p:spTgt spid="39">
                                            <p:txEl>
                                              <p:pRg st="0" end="0"/>
                                            </p:txEl>
                                          </p:spTgt>
                                        </p:tgtEl>
                                      </p:cBhvr>
                                    </p:animEffect>
                                  </p:childTnLst>
                                </p:cTn>
                              </p:par>
                            </p:childTnLst>
                          </p:cTn>
                        </p:par>
                        <p:par>
                          <p:cTn id="52" fill="hold">
                            <p:stCondLst>
                              <p:cond delay="4800"/>
                            </p:stCondLst>
                            <p:childTnLst>
                              <p:par>
                                <p:cTn id="53" presetID="10" presetClass="entr" presetSubtype="0" fill="hold" nodeType="afterEffect">
                                  <p:stCondLst>
                                    <p:cond delay="25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childTnLst>
                          </p:cTn>
                        </p:par>
                        <p:par>
                          <p:cTn id="59" fill="hold">
                            <p:stCondLst>
                              <p:cond delay="5550"/>
                            </p:stCondLst>
                            <p:childTnLst>
                              <p:par>
                                <p:cTn id="60" presetID="22" presetClass="entr" presetSubtype="2"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wipe(right)">
                                      <p:cBhvr>
                                        <p:cTn id="62" dur="500"/>
                                        <p:tgtEl>
                                          <p:spTgt spid="41">
                                            <p:txEl>
                                              <p:pRg st="0" end="0"/>
                                            </p:txEl>
                                          </p:spTgt>
                                        </p:tgtEl>
                                      </p:cBhvr>
                                    </p:animEffect>
                                  </p:childTnLst>
                                </p:cTn>
                              </p:par>
                            </p:childTnLst>
                          </p:cTn>
                        </p:par>
                        <p:par>
                          <p:cTn id="63" fill="hold">
                            <p:stCondLst>
                              <p:cond delay="6050"/>
                            </p:stCondLst>
                            <p:childTnLst>
                              <p:par>
                                <p:cTn id="64" presetID="10" presetClass="entr" presetSubtype="0" fill="hold" grpId="0" nodeType="afterEffect">
                                  <p:stCondLst>
                                    <p:cond delay="0"/>
                                  </p:st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6550"/>
                            </p:stCondLst>
                            <p:childTnLst>
                              <p:par>
                                <p:cTn id="68" presetID="10" presetClass="entr" presetSubtype="0" fill="hold" nodeType="after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35">
                                            <p:txEl>
                                              <p:pRg st="0" end="0"/>
                                            </p:txEl>
                                          </p:spTgt>
                                        </p:tgtEl>
                                        <p:attrNameLst>
                                          <p:attrName>style.visibility</p:attrName>
                                        </p:attrNameLst>
                                      </p:cBhvr>
                                      <p:to>
                                        <p:strVal val="visible"/>
                                      </p:to>
                                    </p:set>
                                    <p:animEffect transition="in" filter="fade">
                                      <p:cBhvr>
                                        <p:cTn id="73" dur="500"/>
                                        <p:tgtEl>
                                          <p:spTgt spid="35">
                                            <p:txEl>
                                              <p:pRg st="0" end="0"/>
                                            </p:txEl>
                                          </p:spTgt>
                                        </p:tgtEl>
                                      </p:cBhvr>
                                    </p:animEffect>
                                  </p:childTnLst>
                                </p:cTn>
                              </p:par>
                            </p:childTnLst>
                          </p:cTn>
                        </p:par>
                        <p:par>
                          <p:cTn id="74" fill="hold">
                            <p:stCondLst>
                              <p:cond delay="7300"/>
                            </p:stCondLst>
                            <p:childTnLst>
                              <p:par>
                                <p:cTn id="75" presetID="22" presetClass="entr" presetSubtype="2"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wipe(right)">
                                      <p:cBhvr>
                                        <p:cTn id="77" dur="500"/>
                                        <p:tgtEl>
                                          <p:spTgt spid="42">
                                            <p:txEl>
                                              <p:pRg st="0" end="0"/>
                                            </p:txEl>
                                          </p:spTgt>
                                        </p:tgtEl>
                                      </p:cBhvr>
                                    </p:animEffect>
                                  </p:childTnLst>
                                </p:cTn>
                              </p:par>
                            </p:childTnLst>
                          </p:cTn>
                        </p:par>
                        <p:par>
                          <p:cTn id="78" fill="hold">
                            <p:stCondLst>
                              <p:cond delay="7800"/>
                            </p:stCondLst>
                            <p:childTnLst>
                              <p:par>
                                <p:cTn id="79" presetID="10" presetClass="entr" presetSubtype="0" fill="hold" grpId="0" nodeType="afterEffect">
                                  <p:stCondLst>
                                    <p:cond delay="0"/>
                                  </p:stCondLst>
                                  <p:childTnLst>
                                    <p:set>
                                      <p:cBhvr>
                                        <p:cTn id="80" dur="1" fill="hold">
                                          <p:stCondLst>
                                            <p:cond delay="0"/>
                                          </p:stCondLst>
                                        </p:cTn>
                                        <p:tgtEl>
                                          <p:spTgt spid="45">
                                            <p:txEl>
                                              <p:pRg st="0" end="0"/>
                                            </p:txEl>
                                          </p:spTgt>
                                        </p:tgtEl>
                                        <p:attrNameLst>
                                          <p:attrName>style.visibility</p:attrName>
                                        </p:attrNameLst>
                                      </p:cBhvr>
                                      <p:to>
                                        <p:strVal val="visible"/>
                                      </p:to>
                                    </p:set>
                                    <p:animEffect transition="in" filter="fade">
                                      <p:cBhvr>
                                        <p:cTn id="8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sp>
        <p:nvSpPr>
          <p:cNvPr id="72" name="Freeform: Shape 71"/>
          <p:cNvSpPr/>
          <p:nvPr userDrawn="1"/>
        </p:nvSpPr>
        <p:spPr>
          <a:xfrm rot="2700000">
            <a:off x="7602194" y="5394997"/>
            <a:ext cx="4928683" cy="7885681"/>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rgbClr val="A5B5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51" name="Freeform: Shape 50"/>
          <p:cNvSpPr/>
          <p:nvPr userDrawn="1"/>
        </p:nvSpPr>
        <p:spPr>
          <a:xfrm rot="19800000">
            <a:off x="11382412" y="4316246"/>
            <a:ext cx="2116854" cy="2912147"/>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rgbClr val="7EB9B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52" name="Freeform: Shape 51"/>
          <p:cNvSpPr/>
          <p:nvPr userDrawn="1"/>
        </p:nvSpPr>
        <p:spPr>
          <a:xfrm rot="19800000">
            <a:off x="12904362" y="6950784"/>
            <a:ext cx="2119732" cy="2913970"/>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rgbClr val="388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53" name="Freeform: Shape 52"/>
          <p:cNvSpPr/>
          <p:nvPr userDrawn="1"/>
        </p:nvSpPr>
        <p:spPr>
          <a:xfrm rot="19800000">
            <a:off x="10869751" y="10198508"/>
            <a:ext cx="3360850" cy="1194119"/>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rgbClr val="203F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54" name="Text Placeholder 5"/>
          <p:cNvSpPr>
            <a:spLocks noGrp="1"/>
          </p:cNvSpPr>
          <p:nvPr userDrawn="1">
            <p:ph type="body" sz="quarter" idx="22" hasCustomPrompt="1"/>
          </p:nvPr>
        </p:nvSpPr>
        <p:spPr>
          <a:xfrm>
            <a:off x="12244715" y="5293037"/>
            <a:ext cx="764678" cy="759341"/>
          </a:xfrm>
        </p:spPr>
        <p:txBody>
          <a:bodyPr anchor="ctr">
            <a:normAutofit/>
          </a:bodyPr>
          <a:lstStyle>
            <a:lvl1pPr marL="0" indent="0" algn="ctr">
              <a:lnSpc>
                <a:spcPct val="100000"/>
              </a:lnSpc>
              <a:spcBef>
                <a:spcPts val="0"/>
              </a:spcBef>
              <a:buFontTx/>
              <a:buNone/>
              <a:defRPr sz="3732">
                <a:solidFill>
                  <a:schemeClr val="bg1"/>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12244715" y="10522614"/>
            <a:ext cx="764678" cy="759341"/>
          </a:xfrm>
        </p:spPr>
        <p:txBody>
          <a:bodyPr anchor="ctr">
            <a:normAutofit/>
          </a:bodyPr>
          <a:lstStyle>
            <a:lvl1pPr marL="0" indent="0" algn="ctr">
              <a:lnSpc>
                <a:spcPct val="100000"/>
              </a:lnSpc>
              <a:spcBef>
                <a:spcPts val="0"/>
              </a:spcBef>
              <a:buFontTx/>
              <a:buNone/>
              <a:defRPr sz="3732">
                <a:solidFill>
                  <a:schemeClr val="bg1"/>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13756171" y="7783896"/>
            <a:ext cx="764678" cy="759341"/>
          </a:xfrm>
        </p:spPr>
        <p:txBody>
          <a:bodyPr anchor="ctr">
            <a:normAutofit/>
          </a:bodyPr>
          <a:lstStyle>
            <a:lvl1pPr marL="0" indent="0" algn="ctr">
              <a:lnSpc>
                <a:spcPct val="100000"/>
              </a:lnSpc>
              <a:spcBef>
                <a:spcPts val="0"/>
              </a:spcBef>
              <a:buFontTx/>
              <a:buNone/>
              <a:defRPr sz="3732">
                <a:solidFill>
                  <a:schemeClr val="bg1"/>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9491989" y="7809391"/>
            <a:ext cx="3285879" cy="759341"/>
          </a:xfrm>
        </p:spPr>
        <p:txBody>
          <a:bodyPr anchor="ctr">
            <a:normAutofit/>
          </a:bodyPr>
          <a:lstStyle>
            <a:lvl1pPr marL="0" indent="0" algn="ctr">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15997833" y="2663409"/>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15997833" y="1784292"/>
            <a:ext cx="6488075" cy="781775"/>
          </a:xfrm>
        </p:spPr>
        <p:txBody>
          <a:bodyPr anchor="b">
            <a:normAutofit/>
          </a:bodyPr>
          <a:lstStyle>
            <a:lvl1pPr marL="0" indent="0" algn="l">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15997833" y="6309556"/>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15997833" y="5430439"/>
            <a:ext cx="6488075" cy="781775"/>
          </a:xfrm>
        </p:spPr>
        <p:txBody>
          <a:bodyPr anchor="b">
            <a:normAutofit/>
          </a:bodyPr>
          <a:lstStyle>
            <a:lvl1pPr marL="0" indent="0" algn="l">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15997833" y="9955702"/>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15997833" y="9076585"/>
            <a:ext cx="6488075" cy="781775"/>
          </a:xfrm>
        </p:spPr>
        <p:txBody>
          <a:bodyPr anchor="b">
            <a:normAutofit/>
          </a:bodyPr>
          <a:lstStyle>
            <a:lvl1pPr marL="0" indent="0" algn="l">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1870646" y="4845462"/>
            <a:ext cx="6032135" cy="4025078"/>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22890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1"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10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sp>
        <p:nvSpPr>
          <p:cNvPr id="5" name="Rectangle 4"/>
          <p:cNvSpPr/>
          <p:nvPr userDrawn="1"/>
        </p:nvSpPr>
        <p:spPr>
          <a:xfrm>
            <a:off x="12188823" y="5830364"/>
            <a:ext cx="10318182" cy="12481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6" name="Rectangle 5"/>
          <p:cNvSpPr/>
          <p:nvPr userDrawn="1"/>
        </p:nvSpPr>
        <p:spPr>
          <a:xfrm>
            <a:off x="12188823" y="7072634"/>
            <a:ext cx="10318182" cy="12481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7" name="Rectangle 6"/>
          <p:cNvSpPr/>
          <p:nvPr userDrawn="1"/>
        </p:nvSpPr>
        <p:spPr>
          <a:xfrm>
            <a:off x="12188823" y="8314905"/>
            <a:ext cx="10318182" cy="12481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8" name="Rectangle 7"/>
          <p:cNvSpPr/>
          <p:nvPr userDrawn="1"/>
        </p:nvSpPr>
        <p:spPr>
          <a:xfrm>
            <a:off x="12188823" y="9557175"/>
            <a:ext cx="10318182" cy="12481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9" name="Rectangle 8"/>
          <p:cNvSpPr/>
          <p:nvPr userDrawn="1"/>
        </p:nvSpPr>
        <p:spPr>
          <a:xfrm>
            <a:off x="12188823" y="10799445"/>
            <a:ext cx="10318182" cy="12481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0" name="Rectangle 9"/>
          <p:cNvSpPr/>
          <p:nvPr userDrawn="1"/>
        </p:nvSpPr>
        <p:spPr>
          <a:xfrm>
            <a:off x="8684540" y="4588094"/>
            <a:ext cx="3504286" cy="1248193"/>
          </a:xfrm>
          <a:prstGeom prst="rect">
            <a:avLst/>
          </a:prstGeom>
          <a:solidFill>
            <a:srgbClr val="7EB9B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1" name="Rectangle 10"/>
          <p:cNvSpPr/>
          <p:nvPr userDrawn="1"/>
        </p:nvSpPr>
        <p:spPr>
          <a:xfrm>
            <a:off x="12188824" y="4588094"/>
            <a:ext cx="10318180" cy="1248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2" name="Rectangle 11"/>
          <p:cNvSpPr/>
          <p:nvPr userDrawn="1"/>
        </p:nvSpPr>
        <p:spPr>
          <a:xfrm>
            <a:off x="8684538" y="5830364"/>
            <a:ext cx="3504287" cy="1248193"/>
          </a:xfrm>
          <a:prstGeom prst="rect">
            <a:avLst/>
          </a:prstGeom>
          <a:solidFill>
            <a:srgbClr val="53A2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3" name="Rectangle 12"/>
          <p:cNvSpPr/>
          <p:nvPr userDrawn="1"/>
        </p:nvSpPr>
        <p:spPr>
          <a:xfrm>
            <a:off x="8684538" y="7072634"/>
            <a:ext cx="3504287" cy="1248193"/>
          </a:xfrm>
          <a:prstGeom prst="rect">
            <a:avLst/>
          </a:prstGeom>
          <a:solidFill>
            <a:srgbClr val="388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4" name="Rectangle 13"/>
          <p:cNvSpPr/>
          <p:nvPr userDrawn="1"/>
        </p:nvSpPr>
        <p:spPr>
          <a:xfrm>
            <a:off x="8684538" y="8314905"/>
            <a:ext cx="3504287" cy="1248193"/>
          </a:xfrm>
          <a:prstGeom prst="rect">
            <a:avLst/>
          </a:prstGeom>
          <a:solidFill>
            <a:srgbClr val="2C63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5" name="Rectangle 14"/>
          <p:cNvSpPr/>
          <p:nvPr userDrawn="1"/>
        </p:nvSpPr>
        <p:spPr>
          <a:xfrm>
            <a:off x="8684538" y="9557175"/>
            <a:ext cx="3504287" cy="1248193"/>
          </a:xfrm>
          <a:prstGeom prst="rect">
            <a:avLst/>
          </a:prstGeom>
          <a:solidFill>
            <a:srgbClr val="203F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6" name="Rectangle 15"/>
          <p:cNvSpPr/>
          <p:nvPr userDrawn="1"/>
        </p:nvSpPr>
        <p:spPr>
          <a:xfrm>
            <a:off x="8684538" y="10799445"/>
            <a:ext cx="3504287" cy="1248193"/>
          </a:xfrm>
          <a:prstGeom prst="rect">
            <a:avLst/>
          </a:prstGeom>
          <a:solidFill>
            <a:srgbClr val="1525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8" name="Text Placeholder 5"/>
          <p:cNvSpPr>
            <a:spLocks noGrp="1"/>
          </p:cNvSpPr>
          <p:nvPr>
            <p:ph type="body" sz="quarter" idx="22" hasCustomPrompt="1"/>
          </p:nvPr>
        </p:nvSpPr>
        <p:spPr>
          <a:xfrm>
            <a:off x="8876142" y="4832520"/>
            <a:ext cx="3121078" cy="759341"/>
          </a:xfrm>
        </p:spPr>
        <p:txBody>
          <a:bodyPr anchor="ctr">
            <a:normAutofit/>
          </a:bodyPr>
          <a:lstStyle>
            <a:lvl1pPr marL="0" indent="0" algn="ctr">
              <a:lnSpc>
                <a:spcPct val="100000"/>
              </a:lnSpc>
              <a:spcBef>
                <a:spcPts val="0"/>
              </a:spcBef>
              <a:buFontTx/>
              <a:buNone/>
              <a:defRPr sz="3199"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12562030" y="4829559"/>
            <a:ext cx="4676999" cy="759341"/>
          </a:xfrm>
        </p:spPr>
        <p:txBody>
          <a:bodyPr anchor="ctr">
            <a:normAutofit/>
          </a:bodyPr>
          <a:lstStyle>
            <a:lvl1pPr marL="0" indent="0" algn="ctr">
              <a:lnSpc>
                <a:spcPct val="100000"/>
              </a:lnSpc>
              <a:spcBef>
                <a:spcPts val="0"/>
              </a:spcBef>
              <a:buFontTx/>
              <a:buNone/>
              <a:defRPr sz="3199"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7456800" y="4829559"/>
            <a:ext cx="4676999" cy="759341"/>
          </a:xfrm>
        </p:spPr>
        <p:txBody>
          <a:bodyPr anchor="ctr">
            <a:normAutofit/>
          </a:bodyPr>
          <a:lstStyle>
            <a:lvl1pPr marL="0" indent="0" algn="ctr">
              <a:lnSpc>
                <a:spcPct val="100000"/>
              </a:lnSpc>
              <a:spcBef>
                <a:spcPts val="0"/>
              </a:spcBef>
              <a:buFontTx/>
              <a:buNone/>
              <a:defRPr sz="3199"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8876142" y="6074790"/>
            <a:ext cx="3121078" cy="759341"/>
          </a:xfrm>
        </p:spPr>
        <p:txBody>
          <a:bodyPr anchor="ctr">
            <a:normAutofit/>
          </a:bodyPr>
          <a:lstStyle>
            <a:lvl1pPr marL="0" indent="0" algn="ctr">
              <a:lnSpc>
                <a:spcPct val="100000"/>
              </a:lnSpc>
              <a:spcBef>
                <a:spcPts val="0"/>
              </a:spcBef>
              <a:buFontTx/>
              <a:buNone/>
              <a:defRPr sz="2666"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8876142" y="7317060"/>
            <a:ext cx="3121078" cy="759341"/>
          </a:xfrm>
        </p:spPr>
        <p:txBody>
          <a:bodyPr anchor="ctr">
            <a:normAutofit/>
          </a:bodyPr>
          <a:lstStyle>
            <a:lvl1pPr marL="0" indent="0" algn="ctr">
              <a:lnSpc>
                <a:spcPct val="100000"/>
              </a:lnSpc>
              <a:spcBef>
                <a:spcPts val="0"/>
              </a:spcBef>
              <a:buFontTx/>
              <a:buNone/>
              <a:defRPr sz="2666"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8876142" y="8559331"/>
            <a:ext cx="3121078" cy="759341"/>
          </a:xfrm>
        </p:spPr>
        <p:txBody>
          <a:bodyPr anchor="ctr">
            <a:normAutofit/>
          </a:bodyPr>
          <a:lstStyle>
            <a:lvl1pPr marL="0" indent="0" algn="ctr">
              <a:lnSpc>
                <a:spcPct val="100000"/>
              </a:lnSpc>
              <a:spcBef>
                <a:spcPts val="0"/>
              </a:spcBef>
              <a:buFontTx/>
              <a:buNone/>
              <a:defRPr sz="2666"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8876142" y="9801601"/>
            <a:ext cx="3121078" cy="759341"/>
          </a:xfrm>
        </p:spPr>
        <p:txBody>
          <a:bodyPr anchor="ctr">
            <a:normAutofit/>
          </a:bodyPr>
          <a:lstStyle>
            <a:lvl1pPr marL="0" indent="0" algn="ctr">
              <a:lnSpc>
                <a:spcPct val="100000"/>
              </a:lnSpc>
              <a:spcBef>
                <a:spcPts val="0"/>
              </a:spcBef>
              <a:buFontTx/>
              <a:buNone/>
              <a:defRPr sz="2666"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8876142" y="11043871"/>
            <a:ext cx="3121078" cy="759341"/>
          </a:xfrm>
        </p:spPr>
        <p:txBody>
          <a:bodyPr anchor="ctr">
            <a:normAutofit/>
          </a:bodyPr>
          <a:lstStyle>
            <a:lvl1pPr marL="0" indent="0" algn="ctr">
              <a:lnSpc>
                <a:spcPct val="100000"/>
              </a:lnSpc>
              <a:spcBef>
                <a:spcPts val="0"/>
              </a:spcBef>
              <a:buFontTx/>
              <a:buNone/>
              <a:defRPr sz="2666" i="0">
                <a:solidFill>
                  <a:schemeClr val="bg1"/>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12573573" y="6069307"/>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12573573" y="7305655"/>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12573573" y="8578020"/>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12573573" y="9817270"/>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12573573" y="11056149"/>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7438331" y="6069307"/>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7438331" y="7305655"/>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7438331" y="8578020"/>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7438331" y="9817270"/>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7438331" y="11056149"/>
            <a:ext cx="4669472" cy="723108"/>
          </a:xfrm>
        </p:spPr>
        <p:txBody>
          <a:bodyPr anchor="ctr"/>
          <a:lstStyle>
            <a:lvl1pPr marL="0" indent="0" algn="ctr">
              <a:lnSpc>
                <a:spcPct val="100000"/>
              </a:lnSpc>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2023008" y="7086600"/>
            <a:ext cx="666153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870648" y="2221289"/>
            <a:ext cx="5845333" cy="4865311"/>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896039" y="8618445"/>
            <a:ext cx="5823550" cy="4030755"/>
          </a:xfrm>
        </p:spPr>
        <p:txBody>
          <a:bodyPr anchor="t"/>
          <a:lstStyle>
            <a:lvl1pPr marL="0" indent="0" algn="just">
              <a:spcBef>
                <a:spcPts val="0"/>
              </a:spcBef>
              <a:buFontTx/>
              <a:buNone/>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85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0">
                                            <p:txEl>
                                              <p:pRg st="0" end="0"/>
                                            </p:txEl>
                                          </p:spTgt>
                                        </p:tgtEl>
                                        <p:attrNameLst>
                                          <p:attrName>style.visibility</p:attrName>
                                        </p:attrNameLst>
                                      </p:cBhvr>
                                      <p:to>
                                        <p:strVal val="visible"/>
                                      </p:to>
                                    </p:set>
                                    <p:animEffect transition="in" filter="fade">
                                      <p:cBhvr>
                                        <p:cTn id="157" dur="500"/>
                                        <p:tgtEl>
                                          <p:spTgt spid="30">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1">
                                            <p:txEl>
                                              <p:pRg st="0" end="0"/>
                                            </p:txEl>
                                          </p:spTgt>
                                        </p:tgtEl>
                                        <p:attrNameLst>
                                          <p:attrName>style.visibility</p:attrName>
                                        </p:attrNameLst>
                                      </p:cBhvr>
                                      <p:to>
                                        <p:strVal val="visible"/>
                                      </p:to>
                                    </p:set>
                                    <p:animEffect transition="in" filter="fade">
                                      <p:cBhvr>
                                        <p:cTn id="160" dur="500"/>
                                        <p:tgtEl>
                                          <p:spTgt spid="31">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2">
                                            <p:txEl>
                                              <p:pRg st="0" end="0"/>
                                            </p:txEl>
                                          </p:spTgt>
                                        </p:tgtEl>
                                        <p:attrNameLst>
                                          <p:attrName>style.visibility</p:attrName>
                                        </p:attrNameLst>
                                      </p:cBhvr>
                                      <p:to>
                                        <p:strVal val="visible"/>
                                      </p:to>
                                    </p:set>
                                    <p:animEffect transition="in" filter="fade">
                                      <p:cBhvr>
                                        <p:cTn id="163" dur="500"/>
                                        <p:tgtEl>
                                          <p:spTgt spid="32">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3">
                                            <p:txEl>
                                              <p:pRg st="0" end="0"/>
                                            </p:txEl>
                                          </p:spTgt>
                                        </p:tgtEl>
                                        <p:attrNameLst>
                                          <p:attrName>style.visibility</p:attrName>
                                        </p:attrNameLst>
                                      </p:cBhvr>
                                      <p:to>
                                        <p:strVal val="visible"/>
                                      </p:to>
                                    </p:set>
                                    <p:animEffect transition="in" filter="fade">
                                      <p:cBhvr>
                                        <p:cTn id="166" dur="500"/>
                                        <p:tgtEl>
                                          <p:spTgt spid="3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5">
                                            <p:txEl>
                                              <p:pRg st="0" end="0"/>
                                            </p:txEl>
                                          </p:spTgt>
                                        </p:tgtEl>
                                        <p:attrNameLst>
                                          <p:attrName>style.visibility</p:attrName>
                                        </p:attrNameLst>
                                      </p:cBhvr>
                                      <p:to>
                                        <p:strVal val="visible"/>
                                      </p:to>
                                    </p:set>
                                    <p:animEffect transition="in" filter="fade">
                                      <p:cBhvr>
                                        <p:cTn id="169" dur="500"/>
                                        <p:tgtEl>
                                          <p:spTgt spid="35">
                                            <p:txEl>
                                              <p:pRg st="0" end="0"/>
                                            </p:txEl>
                                          </p:spTgt>
                                        </p:tgtEl>
                                      </p:cBhvr>
                                    </p:animEffect>
                                  </p:childTnLst>
                                </p:cTn>
                              </p:par>
                            </p:childTnLst>
                          </p:cTn>
                        </p:par>
                        <p:par>
                          <p:cTn id="170" fill="hold">
                            <p:stCondLst>
                              <p:cond delay="1500"/>
                            </p:stCondLst>
                            <p:childTnLst>
                              <p:par>
                                <p:cTn id="171" presetID="22" presetClass="entr" presetSubtype="2" fill="hold" nodeType="afterEffect">
                                  <p:stCondLst>
                                    <p:cond delay="0"/>
                                  </p:stCondLst>
                                  <p:childTnLst>
                                    <p:set>
                                      <p:cBhvr>
                                        <p:cTn id="172" dur="1" fill="hold">
                                          <p:stCondLst>
                                            <p:cond delay="0"/>
                                          </p:stCondLst>
                                        </p:cTn>
                                        <p:tgtEl>
                                          <p:spTgt spid="40"/>
                                        </p:tgtEl>
                                        <p:attrNameLst>
                                          <p:attrName>style.visibility</p:attrName>
                                        </p:attrNameLst>
                                      </p:cBhvr>
                                      <p:to>
                                        <p:strVal val="visible"/>
                                      </p:to>
                                    </p:set>
                                    <p:animEffect transition="in" filter="wipe(right)">
                                      <p:cBhvr>
                                        <p:cTn id="173" dur="500"/>
                                        <p:tgtEl>
                                          <p:spTgt spid="40"/>
                                        </p:tgtEl>
                                      </p:cBhvr>
                                    </p:animEffect>
                                  </p:childTnLst>
                                </p:cTn>
                              </p:par>
                              <p:par>
                                <p:cTn id="174" presetID="2" presetClass="entr" presetSubtype="4" decel="100000" fill="hold" grpId="0" nodeType="withEffect">
                                  <p:stCondLst>
                                    <p:cond delay="250"/>
                                  </p:stCondLst>
                                  <p:iterate type="wd">
                                    <p:tmPct val="10000"/>
                                  </p:iterate>
                                  <p:childTnLst>
                                    <p:set>
                                      <p:cBhvr>
                                        <p:cTn id="175" dur="1" fill="hold">
                                          <p:stCondLst>
                                            <p:cond delay="0"/>
                                          </p:stCondLst>
                                        </p:cTn>
                                        <p:tgtEl>
                                          <p:spTgt spid="41"/>
                                        </p:tgtEl>
                                        <p:attrNameLst>
                                          <p:attrName>style.visibility</p:attrName>
                                        </p:attrNameLst>
                                      </p:cBhvr>
                                      <p:to>
                                        <p:strVal val="visible"/>
                                      </p:to>
                                    </p:set>
                                    <p:anim calcmode="lin" valueType="num">
                                      <p:cBhvr additive="base">
                                        <p:cTn id="176" dur="1000" fill="hold"/>
                                        <p:tgtEl>
                                          <p:spTgt spid="41"/>
                                        </p:tgtEl>
                                        <p:attrNameLst>
                                          <p:attrName>ppt_x</p:attrName>
                                        </p:attrNameLst>
                                      </p:cBhvr>
                                      <p:tavLst>
                                        <p:tav tm="0">
                                          <p:val>
                                            <p:strVal val="#ppt_x"/>
                                          </p:val>
                                        </p:tav>
                                        <p:tav tm="100000">
                                          <p:val>
                                            <p:strVal val="#ppt_x"/>
                                          </p:val>
                                        </p:tav>
                                      </p:tavLst>
                                    </p:anim>
                                    <p:anim calcmode="lin" valueType="num">
                                      <p:cBhvr additive="base">
                                        <p:cTn id="177" dur="1000" fill="hold"/>
                                        <p:tgtEl>
                                          <p:spTgt spid="41"/>
                                        </p:tgtEl>
                                        <p:attrNameLst>
                                          <p:attrName>ppt_y</p:attrName>
                                        </p:attrNameLst>
                                      </p:cBhvr>
                                      <p:tavLst>
                                        <p:tav tm="0">
                                          <p:val>
                                            <p:strVal val="1+#ppt_h/2"/>
                                          </p:val>
                                        </p:tav>
                                        <p:tav tm="100000">
                                          <p:val>
                                            <p:strVal val="#ppt_y"/>
                                          </p:val>
                                        </p:tav>
                                      </p:tavLst>
                                    </p:anim>
                                  </p:childTnLst>
                                </p:cTn>
                              </p:par>
                            </p:childTnLst>
                          </p:cTn>
                        </p:par>
                        <p:par>
                          <p:cTn id="178" fill="hold">
                            <p:stCondLst>
                              <p:cond delay="3050"/>
                            </p:stCondLst>
                            <p:childTnLst>
                              <p:par>
                                <p:cTn id="179" presetID="10" presetClass="entr" presetSubtype="0" fill="hold" grpId="0" nodeType="afterEffect">
                                  <p:stCondLst>
                                    <p:cond delay="250"/>
                                  </p:stCondLst>
                                  <p:childTnLst>
                                    <p:set>
                                      <p:cBhvr>
                                        <p:cTn id="180" dur="1" fill="hold">
                                          <p:stCondLst>
                                            <p:cond delay="0"/>
                                          </p:stCondLst>
                                        </p:cTn>
                                        <p:tgtEl>
                                          <p:spTgt spid="42"/>
                                        </p:tgtEl>
                                        <p:attrNameLst>
                                          <p:attrName>style.visibility</p:attrName>
                                        </p:attrNameLst>
                                      </p:cBhvr>
                                      <p:to>
                                        <p:strVal val="visible"/>
                                      </p:to>
                                    </p:set>
                                    <p:animEffect transition="in" filter="fade">
                                      <p:cBhvr>
                                        <p:cTn id="181" dur="500"/>
                                        <p:tgtEl>
                                          <p:spTgt spid="42"/>
                                        </p:tgtEl>
                                      </p:cBhvr>
                                    </p:animEffect>
                                  </p:childTnLst>
                                </p:cTn>
                              </p:par>
                            </p:childTnLst>
                          </p:cTn>
                        </p:par>
                        <p:par>
                          <p:cTn id="182" fill="hold">
                            <p:stCondLst>
                              <p:cond delay="3800"/>
                            </p:stCondLst>
                            <p:childTnLst>
                              <p:par>
                                <p:cTn id="183" presetID="10" presetClass="entr" presetSubtype="0" fill="hold" grpId="0" nodeType="afterEffect">
                                  <p:stCondLst>
                                    <p:cond delay="1200"/>
                                  </p:stCondLst>
                                  <p:childTnLst>
                                    <p:set>
                                      <p:cBhvr>
                                        <p:cTn id="184" dur="1" fill="hold">
                                          <p:stCondLst>
                                            <p:cond delay="0"/>
                                          </p:stCondLst>
                                        </p:cTn>
                                        <p:tgtEl>
                                          <p:spTgt spid="29">
                                            <p:txEl>
                                              <p:pRg st="0" end="0"/>
                                            </p:txEl>
                                          </p:spTgt>
                                        </p:tgtEl>
                                        <p:attrNameLst>
                                          <p:attrName>style.visibility</p:attrName>
                                        </p:attrNameLst>
                                      </p:cBhvr>
                                      <p:to>
                                        <p:strVal val="visible"/>
                                      </p:to>
                                    </p:set>
                                    <p:animEffect transition="in" filter="fade">
                                      <p:cBhvr>
                                        <p:cTn id="185" dur="500"/>
                                        <p:tgtEl>
                                          <p:spTgt spid="29">
                                            <p:txEl>
                                              <p:pRg st="0" end="0"/>
                                            </p:txEl>
                                          </p:spTgt>
                                        </p:tgtEl>
                                      </p:cBhvr>
                                    </p:animEffect>
                                  </p:childTnLst>
                                </p:cTn>
                              </p:par>
                              <p:par>
                                <p:cTn id="186" presetID="10" presetClass="entr" presetSubtype="0" fill="hold" grpId="0" nodeType="withEffect">
                                  <p:stCondLst>
                                    <p:cond delay="1200"/>
                                  </p:stCondLst>
                                  <p:childTnLst>
                                    <p:set>
                                      <p:cBhvr>
                                        <p:cTn id="187" dur="1" fill="hold">
                                          <p:stCondLst>
                                            <p:cond delay="0"/>
                                          </p:stCondLst>
                                        </p:cTn>
                                        <p:tgtEl>
                                          <p:spTgt spid="34">
                                            <p:txEl>
                                              <p:pRg st="0" end="0"/>
                                            </p:txEl>
                                          </p:spTgt>
                                        </p:tgtEl>
                                        <p:attrNameLst>
                                          <p:attrName>style.visibility</p:attrName>
                                        </p:attrNameLst>
                                      </p:cBhvr>
                                      <p:to>
                                        <p:strVal val="visible"/>
                                      </p:to>
                                    </p:set>
                                    <p:animEffect transition="in" filter="fade">
                                      <p:cBhvr>
                                        <p:cTn id="188"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12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1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 columns">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sp>
        <p:nvSpPr>
          <p:cNvPr id="6" name="Text Placeholder 5"/>
          <p:cNvSpPr>
            <a:spLocks noGrp="1"/>
          </p:cNvSpPr>
          <p:nvPr>
            <p:ph type="body" sz="quarter" idx="12" hasCustomPrompt="1"/>
          </p:nvPr>
        </p:nvSpPr>
        <p:spPr>
          <a:xfrm>
            <a:off x="8706270" y="4376081"/>
            <a:ext cx="6488075" cy="1895226"/>
          </a:xfrm>
        </p:spPr>
        <p:txBody>
          <a:bodyPr anchor="t">
            <a:normAutofit/>
          </a:bodyPr>
          <a:lstStyle>
            <a:lvl1pPr marL="0" indent="0" algn="l">
              <a:spcBef>
                <a:spcPts val="0"/>
              </a:spcBef>
              <a:buFontTx/>
              <a:buNone/>
              <a:defRPr sz="3000" baseline="0">
                <a:solidFill>
                  <a:schemeClr val="tx2"/>
                </a:solidFill>
                <a:latin typeface="Montserrat Light" panose="000004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err="1"/>
              <a:t>L’utilisation</a:t>
            </a:r>
            <a:r>
              <a:rPr kumimoji="1" lang="en-US" altLang="ja-JP" dirty="0"/>
              <a:t> de la blockchain </a:t>
            </a:r>
            <a:r>
              <a:rPr kumimoji="1" lang="en-US" altLang="ja-JP" dirty="0" err="1"/>
              <a:t>permet</a:t>
            </a:r>
            <a:r>
              <a:rPr kumimoji="1" lang="en-US" altLang="ja-JP" dirty="0"/>
              <a:t> un </a:t>
            </a:r>
            <a:r>
              <a:rPr kumimoji="1" lang="en-US" altLang="ja-JP" dirty="0" err="1"/>
              <a:t>enregistrement</a:t>
            </a:r>
            <a:r>
              <a:rPr kumimoji="1" lang="en-US" altLang="ja-JP" dirty="0"/>
              <a:t> de </a:t>
            </a:r>
            <a:r>
              <a:rPr kumimoji="1" lang="en-US" altLang="ja-JP" dirty="0" err="1"/>
              <a:t>donné</a:t>
            </a:r>
            <a:r>
              <a:rPr kumimoji="1" lang="en-US" altLang="ja-JP" dirty="0"/>
              <a:t> </a:t>
            </a:r>
            <a:r>
              <a:rPr kumimoji="1" lang="en-US" altLang="ja-JP" dirty="0" err="1"/>
              <a:t>très</a:t>
            </a:r>
            <a:r>
              <a:rPr kumimoji="1" lang="en-US" altLang="ja-JP" dirty="0"/>
              <a:t> </a:t>
            </a:r>
            <a:r>
              <a:rPr kumimoji="1" lang="en-US" altLang="ja-JP" dirty="0" err="1"/>
              <a:t>sécurisé</a:t>
            </a:r>
            <a:r>
              <a:rPr kumimoji="1" lang="en-US" altLang="ja-JP" dirty="0"/>
              <a:t> et unique</a:t>
            </a:r>
            <a:endParaRPr kumimoji="1" lang="ja-JP" altLang="en-US" dirty="0"/>
          </a:p>
        </p:txBody>
      </p:sp>
      <p:sp>
        <p:nvSpPr>
          <p:cNvPr id="7" name="Text Placeholder 5"/>
          <p:cNvSpPr>
            <a:spLocks noGrp="1"/>
          </p:cNvSpPr>
          <p:nvPr>
            <p:ph type="body" sz="quarter" idx="14" hasCustomPrompt="1"/>
          </p:nvPr>
        </p:nvSpPr>
        <p:spPr>
          <a:xfrm>
            <a:off x="8706270" y="3496964"/>
            <a:ext cx="6488075" cy="781775"/>
          </a:xfrm>
        </p:spPr>
        <p:txBody>
          <a:bodyPr anchor="b">
            <a:normAutofit/>
          </a:bodyPr>
          <a:lstStyle>
            <a:lvl1pPr marL="0" indent="0" algn="l">
              <a:lnSpc>
                <a:spcPct val="100000"/>
              </a:lnSpc>
              <a:spcBef>
                <a:spcPts val="0"/>
              </a:spcBef>
              <a:buFontTx/>
              <a:buNone/>
              <a:defRPr sz="3732" baseline="0">
                <a:solidFill>
                  <a:schemeClr val="tx2"/>
                </a:solidFill>
                <a:latin typeface="Montserrat Medium" panose="00000600000000000000" pitchFamily="2" charset="0"/>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Blockchain</a:t>
            </a:r>
            <a:endParaRPr kumimoji="1" lang="ja-JP" altLang="en-US" dirty="0"/>
          </a:p>
        </p:txBody>
      </p:sp>
      <p:sp>
        <p:nvSpPr>
          <p:cNvPr id="8" name="Text Placeholder 5"/>
          <p:cNvSpPr>
            <a:spLocks noGrp="1"/>
          </p:cNvSpPr>
          <p:nvPr>
            <p:ph type="body" sz="quarter" idx="15" hasCustomPrompt="1"/>
          </p:nvPr>
        </p:nvSpPr>
        <p:spPr>
          <a:xfrm>
            <a:off x="8706270" y="8022228"/>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8706270" y="7143111"/>
            <a:ext cx="6488075" cy="781775"/>
          </a:xfrm>
        </p:spPr>
        <p:txBody>
          <a:bodyPr anchor="b">
            <a:normAutofit/>
          </a:bodyPr>
          <a:lstStyle>
            <a:lvl1pPr marL="0" indent="0" algn="l">
              <a:lnSpc>
                <a:spcPct val="100000"/>
              </a:lnSpc>
              <a:spcBef>
                <a:spcPts val="0"/>
              </a:spcBef>
              <a:buFontTx/>
              <a:buNone/>
              <a:defRPr sz="3732" baseline="0">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Scan sur application mobile</a:t>
            </a:r>
            <a:endParaRPr kumimoji="1" lang="ja-JP" altLang="en-US" dirty="0"/>
          </a:p>
        </p:txBody>
      </p:sp>
      <p:sp>
        <p:nvSpPr>
          <p:cNvPr id="10" name="Text Placeholder 5"/>
          <p:cNvSpPr>
            <a:spLocks noGrp="1"/>
          </p:cNvSpPr>
          <p:nvPr>
            <p:ph type="body" sz="quarter" idx="17" hasCustomPrompt="1"/>
          </p:nvPr>
        </p:nvSpPr>
        <p:spPr>
          <a:xfrm>
            <a:off x="8706270" y="11668374"/>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8706270" y="10789257"/>
            <a:ext cx="6488075" cy="781775"/>
          </a:xfrm>
        </p:spPr>
        <p:txBody>
          <a:bodyPr anchor="b">
            <a:normAutofit/>
          </a:bodyPr>
          <a:lstStyle>
            <a:lvl1pPr marL="0" indent="0" algn="l">
              <a:lnSpc>
                <a:spcPct val="100000"/>
              </a:lnSpc>
              <a:spcBef>
                <a:spcPts val="0"/>
              </a:spcBef>
              <a:buFontTx/>
              <a:buNone/>
              <a:defRPr sz="3732" baseline="0">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err="1"/>
              <a:t>Statistiques</a:t>
            </a:r>
            <a:r>
              <a:rPr kumimoji="1" lang="en-US" altLang="ja-JP" dirty="0"/>
              <a:t> </a:t>
            </a:r>
            <a:r>
              <a:rPr kumimoji="1" lang="en-US" altLang="ja-JP" dirty="0" err="1"/>
              <a:t>utilisateurs</a:t>
            </a:r>
            <a:endParaRPr kumimoji="1" lang="ja-JP" altLang="en-US" dirty="0"/>
          </a:p>
        </p:txBody>
      </p:sp>
      <p:sp>
        <p:nvSpPr>
          <p:cNvPr id="12" name="Title 1"/>
          <p:cNvSpPr>
            <a:spLocks noGrp="1"/>
          </p:cNvSpPr>
          <p:nvPr>
            <p:ph type="title" hasCustomPrompt="1"/>
          </p:nvPr>
        </p:nvSpPr>
        <p:spPr>
          <a:xfrm>
            <a:off x="1893232" y="6553200"/>
            <a:ext cx="6032135" cy="4025078"/>
          </a:xfrm>
        </p:spPr>
        <p:txBody>
          <a:bodyPr anchor="ctr"/>
          <a:lstStyle>
            <a:lvl1pPr algn="l">
              <a:defRPr baseline="0"/>
            </a:lvl1pPr>
          </a:lstStyle>
          <a:p>
            <a:r>
              <a:rPr kumimoji="1" lang="en-US" altLang="ja-JP" dirty="0"/>
              <a:t>SAFEWEAR </a:t>
            </a:r>
            <a:r>
              <a:rPr kumimoji="1" lang="en-US" altLang="ja-JP" dirty="0" err="1"/>
              <a:t>en</a:t>
            </a:r>
            <a:r>
              <a:rPr kumimoji="1" lang="en-US" altLang="ja-JP" dirty="0"/>
              <a:t> </a:t>
            </a:r>
            <a:r>
              <a:rPr kumimoji="1" lang="en-US" altLang="ja-JP" dirty="0" err="1"/>
              <a:t>récap</a:t>
            </a:r>
            <a:endParaRPr kumimoji="1" lang="ja-JP" altLang="en-US" dirty="0"/>
          </a:p>
        </p:txBody>
      </p:sp>
      <p:sp>
        <p:nvSpPr>
          <p:cNvPr id="13" name="Text Placeholder 5"/>
          <p:cNvSpPr>
            <a:spLocks noGrp="1"/>
          </p:cNvSpPr>
          <p:nvPr>
            <p:ph type="body" sz="quarter" idx="19" hasCustomPrompt="1"/>
          </p:nvPr>
        </p:nvSpPr>
        <p:spPr>
          <a:xfrm>
            <a:off x="15997833" y="4376081"/>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15997833" y="3496964"/>
            <a:ext cx="6488075" cy="781775"/>
          </a:xfrm>
        </p:spPr>
        <p:txBody>
          <a:bodyPr anchor="b">
            <a:normAutofit/>
          </a:bodyPr>
          <a:lstStyle>
            <a:lvl1pPr marL="0" indent="0" algn="l">
              <a:lnSpc>
                <a:spcPct val="100000"/>
              </a:lnSpc>
              <a:spcBef>
                <a:spcPts val="0"/>
              </a:spcBef>
              <a:buFontTx/>
              <a:buNone/>
              <a:defRPr sz="3732">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Puce </a:t>
            </a:r>
            <a:r>
              <a:rPr kumimoji="1" lang="en-US" altLang="ja-JP" dirty="0" err="1"/>
              <a:t>intégrée</a:t>
            </a:r>
            <a:endParaRPr kumimoji="1" lang="ja-JP" altLang="en-US" dirty="0"/>
          </a:p>
        </p:txBody>
      </p:sp>
      <p:sp>
        <p:nvSpPr>
          <p:cNvPr id="15" name="Text Placeholder 5"/>
          <p:cNvSpPr>
            <a:spLocks noGrp="1"/>
          </p:cNvSpPr>
          <p:nvPr>
            <p:ph type="body" sz="quarter" idx="21" hasCustomPrompt="1"/>
          </p:nvPr>
        </p:nvSpPr>
        <p:spPr>
          <a:xfrm>
            <a:off x="15997833" y="8022228"/>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5997833" y="7143111"/>
            <a:ext cx="6488075" cy="781775"/>
          </a:xfrm>
        </p:spPr>
        <p:txBody>
          <a:bodyPr anchor="b">
            <a:normAutofit/>
          </a:bodyPr>
          <a:lstStyle>
            <a:lvl1pPr marL="0" indent="0" algn="l">
              <a:lnSpc>
                <a:spcPct val="100000"/>
              </a:lnSpc>
              <a:spcBef>
                <a:spcPts val="0"/>
              </a:spcBef>
              <a:buFontTx/>
              <a:buNone/>
              <a:defRPr sz="3732" baseline="0">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err="1"/>
              <a:t>Revente</a:t>
            </a:r>
            <a:r>
              <a:rPr kumimoji="1" lang="en-US" altLang="ja-JP" dirty="0"/>
              <a:t> entre </a:t>
            </a:r>
            <a:r>
              <a:rPr kumimoji="1" lang="en-US" altLang="ja-JP" dirty="0" err="1"/>
              <a:t>particuliers</a:t>
            </a:r>
            <a:endParaRPr kumimoji="1" lang="ja-JP" altLang="en-US" dirty="0"/>
          </a:p>
        </p:txBody>
      </p:sp>
      <p:sp>
        <p:nvSpPr>
          <p:cNvPr id="17" name="Text Placeholder 5"/>
          <p:cNvSpPr>
            <a:spLocks noGrp="1"/>
          </p:cNvSpPr>
          <p:nvPr>
            <p:ph type="body" sz="quarter" idx="23" hasCustomPrompt="1"/>
          </p:nvPr>
        </p:nvSpPr>
        <p:spPr>
          <a:xfrm>
            <a:off x="15997833" y="11668374"/>
            <a:ext cx="6488075" cy="1895226"/>
          </a:xfrm>
        </p:spPr>
        <p:txBody>
          <a:bodyPr anchor="t"/>
          <a:lstStyle>
            <a:lvl1pPr marL="0" indent="0" algn="l">
              <a:spcBef>
                <a:spcPts val="0"/>
              </a:spcBef>
              <a:buFontTx/>
              <a:buNone/>
              <a:defRPr>
                <a:solidFill>
                  <a:schemeClr val="tx2"/>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15997833" y="10789257"/>
            <a:ext cx="6488075" cy="781775"/>
          </a:xfrm>
        </p:spPr>
        <p:txBody>
          <a:bodyPr anchor="b">
            <a:normAutofit/>
          </a:bodyPr>
          <a:lstStyle>
            <a:lvl1pPr marL="0" indent="0" algn="l">
              <a:lnSpc>
                <a:spcPct val="100000"/>
              </a:lnSpc>
              <a:spcBef>
                <a:spcPts val="0"/>
              </a:spcBef>
              <a:buFontTx/>
              <a:buNone/>
              <a:defRPr sz="3732" baseline="0">
                <a:solidFill>
                  <a:schemeClr val="tx2"/>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err="1"/>
              <a:t>Statistiques</a:t>
            </a:r>
            <a:r>
              <a:rPr kumimoji="1" lang="en-US" altLang="ja-JP" dirty="0"/>
              <a:t> </a:t>
            </a:r>
            <a:r>
              <a:rPr kumimoji="1" lang="en-US" altLang="ja-JP" dirty="0" err="1"/>
              <a:t>créateurs</a:t>
            </a:r>
            <a:endParaRPr kumimoji="1" lang="ja-JP" altLang="en-US" dirty="0"/>
          </a:p>
        </p:txBody>
      </p:sp>
    </p:spTree>
    <p:extLst>
      <p:ext uri="{BB962C8B-B14F-4D97-AF65-F5344CB8AC3E}">
        <p14:creationId xmlns:p14="http://schemas.microsoft.com/office/powerpoint/2010/main" val="9094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2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7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4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29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7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2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49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4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2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7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4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79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288768" y="2560321"/>
            <a:ext cx="5669280" cy="859536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11272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laceholder-minus">
    <p:spTree>
      <p:nvGrpSpPr>
        <p:cNvPr id="1" name=""/>
        <p:cNvGrpSpPr/>
        <p:nvPr/>
      </p:nvGrpSpPr>
      <p:grpSpPr>
        <a:xfrm>
          <a:off x="0" y="0"/>
          <a:ext cx="0" cy="0"/>
          <a:chOff x="0" y="0"/>
          <a:chExt cx="0" cy="0"/>
        </a:xfrm>
      </p:grpSpPr>
      <p:sp>
        <p:nvSpPr>
          <p:cNvPr id="15" name="Picture Placeholder 2"/>
          <p:cNvSpPr>
            <a:spLocks noGrp="1"/>
          </p:cNvSpPr>
          <p:nvPr>
            <p:ph type="pic" sz="quarter" idx="10"/>
          </p:nvPr>
        </p:nvSpPr>
        <p:spPr>
          <a:xfrm>
            <a:off x="2924281" y="5151119"/>
            <a:ext cx="9903920" cy="7572468"/>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14"/>
          </p:nvPr>
        </p:nvSpPr>
        <p:spPr>
          <a:xfrm>
            <a:off x="13579493" y="5151119"/>
            <a:ext cx="9903920" cy="757246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0704176" y="3297336"/>
            <a:ext cx="10553700" cy="905111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7691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3886670" y="2066657"/>
            <a:ext cx="5018049" cy="890625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3762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5598076" y="3314699"/>
            <a:ext cx="6126480" cy="775607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69488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9_Portfolio Thre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72" y="5254"/>
            <a:ext cx="11884098" cy="13710745"/>
          </a:xfrm>
          <a:solidFill>
            <a:schemeClr val="bg1">
              <a:lumMod val="95000"/>
            </a:schemeClr>
          </a:solidFill>
        </p:spPr>
        <p:txBody>
          <a:bodyPr>
            <a:normAutofit/>
          </a:bodyPr>
          <a:lstStyle>
            <a:lvl1pPr>
              <a:defRPr sz="1600"/>
            </a:lvl1pPr>
          </a:lstStyle>
          <a:p>
            <a:endParaRPr lang="en-US"/>
          </a:p>
        </p:txBody>
      </p:sp>
      <p:sp>
        <p:nvSpPr>
          <p:cNvPr id="12" name="Picture Placeholder 2"/>
          <p:cNvSpPr>
            <a:spLocks noGrp="1"/>
          </p:cNvSpPr>
          <p:nvPr>
            <p:ph type="pic" sz="quarter" idx="15"/>
          </p:nvPr>
        </p:nvSpPr>
        <p:spPr>
          <a:xfrm>
            <a:off x="12417425" y="0"/>
            <a:ext cx="11972815" cy="13716000"/>
          </a:xfrm>
          <a:solidFill>
            <a:schemeClr val="bg1">
              <a:lumMod val="95000"/>
            </a:schemeClr>
          </a:solidFill>
        </p:spPr>
        <p:txBody>
          <a:bodyPr>
            <a:normAutofit/>
          </a:bodyPr>
          <a:lstStyle>
            <a:lvl1pPr>
              <a:defRPr sz="16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7026852" y="6294496"/>
            <a:ext cx="7313487" cy="11270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grpSp>
        <p:nvGrpSpPr>
          <p:cNvPr id="7" name="Group 6"/>
          <p:cNvGrpSpPr/>
          <p:nvPr userDrawn="1"/>
        </p:nvGrpSpPr>
        <p:grpSpPr>
          <a:xfrm rot="2700000">
            <a:off x="7424988" y="6614966"/>
            <a:ext cx="760097" cy="486067"/>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4799">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4799"/>
            </a:p>
          </p:txBody>
        </p:sp>
      </p:grpSp>
      <p:sp>
        <p:nvSpPr>
          <p:cNvPr id="12" name="Text Placeholder 5"/>
          <p:cNvSpPr>
            <a:spLocks noGrp="1"/>
          </p:cNvSpPr>
          <p:nvPr>
            <p:ph type="body" sz="quarter" idx="12" hasCustomPrompt="1"/>
          </p:nvPr>
        </p:nvSpPr>
        <p:spPr>
          <a:xfrm>
            <a:off x="8572022" y="6343437"/>
            <a:ext cx="5539425" cy="1004164"/>
          </a:xfrm>
        </p:spPr>
        <p:txBody>
          <a:bodyPr anchor="ctr">
            <a:normAutofit/>
          </a:bodyPr>
          <a:lstStyle>
            <a:lvl1pPr marL="0" indent="0" algn="just">
              <a:lnSpc>
                <a:spcPct val="100000"/>
              </a:lnSpc>
              <a:spcBef>
                <a:spcPts val="0"/>
              </a:spcBef>
              <a:buFontTx/>
              <a:buNone/>
              <a:defRPr sz="3199">
                <a:solidFill>
                  <a:schemeClr val="bg1"/>
                </a:solidFill>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Text goes here</a:t>
            </a:r>
            <a:endParaRPr kumimoji="1" lang="ja-JP" altLang="en-US" dirty="0"/>
          </a:p>
        </p:txBody>
      </p:sp>
      <p:sp>
        <p:nvSpPr>
          <p:cNvPr id="13" name="Rectangle 12"/>
          <p:cNvSpPr/>
          <p:nvPr userDrawn="1"/>
        </p:nvSpPr>
        <p:spPr>
          <a:xfrm>
            <a:off x="14584031" y="6294496"/>
            <a:ext cx="2969724" cy="11270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algn="ctr"/>
            <a:endParaRPr kumimoji="1" lang="ja-JP" altLang="en-US" sz="4799"/>
          </a:p>
        </p:txBody>
      </p:sp>
      <p:sp>
        <p:nvSpPr>
          <p:cNvPr id="14" name="Text Placeholder 5"/>
          <p:cNvSpPr>
            <a:spLocks noGrp="1"/>
          </p:cNvSpPr>
          <p:nvPr>
            <p:ph type="body" sz="quarter" idx="22" hasCustomPrompt="1"/>
          </p:nvPr>
        </p:nvSpPr>
        <p:spPr>
          <a:xfrm>
            <a:off x="14794454" y="6478329"/>
            <a:ext cx="2537686" cy="759341"/>
          </a:xfrm>
        </p:spPr>
        <p:txBody>
          <a:bodyPr anchor="ctr">
            <a:normAutofit/>
          </a:bodyPr>
          <a:lstStyle>
            <a:lvl1pPr marL="0" indent="0" algn="ctr">
              <a:lnSpc>
                <a:spcPct val="100000"/>
              </a:lnSpc>
              <a:spcBef>
                <a:spcPts val="0"/>
              </a:spcBef>
              <a:buFontTx/>
              <a:buNone/>
              <a:defRPr sz="3199" i="0">
                <a:solidFill>
                  <a:schemeClr val="bg1"/>
                </a:solidFill>
                <a:latin typeface="+mj-lt"/>
              </a:defRPr>
            </a:lvl1pPr>
            <a:lvl2pPr marL="914050" indent="0">
              <a:buNone/>
              <a:defRPr sz="2399"/>
            </a:lvl2pPr>
            <a:lvl3pPr marL="1828099" indent="0">
              <a:buNone/>
              <a:defRPr sz="2399"/>
            </a:lvl3pPr>
            <a:lvl4pPr marL="2742149" indent="0">
              <a:buNone/>
              <a:defRPr sz="2399"/>
            </a:lvl4pPr>
            <a:lvl5pPr marL="3656199" indent="0">
              <a:buNone/>
              <a:defRPr sz="2399"/>
            </a:lvl5pPr>
          </a:lstStyle>
          <a:p>
            <a:pPr lvl="0"/>
            <a:r>
              <a:rPr kumimoji="1" lang="en-US" altLang="ja-JP" dirty="0"/>
              <a:t>Word</a:t>
            </a:r>
            <a:endParaRPr kumimoji="1" lang="ja-JP" altLang="en-US" dirty="0"/>
          </a:p>
        </p:txBody>
      </p:sp>
      <p:grpSp>
        <p:nvGrpSpPr>
          <p:cNvPr id="17" name="Group 16"/>
          <p:cNvGrpSpPr/>
          <p:nvPr userDrawn="1"/>
        </p:nvGrpSpPr>
        <p:grpSpPr>
          <a:xfrm rot="20515710">
            <a:off x="20566394" y="14430166"/>
            <a:ext cx="638462" cy="1342779"/>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4799"/>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4799"/>
            </a:p>
          </p:txBody>
        </p:sp>
      </p:grpSp>
    </p:spTree>
    <p:extLst>
      <p:ext uri="{BB962C8B-B14F-4D97-AF65-F5344CB8AC3E}">
        <p14:creationId xmlns:p14="http://schemas.microsoft.com/office/powerpoint/2010/main" val="299935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hlink"/>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966" r:id="rId3"/>
    <p:sldLayoutId id="2147483986" r:id="rId4"/>
    <p:sldLayoutId id="2147483968" r:id="rId5"/>
    <p:sldLayoutId id="2147483906" r:id="rId6"/>
    <p:sldLayoutId id="2147483959" r:id="rId7"/>
    <p:sldLayoutId id="2147483987" r:id="rId8"/>
    <p:sldLayoutId id="2147483988" r:id="rId9"/>
    <p:sldLayoutId id="2147483989" r:id="rId10"/>
    <p:sldLayoutId id="2147483990" r:id="rId11"/>
    <p:sldLayoutId id="2147483991" r:id="rId12"/>
    <p:sldLayoutId id="2147483992" r:id="rId13"/>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notesSlide" Target="../notesSlides/notesSlide5.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afewear.bitarrays.fr/"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9225" y="3330944"/>
            <a:ext cx="24079200" cy="4708981"/>
          </a:xfrm>
          <a:prstGeom prst="rect">
            <a:avLst/>
          </a:prstGeom>
          <a:noFill/>
        </p:spPr>
        <p:txBody>
          <a:bodyPr wrap="square" rtlCol="0">
            <a:spAutoFit/>
          </a:bodyPr>
          <a:lstStyle/>
          <a:p>
            <a:pPr algn="ctr"/>
            <a:r>
              <a:rPr lang="en-US" sz="30000" b="1" spc="600" dirty="0">
                <a:solidFill>
                  <a:srgbClr val="F7F7F7"/>
                </a:solidFill>
                <a:latin typeface="Montserrat" charset="0"/>
                <a:ea typeface="Montserrat" charset="0"/>
                <a:cs typeface="Montserrat" charset="0"/>
              </a:rPr>
              <a:t>SAFEWEAR</a:t>
            </a:r>
          </a:p>
        </p:txBody>
      </p:sp>
      <p:sp>
        <p:nvSpPr>
          <p:cNvPr id="10" name="TextBox 9"/>
          <p:cNvSpPr txBox="1"/>
          <p:nvPr/>
        </p:nvSpPr>
        <p:spPr>
          <a:xfrm>
            <a:off x="5257980" y="4232684"/>
            <a:ext cx="13883460" cy="2708434"/>
          </a:xfrm>
          <a:prstGeom prst="rect">
            <a:avLst/>
          </a:prstGeom>
          <a:noFill/>
        </p:spPr>
        <p:txBody>
          <a:bodyPr wrap="square" rtlCol="0">
            <a:spAutoFit/>
          </a:bodyPr>
          <a:lstStyle/>
          <a:p>
            <a:pPr algn="ctr"/>
            <a:r>
              <a:rPr lang="en-US" sz="17000" b="1" spc="600" dirty="0">
                <a:solidFill>
                  <a:schemeClr val="accent1"/>
                </a:solidFill>
                <a:latin typeface="Montserrat" charset="0"/>
                <a:ea typeface="Montserrat" charset="0"/>
                <a:cs typeface="Montserrat" charset="0"/>
              </a:rPr>
              <a:t>SAFEWEAR</a:t>
            </a:r>
          </a:p>
        </p:txBody>
      </p:sp>
      <p:sp>
        <p:nvSpPr>
          <p:cNvPr id="13" name="TextBox 12"/>
          <p:cNvSpPr txBox="1"/>
          <p:nvPr/>
        </p:nvSpPr>
        <p:spPr>
          <a:xfrm>
            <a:off x="6130925" y="7541282"/>
            <a:ext cx="12115800" cy="829651"/>
          </a:xfrm>
          <a:prstGeom prst="rect">
            <a:avLst/>
          </a:prstGeom>
          <a:noFill/>
        </p:spPr>
        <p:txBody>
          <a:bodyPr wrap="square" rtlCol="0">
            <a:spAutoFit/>
          </a:bodyPr>
          <a:lstStyle/>
          <a:p>
            <a:pPr algn="ctr">
              <a:lnSpc>
                <a:spcPct val="150000"/>
              </a:lnSpc>
            </a:pPr>
            <a:r>
              <a:rPr lang="en-US" sz="5400" baseline="-25000" dirty="0">
                <a:latin typeface="Montserrat Light" charset="0"/>
                <a:ea typeface="Montserrat Light" charset="0"/>
                <a:cs typeface="Montserrat Light" charset="0"/>
              </a:rPr>
              <a:t>SÉCURISEZ, ACHETEZ ET VENDEZ VOS PRODUITS</a:t>
            </a:r>
          </a:p>
        </p:txBody>
      </p:sp>
      <p:sp>
        <p:nvSpPr>
          <p:cNvPr id="2" name="ZoneTexte 1">
            <a:extLst>
              <a:ext uri="{FF2B5EF4-FFF2-40B4-BE49-F238E27FC236}">
                <a16:creationId xmlns:a16="http://schemas.microsoft.com/office/drawing/2014/main" id="{7768EA72-50AD-46DB-A947-5616457784D8}"/>
              </a:ext>
            </a:extLst>
          </p:cNvPr>
          <p:cNvSpPr txBox="1"/>
          <p:nvPr/>
        </p:nvSpPr>
        <p:spPr>
          <a:xfrm>
            <a:off x="236310" y="13238946"/>
            <a:ext cx="23926800" cy="430887"/>
          </a:xfrm>
          <a:prstGeom prst="rect">
            <a:avLst/>
          </a:prstGeom>
          <a:noFill/>
        </p:spPr>
        <p:txBody>
          <a:bodyPr wrap="square" rtlCol="0">
            <a:spAutoFit/>
          </a:bodyPr>
          <a:lstStyle/>
          <a:p>
            <a:pPr algn="ctr"/>
            <a:r>
              <a:rPr lang="fr-FR" sz="2200" b="1" i="1" dirty="0">
                <a:solidFill>
                  <a:schemeClr val="bg2">
                    <a:lumMod val="50000"/>
                  </a:schemeClr>
                </a:solidFill>
                <a:latin typeface="Montserrat Light" panose="00000400000000000000" pitchFamily="2" charset="0"/>
              </a:rPr>
              <a:t>SIMON-MEUNIER Charles – FISCH Quentin – BOISSON Brice – JACOBÉ Pierre – MADRAU Maxime – AVE Nathan</a:t>
            </a:r>
          </a:p>
        </p:txBody>
      </p:sp>
    </p:spTree>
    <p:extLst>
      <p:ext uri="{BB962C8B-B14F-4D97-AF65-F5344CB8AC3E}">
        <p14:creationId xmlns:p14="http://schemas.microsoft.com/office/powerpoint/2010/main" val="128522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0">
            <a:extLst>
              <a:ext uri="{FF2B5EF4-FFF2-40B4-BE49-F238E27FC236}">
                <a16:creationId xmlns:a16="http://schemas.microsoft.com/office/drawing/2014/main" id="{B175EF15-5C0E-4F11-9F04-F78B80FB8A10}"/>
              </a:ext>
            </a:extLst>
          </p:cNvPr>
          <p:cNvSpPr txBox="1"/>
          <p:nvPr/>
        </p:nvSpPr>
        <p:spPr>
          <a:xfrm>
            <a:off x="5102225" y="1453927"/>
            <a:ext cx="19126200" cy="2246769"/>
          </a:xfrm>
          <a:prstGeom prst="rect">
            <a:avLst/>
          </a:prstGeom>
          <a:noFill/>
        </p:spPr>
        <p:txBody>
          <a:bodyPr wrap="square" rtlCol="0">
            <a:spAutoFit/>
          </a:bodyPr>
          <a:lstStyle/>
          <a:p>
            <a:r>
              <a:rPr lang="en-US" sz="14000" b="1" dirty="0">
                <a:solidFill>
                  <a:srgbClr val="F7F7F7"/>
                </a:solidFill>
                <a:latin typeface="Montserrat" charset="0"/>
                <a:ea typeface="Montserrat" charset="0"/>
                <a:cs typeface="Montserrat" charset="0"/>
              </a:rPr>
              <a:t>Application mobile</a:t>
            </a:r>
          </a:p>
        </p:txBody>
      </p:sp>
      <p:grpSp>
        <p:nvGrpSpPr>
          <p:cNvPr id="5" name="Groupe 4">
            <a:extLst>
              <a:ext uri="{FF2B5EF4-FFF2-40B4-BE49-F238E27FC236}">
                <a16:creationId xmlns:a16="http://schemas.microsoft.com/office/drawing/2014/main" id="{2285B694-9706-44E0-AD72-C44AAEC6F153}"/>
              </a:ext>
            </a:extLst>
          </p:cNvPr>
          <p:cNvGrpSpPr/>
          <p:nvPr/>
        </p:nvGrpSpPr>
        <p:grpSpPr>
          <a:xfrm>
            <a:off x="13754835" y="5943600"/>
            <a:ext cx="6663590" cy="1992901"/>
            <a:chOff x="13754835" y="7071756"/>
            <a:chExt cx="6663590" cy="1992901"/>
          </a:xfrm>
        </p:grpSpPr>
        <p:sp>
          <p:nvSpPr>
            <p:cNvPr id="59" name="TextBox 58"/>
            <p:cNvSpPr txBox="1"/>
            <p:nvPr/>
          </p:nvSpPr>
          <p:spPr>
            <a:xfrm>
              <a:off x="13786103" y="7589766"/>
              <a:ext cx="6632322" cy="1246495"/>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Une application entièrement gratuite pour chaque utilisateur qui souhaitent acheter ou non.</a:t>
              </a:r>
            </a:p>
          </p:txBody>
        </p:sp>
        <p:sp>
          <p:nvSpPr>
            <p:cNvPr id="60" name="Rectangle 59"/>
            <p:cNvSpPr/>
            <p:nvPr/>
          </p:nvSpPr>
          <p:spPr>
            <a:xfrm>
              <a:off x="13786103" y="7071756"/>
              <a:ext cx="2430474"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GRATUITE</a:t>
              </a:r>
            </a:p>
          </p:txBody>
        </p:sp>
        <p:sp>
          <p:nvSpPr>
            <p:cNvPr id="63" name="Rectangle 62"/>
            <p:cNvSpPr/>
            <p:nvPr/>
          </p:nvSpPr>
          <p:spPr>
            <a:xfrm>
              <a:off x="13754835" y="8979857"/>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grpSp>
        <p:nvGrpSpPr>
          <p:cNvPr id="6" name="Groupe 5">
            <a:extLst>
              <a:ext uri="{FF2B5EF4-FFF2-40B4-BE49-F238E27FC236}">
                <a16:creationId xmlns:a16="http://schemas.microsoft.com/office/drawing/2014/main" id="{B356D888-9C52-4F06-BB71-0A4AA220D65D}"/>
              </a:ext>
            </a:extLst>
          </p:cNvPr>
          <p:cNvGrpSpPr/>
          <p:nvPr/>
        </p:nvGrpSpPr>
        <p:grpSpPr>
          <a:xfrm>
            <a:off x="13754835" y="8382000"/>
            <a:ext cx="6408669" cy="1993037"/>
            <a:chOff x="13754835" y="9796835"/>
            <a:chExt cx="6408669" cy="1993037"/>
          </a:xfrm>
        </p:grpSpPr>
        <p:sp>
          <p:nvSpPr>
            <p:cNvPr id="67" name="TextBox 66"/>
            <p:cNvSpPr txBox="1"/>
            <p:nvPr/>
          </p:nvSpPr>
          <p:spPr>
            <a:xfrm>
              <a:off x="13786104" y="10314845"/>
              <a:ext cx="6377400" cy="1246495"/>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En tant qu’utilsateur, vous pouvez scanner un produit pucé pour obtenir des informations supplémentaires.</a:t>
              </a:r>
            </a:p>
          </p:txBody>
        </p:sp>
        <p:sp>
          <p:nvSpPr>
            <p:cNvPr id="68" name="Rectangle 67"/>
            <p:cNvSpPr/>
            <p:nvPr/>
          </p:nvSpPr>
          <p:spPr>
            <a:xfrm>
              <a:off x="13786103" y="9796835"/>
              <a:ext cx="3517310"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SCAN INTÉGRÉ</a:t>
              </a:r>
            </a:p>
          </p:txBody>
        </p:sp>
        <p:sp>
          <p:nvSpPr>
            <p:cNvPr id="71" name="Rectangle 70"/>
            <p:cNvSpPr/>
            <p:nvPr/>
          </p:nvSpPr>
          <p:spPr>
            <a:xfrm>
              <a:off x="13754835" y="11705072"/>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sp>
        <p:nvSpPr>
          <p:cNvPr id="25" name="TextBox 24"/>
          <p:cNvSpPr txBox="1"/>
          <p:nvPr/>
        </p:nvSpPr>
        <p:spPr>
          <a:xfrm>
            <a:off x="12188825" y="2875288"/>
            <a:ext cx="11887200" cy="1477328"/>
          </a:xfrm>
          <a:prstGeom prst="rect">
            <a:avLst/>
          </a:prstGeom>
          <a:noFill/>
        </p:spPr>
        <p:txBody>
          <a:bodyPr wrap="square" rtlCol="0">
            <a:spAutoFit/>
          </a:bodyPr>
          <a:lstStyle/>
          <a:p>
            <a:r>
              <a:rPr lang="en-US" sz="9000" b="1" dirty="0">
                <a:solidFill>
                  <a:schemeClr val="tx2"/>
                </a:solidFill>
                <a:latin typeface="Montserrat" charset="0"/>
                <a:ea typeface="Montserrat" charset="0"/>
                <a:cs typeface="Montserrat" charset="0"/>
              </a:rPr>
              <a:t>Application mobile</a:t>
            </a:r>
          </a:p>
        </p:txBody>
      </p:sp>
      <p:sp>
        <p:nvSpPr>
          <p:cNvPr id="22" name="TextBox 21"/>
          <p:cNvSpPr txBox="1"/>
          <p:nvPr/>
        </p:nvSpPr>
        <p:spPr>
          <a:xfrm>
            <a:off x="12077636" y="1230022"/>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2" name="TextBox 9">
            <a:extLst>
              <a:ext uri="{FF2B5EF4-FFF2-40B4-BE49-F238E27FC236}">
                <a16:creationId xmlns:a16="http://schemas.microsoft.com/office/drawing/2014/main" id="{5C4ACABD-6E5F-4AC4-8E6A-0D93E4DFAE7A}"/>
              </a:ext>
            </a:extLst>
          </p:cNvPr>
          <p:cNvSpPr txBox="1"/>
          <p:nvPr/>
        </p:nvSpPr>
        <p:spPr>
          <a:xfrm>
            <a:off x="12188825" y="4495800"/>
            <a:ext cx="10677068" cy="954107"/>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AMÉLIORE ET SÉCURISE L’EXPÉRIENCE UTILISATEUR GRATUITEMENT</a:t>
            </a:r>
          </a:p>
        </p:txBody>
      </p:sp>
      <p:pic>
        <p:nvPicPr>
          <p:cNvPr id="7" name="Image 6">
            <a:extLst>
              <a:ext uri="{FF2B5EF4-FFF2-40B4-BE49-F238E27FC236}">
                <a16:creationId xmlns:a16="http://schemas.microsoft.com/office/drawing/2014/main" id="{347FAF35-9A3A-4F46-A81C-D112C13CBD6B}"/>
              </a:ext>
            </a:extLst>
          </p:cNvPr>
          <p:cNvPicPr>
            <a:picLocks noChangeAspect="1"/>
          </p:cNvPicPr>
          <p:nvPr/>
        </p:nvPicPr>
        <p:blipFill>
          <a:blip r:embed="rId5" cstate="email">
            <a:alphaModFix amt="70000"/>
            <a:extLst>
              <a:ext uri="{28A0092B-C50C-407E-A947-70E740481C1C}">
                <a14:useLocalDpi xmlns:a14="http://schemas.microsoft.com/office/drawing/2010/main" val="0"/>
              </a:ext>
            </a:extLst>
          </a:blip>
          <a:stretch>
            <a:fillRect/>
          </a:stretch>
        </p:blipFill>
        <p:spPr>
          <a:xfrm>
            <a:off x="11984093" y="6174432"/>
            <a:ext cx="1080000" cy="1080000"/>
          </a:xfrm>
          <a:prstGeom prst="rect">
            <a:avLst/>
          </a:prstGeom>
        </p:spPr>
      </p:pic>
      <p:pic>
        <p:nvPicPr>
          <p:cNvPr id="9" name="Image 8">
            <a:extLst>
              <a:ext uri="{FF2B5EF4-FFF2-40B4-BE49-F238E27FC236}">
                <a16:creationId xmlns:a16="http://schemas.microsoft.com/office/drawing/2014/main" id="{9AE032FF-45EF-4D76-A0EA-EBC65CC4511B}"/>
              </a:ext>
            </a:extLst>
          </p:cNvPr>
          <p:cNvPicPr>
            <a:picLocks noChangeAspect="1"/>
          </p:cNvPicPr>
          <p:nvPr/>
        </p:nvPicPr>
        <p:blipFill>
          <a:blip r:embed="rId6" cstate="email">
            <a:alphaModFix amt="70000"/>
            <a:extLst>
              <a:ext uri="{28A0092B-C50C-407E-A947-70E740481C1C}">
                <a14:useLocalDpi xmlns:a14="http://schemas.microsoft.com/office/drawing/2010/main" val="0"/>
              </a:ext>
            </a:extLst>
          </a:blip>
          <a:stretch>
            <a:fillRect/>
          </a:stretch>
        </p:blipFill>
        <p:spPr>
          <a:xfrm>
            <a:off x="11989564" y="8612832"/>
            <a:ext cx="1080000" cy="1080000"/>
          </a:xfrm>
          <a:prstGeom prst="rect">
            <a:avLst/>
          </a:prstGeom>
        </p:spPr>
      </p:pic>
      <p:sp>
        <p:nvSpPr>
          <p:cNvPr id="3" name="TextBox 24">
            <a:extLst>
              <a:ext uri="{FF2B5EF4-FFF2-40B4-BE49-F238E27FC236}">
                <a16:creationId xmlns:a16="http://schemas.microsoft.com/office/drawing/2014/main" id="{62B7564C-D433-4B93-B8B8-597512924A73}"/>
              </a:ext>
            </a:extLst>
          </p:cNvPr>
          <p:cNvSpPr txBox="1"/>
          <p:nvPr/>
        </p:nvSpPr>
        <p:spPr>
          <a:xfrm>
            <a:off x="12188825" y="1691687"/>
            <a:ext cx="11887200" cy="1477328"/>
          </a:xfrm>
          <a:prstGeom prst="rect">
            <a:avLst/>
          </a:prstGeom>
          <a:noFill/>
        </p:spPr>
        <p:txBody>
          <a:bodyPr wrap="square" rtlCol="0">
            <a:spAutoFit/>
          </a:bodyPr>
          <a:lstStyle/>
          <a:p>
            <a:r>
              <a:rPr lang="en-US" sz="9000" b="1" dirty="0">
                <a:solidFill>
                  <a:srgbClr val="53A29F"/>
                </a:solidFill>
                <a:latin typeface="Montserrat" charset="0"/>
                <a:ea typeface="Montserrat" charset="0"/>
                <a:cs typeface="Montserrat" charset="0"/>
              </a:rPr>
              <a:t>02:</a:t>
            </a:r>
          </a:p>
        </p:txBody>
      </p:sp>
      <p:grpSp>
        <p:nvGrpSpPr>
          <p:cNvPr id="19" name="Groupe 18">
            <a:extLst>
              <a:ext uri="{FF2B5EF4-FFF2-40B4-BE49-F238E27FC236}">
                <a16:creationId xmlns:a16="http://schemas.microsoft.com/office/drawing/2014/main" id="{8677B875-A7C8-4991-B654-8257F81E91BC}"/>
              </a:ext>
            </a:extLst>
          </p:cNvPr>
          <p:cNvGrpSpPr/>
          <p:nvPr/>
        </p:nvGrpSpPr>
        <p:grpSpPr>
          <a:xfrm>
            <a:off x="13756765" y="10858253"/>
            <a:ext cx="6408669" cy="1993037"/>
            <a:chOff x="13754835" y="9796835"/>
            <a:chExt cx="6408669" cy="1993037"/>
          </a:xfrm>
        </p:grpSpPr>
        <p:sp>
          <p:nvSpPr>
            <p:cNvPr id="20" name="TextBox 66">
              <a:extLst>
                <a:ext uri="{FF2B5EF4-FFF2-40B4-BE49-F238E27FC236}">
                  <a16:creationId xmlns:a16="http://schemas.microsoft.com/office/drawing/2014/main" id="{53FE1B35-0A9B-4E82-AFD5-AF8FC14CAC5A}"/>
                </a:ext>
              </a:extLst>
            </p:cNvPr>
            <p:cNvSpPr txBox="1"/>
            <p:nvPr/>
          </p:nvSpPr>
          <p:spPr>
            <a:xfrm>
              <a:off x="13786104" y="10314845"/>
              <a:ext cx="6377400" cy="1246495"/>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Une section de vente en ligne r</a:t>
              </a:r>
              <a:r>
                <a:rPr lang="fr-FR" sz="2500" dirty="0">
                  <a:latin typeface="Montserrat Light" panose="00000400000000000000" pitchFamily="2" charset="0"/>
                  <a:ea typeface="Montserrat Hairline" charset="0"/>
                  <a:cs typeface="Montserrat Hairline" charset="0"/>
                </a:rPr>
                <a:t>éservée aux produits pucés, garantissant sécurité et mise en avant des produits.</a:t>
              </a:r>
              <a:endParaRPr lang="en-US" sz="2500" dirty="0">
                <a:latin typeface="Montserrat Light" panose="00000400000000000000" pitchFamily="2" charset="0"/>
                <a:ea typeface="Montserrat Hairline" charset="0"/>
                <a:cs typeface="Montserrat Hairline" charset="0"/>
              </a:endParaRPr>
            </a:p>
          </p:txBody>
        </p:sp>
        <p:sp>
          <p:nvSpPr>
            <p:cNvPr id="21" name="Rectangle 20">
              <a:extLst>
                <a:ext uri="{FF2B5EF4-FFF2-40B4-BE49-F238E27FC236}">
                  <a16:creationId xmlns:a16="http://schemas.microsoft.com/office/drawing/2014/main" id="{4E3ABE73-A03C-4324-AF6C-F58DD745E3DE}"/>
                </a:ext>
              </a:extLst>
            </p:cNvPr>
            <p:cNvSpPr/>
            <p:nvPr/>
          </p:nvSpPr>
          <p:spPr>
            <a:xfrm>
              <a:off x="13786103" y="9796835"/>
              <a:ext cx="5311069"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SECTION DE REVENTE</a:t>
              </a:r>
            </a:p>
          </p:txBody>
        </p:sp>
        <p:sp>
          <p:nvSpPr>
            <p:cNvPr id="23" name="Rectangle 22">
              <a:extLst>
                <a:ext uri="{FF2B5EF4-FFF2-40B4-BE49-F238E27FC236}">
                  <a16:creationId xmlns:a16="http://schemas.microsoft.com/office/drawing/2014/main" id="{F3C7309A-8A87-4C8E-9089-336A7AAA9EB6}"/>
                </a:ext>
              </a:extLst>
            </p:cNvPr>
            <p:cNvSpPr/>
            <p:nvPr/>
          </p:nvSpPr>
          <p:spPr>
            <a:xfrm>
              <a:off x="13754835" y="11705072"/>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pic>
        <p:nvPicPr>
          <p:cNvPr id="11" name="Image 10">
            <a:extLst>
              <a:ext uri="{FF2B5EF4-FFF2-40B4-BE49-F238E27FC236}">
                <a16:creationId xmlns:a16="http://schemas.microsoft.com/office/drawing/2014/main" id="{62146398-CC27-4135-9C4B-701F83117653}"/>
              </a:ext>
            </a:extLst>
          </p:cNvPr>
          <p:cNvPicPr>
            <a:picLocks noChangeAspect="1"/>
          </p:cNvPicPr>
          <p:nvPr/>
        </p:nvPicPr>
        <p:blipFill>
          <a:blip r:embed="rId7" cstate="email">
            <a:alphaModFix amt="85000"/>
            <a:extLst>
              <a:ext uri="{28A0092B-C50C-407E-A947-70E740481C1C}">
                <a14:useLocalDpi xmlns:a14="http://schemas.microsoft.com/office/drawing/2010/main" val="0"/>
              </a:ext>
            </a:extLst>
          </a:blip>
          <a:stretch>
            <a:fillRect/>
          </a:stretch>
        </p:blipFill>
        <p:spPr>
          <a:xfrm>
            <a:off x="11984093" y="11089085"/>
            <a:ext cx="1080000" cy="1080000"/>
          </a:xfrm>
          <a:prstGeom prst="rect">
            <a:avLst/>
          </a:prstGeom>
        </p:spPr>
      </p:pic>
      <p:pic>
        <p:nvPicPr>
          <p:cNvPr id="12" name="screen">
            <a:hlinkClick r:id="" action="ppaction://media"/>
            <a:extLst>
              <a:ext uri="{FF2B5EF4-FFF2-40B4-BE49-F238E27FC236}">
                <a16:creationId xmlns:a16="http://schemas.microsoft.com/office/drawing/2014/main" id="{8CC801CE-19B3-4A3D-AE73-0A9F8FD3844D}"/>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120221" y="1215420"/>
            <a:ext cx="5395850" cy="11678394"/>
          </a:xfrm>
          <a:prstGeom prst="roundRect">
            <a:avLst>
              <a:gd name="adj" fmla="val 8617"/>
            </a:avLst>
          </a:prstGeom>
          <a:ln>
            <a:noFill/>
          </a:ln>
          <a:effectLst>
            <a:innerShdw blurRad="114300" dist="50800">
              <a:srgbClr val="000000">
                <a:alpha val="0"/>
              </a:srgbClr>
            </a:innerShdw>
          </a:effectLst>
        </p:spPr>
      </p:pic>
      <p:pic>
        <p:nvPicPr>
          <p:cNvPr id="14" name="Image 13">
            <a:extLst>
              <a:ext uri="{FF2B5EF4-FFF2-40B4-BE49-F238E27FC236}">
                <a16:creationId xmlns:a16="http://schemas.microsoft.com/office/drawing/2014/main" id="{D7CA6E4B-D220-4BB5-84EF-3C0BA25784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1475" y="1104900"/>
            <a:ext cx="5848350" cy="120015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784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0"/>
                            </p:stCondLst>
                            <p:childTnLst>
                              <p:par>
                                <p:cTn id="39" presetID="1" presetClass="mediacall" presetSubtype="0" fill="hold" nodeType="afterEffect">
                                  <p:stCondLst>
                                    <p:cond delay="500"/>
                                  </p:stCondLst>
                                  <p:childTnLst>
                                    <p:cmd type="call" cmd="playFrom(0.0)">
                                      <p:cBhvr>
                                        <p:cTn id="40" dur="8966"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41" fill="hold" display="0">
                  <p:stCondLst>
                    <p:cond delay="indefinite"/>
                  </p:stCondLst>
                </p:cTn>
                <p:tgtEl>
                  <p:spTgt spid="12"/>
                </p:tgtEl>
              </p:cMediaNode>
            </p:video>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0">
            <a:extLst>
              <a:ext uri="{FF2B5EF4-FFF2-40B4-BE49-F238E27FC236}">
                <a16:creationId xmlns:a16="http://schemas.microsoft.com/office/drawing/2014/main" id="{0327A891-4856-47AE-94B9-717875A759D6}"/>
              </a:ext>
            </a:extLst>
          </p:cNvPr>
          <p:cNvSpPr txBox="1"/>
          <p:nvPr/>
        </p:nvSpPr>
        <p:spPr>
          <a:xfrm>
            <a:off x="7764666" y="1008408"/>
            <a:ext cx="16306799" cy="3170099"/>
          </a:xfrm>
          <a:prstGeom prst="rect">
            <a:avLst/>
          </a:prstGeom>
          <a:noFill/>
        </p:spPr>
        <p:txBody>
          <a:bodyPr wrap="square" rtlCol="0">
            <a:spAutoFit/>
          </a:bodyPr>
          <a:lstStyle/>
          <a:p>
            <a:r>
              <a:rPr lang="en-US" sz="20000" b="1" dirty="0">
                <a:solidFill>
                  <a:srgbClr val="F7F7F7"/>
                </a:solidFill>
                <a:latin typeface="Montserrat" charset="0"/>
                <a:ea typeface="Montserrat" charset="0"/>
                <a:cs typeface="Montserrat" charset="0"/>
              </a:rPr>
              <a:t>Statistiques</a:t>
            </a:r>
          </a:p>
        </p:txBody>
      </p:sp>
      <p:sp>
        <p:nvSpPr>
          <p:cNvPr id="8" name="Rectangle : coins arrondis 7">
            <a:extLst>
              <a:ext uri="{FF2B5EF4-FFF2-40B4-BE49-F238E27FC236}">
                <a16:creationId xmlns:a16="http://schemas.microsoft.com/office/drawing/2014/main" id="{52788A8E-ACAA-4158-BE74-B833906DC2B5}"/>
              </a:ext>
            </a:extLst>
          </p:cNvPr>
          <p:cNvSpPr/>
          <p:nvPr/>
        </p:nvSpPr>
        <p:spPr>
          <a:xfrm>
            <a:off x="3044824" y="1008408"/>
            <a:ext cx="5410201" cy="11640792"/>
          </a:xfrm>
          <a:prstGeom prst="roundRect">
            <a:avLst>
              <a:gd name="adj" fmla="val 12187"/>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4" name="Groupe 13">
            <a:extLst>
              <a:ext uri="{FF2B5EF4-FFF2-40B4-BE49-F238E27FC236}">
                <a16:creationId xmlns:a16="http://schemas.microsoft.com/office/drawing/2014/main" id="{02B45035-5B8E-494E-A122-554B17637540}"/>
              </a:ext>
            </a:extLst>
          </p:cNvPr>
          <p:cNvGrpSpPr/>
          <p:nvPr/>
        </p:nvGrpSpPr>
        <p:grpSpPr>
          <a:xfrm>
            <a:off x="13754836" y="5867400"/>
            <a:ext cx="6663589" cy="1885205"/>
            <a:chOff x="13754836" y="6172200"/>
            <a:chExt cx="6663589" cy="1885205"/>
          </a:xfrm>
        </p:grpSpPr>
        <p:sp>
          <p:nvSpPr>
            <p:cNvPr id="59" name="TextBox 58"/>
            <p:cNvSpPr txBox="1"/>
            <p:nvPr/>
          </p:nvSpPr>
          <p:spPr>
            <a:xfrm>
              <a:off x="13786103" y="6642421"/>
              <a:ext cx="6632322" cy="1246495"/>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Pour vous informer de l’origine du produit, date, lieu et prix de l’achat initial ou entre particuliers.</a:t>
              </a:r>
            </a:p>
          </p:txBody>
        </p:sp>
        <p:sp>
          <p:nvSpPr>
            <p:cNvPr id="60" name="Rectangle 59"/>
            <p:cNvSpPr/>
            <p:nvPr/>
          </p:nvSpPr>
          <p:spPr>
            <a:xfrm>
              <a:off x="13786103" y="6172200"/>
              <a:ext cx="2395207"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SÉCURITÉ</a:t>
              </a:r>
            </a:p>
          </p:txBody>
        </p:sp>
        <p:sp>
          <p:nvSpPr>
            <p:cNvPr id="63" name="Rectangle 62"/>
            <p:cNvSpPr/>
            <p:nvPr/>
          </p:nvSpPr>
          <p:spPr>
            <a:xfrm>
              <a:off x="13754836" y="7972605"/>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dirty="0">
                <a:solidFill>
                  <a:schemeClr val="tx1"/>
                </a:solidFill>
                <a:latin typeface="Montserrat Semi" charset="0"/>
                <a:ea typeface="Montserrat Semi" charset="0"/>
                <a:cs typeface="Montserrat Semi" charset="0"/>
              </a:endParaRPr>
            </a:p>
          </p:txBody>
        </p:sp>
      </p:grpSp>
      <p:grpSp>
        <p:nvGrpSpPr>
          <p:cNvPr id="15" name="Groupe 14">
            <a:extLst>
              <a:ext uri="{FF2B5EF4-FFF2-40B4-BE49-F238E27FC236}">
                <a16:creationId xmlns:a16="http://schemas.microsoft.com/office/drawing/2014/main" id="{2E1DA6EC-BF6F-45FF-B339-60C9D889AF5F}"/>
              </a:ext>
            </a:extLst>
          </p:cNvPr>
          <p:cNvGrpSpPr/>
          <p:nvPr/>
        </p:nvGrpSpPr>
        <p:grpSpPr>
          <a:xfrm>
            <a:off x="13754835" y="8189201"/>
            <a:ext cx="7140861" cy="1935218"/>
            <a:chOff x="13754835" y="8494001"/>
            <a:chExt cx="7140861" cy="1935218"/>
          </a:xfrm>
        </p:grpSpPr>
        <p:sp>
          <p:nvSpPr>
            <p:cNvPr id="67" name="TextBox 66"/>
            <p:cNvSpPr txBox="1"/>
            <p:nvPr/>
          </p:nvSpPr>
          <p:spPr>
            <a:xfrm>
              <a:off x="13786104" y="9012011"/>
              <a:ext cx="7109592" cy="1246495"/>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Utilisateurs comme cr</a:t>
              </a:r>
              <a:r>
                <a:rPr lang="fr-FR" sz="2500" dirty="0">
                  <a:latin typeface="Montserrat Light" panose="00000400000000000000" pitchFamily="2" charset="0"/>
                  <a:ea typeface="Montserrat Hairline" charset="0"/>
                  <a:cs typeface="Montserrat Hairline" charset="0"/>
                </a:rPr>
                <a:t>é</a:t>
              </a:r>
              <a:r>
                <a:rPr lang="en-US" sz="2500" dirty="0">
                  <a:latin typeface="Montserrat Light" panose="00000400000000000000" pitchFamily="2" charset="0"/>
                  <a:ea typeface="Montserrat Hairline" charset="0"/>
                  <a:cs typeface="Montserrat Hairline" charset="0"/>
                </a:rPr>
                <a:t>ateurs, d</a:t>
              </a:r>
              <a:r>
                <a:rPr lang="fr-FR" sz="2500" dirty="0">
                  <a:latin typeface="Montserrat Light" panose="00000400000000000000" pitchFamily="2" charset="0"/>
                  <a:ea typeface="Montserrat Hairline" charset="0"/>
                  <a:cs typeface="Montserrat Hairline" charset="0"/>
                </a:rPr>
                <a:t>é</a:t>
              </a:r>
              <a:r>
                <a:rPr lang="en-US" sz="2500" dirty="0">
                  <a:latin typeface="Montserrat Light" panose="00000400000000000000" pitchFamily="2" charset="0"/>
                  <a:ea typeface="Montserrat Hairline" charset="0"/>
                  <a:cs typeface="Montserrat Hairline" charset="0"/>
                </a:rPr>
                <a:t>couvrez combien de personnes ont poss</a:t>
              </a:r>
              <a:r>
                <a:rPr lang="fr-FR" sz="2500" dirty="0">
                  <a:latin typeface="Montserrat Light" panose="00000400000000000000" pitchFamily="2" charset="0"/>
                  <a:ea typeface="Montserrat Hairline" charset="0"/>
                  <a:cs typeface="Montserrat Hairline" charset="0"/>
                </a:rPr>
                <a:t>é</a:t>
              </a:r>
              <a:r>
                <a:rPr lang="en-US" sz="2500" dirty="0">
                  <a:latin typeface="Montserrat Light" panose="00000400000000000000" pitchFamily="2" charset="0"/>
                  <a:ea typeface="Montserrat Hairline" charset="0"/>
                  <a:cs typeface="Montserrat Hairline" charset="0"/>
                </a:rPr>
                <a:t>d</a:t>
              </a:r>
              <a:r>
                <a:rPr lang="fr-FR" sz="2500" dirty="0">
                  <a:latin typeface="Montserrat Light" panose="00000400000000000000" pitchFamily="2" charset="0"/>
                  <a:ea typeface="Montserrat Hairline" charset="0"/>
                  <a:cs typeface="Montserrat Hairline" charset="0"/>
                </a:rPr>
                <a:t>é et scanné</a:t>
              </a:r>
              <a:r>
                <a:rPr lang="en-US" sz="2500" dirty="0">
                  <a:latin typeface="Montserrat Light" panose="00000400000000000000" pitchFamily="2" charset="0"/>
                  <a:ea typeface="Montserrat Hairline" charset="0"/>
                  <a:cs typeface="Montserrat Hairline" charset="0"/>
                </a:rPr>
                <a:t> un produit, avec un simple scan.</a:t>
              </a:r>
            </a:p>
          </p:txBody>
        </p:sp>
        <p:sp>
          <p:nvSpPr>
            <p:cNvPr id="68" name="Rectangle 67"/>
            <p:cNvSpPr/>
            <p:nvPr/>
          </p:nvSpPr>
          <p:spPr>
            <a:xfrm>
              <a:off x="13786103" y="8494001"/>
              <a:ext cx="2667718"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PRÉCISION</a:t>
              </a:r>
            </a:p>
          </p:txBody>
        </p:sp>
        <p:sp>
          <p:nvSpPr>
            <p:cNvPr id="71" name="Rectangle 70"/>
            <p:cNvSpPr/>
            <p:nvPr/>
          </p:nvSpPr>
          <p:spPr>
            <a:xfrm>
              <a:off x="13754835" y="10344419"/>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sp>
        <p:nvSpPr>
          <p:cNvPr id="25" name="TextBox 24"/>
          <p:cNvSpPr txBox="1"/>
          <p:nvPr/>
        </p:nvSpPr>
        <p:spPr>
          <a:xfrm>
            <a:off x="12188825" y="2875288"/>
            <a:ext cx="11887200" cy="1477328"/>
          </a:xfrm>
          <a:prstGeom prst="rect">
            <a:avLst/>
          </a:prstGeom>
          <a:noFill/>
        </p:spPr>
        <p:txBody>
          <a:bodyPr wrap="square" rtlCol="0">
            <a:spAutoFit/>
          </a:bodyPr>
          <a:lstStyle/>
          <a:p>
            <a:r>
              <a:rPr lang="en-US" sz="9000" b="1" dirty="0">
                <a:solidFill>
                  <a:schemeClr val="tx2"/>
                </a:solidFill>
                <a:latin typeface="Montserrat" charset="0"/>
                <a:ea typeface="Montserrat" charset="0"/>
                <a:cs typeface="Montserrat" charset="0"/>
              </a:rPr>
              <a:t>Statistiques</a:t>
            </a:r>
          </a:p>
        </p:txBody>
      </p:sp>
      <p:sp>
        <p:nvSpPr>
          <p:cNvPr id="22" name="TextBox 21"/>
          <p:cNvSpPr txBox="1"/>
          <p:nvPr/>
        </p:nvSpPr>
        <p:spPr>
          <a:xfrm>
            <a:off x="12077636" y="1230022"/>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2" name="TextBox 9">
            <a:extLst>
              <a:ext uri="{FF2B5EF4-FFF2-40B4-BE49-F238E27FC236}">
                <a16:creationId xmlns:a16="http://schemas.microsoft.com/office/drawing/2014/main" id="{5C4ACABD-6E5F-4AC4-8E6A-0D93E4DFAE7A}"/>
              </a:ext>
            </a:extLst>
          </p:cNvPr>
          <p:cNvSpPr txBox="1"/>
          <p:nvPr/>
        </p:nvSpPr>
        <p:spPr>
          <a:xfrm>
            <a:off x="12188825" y="4343400"/>
            <a:ext cx="10677068" cy="954107"/>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DES STATISTIQUES UTILES POUR LES MARQUES ET LES CLIENTS</a:t>
            </a:r>
          </a:p>
        </p:txBody>
      </p:sp>
      <p:sp>
        <p:nvSpPr>
          <p:cNvPr id="3" name="TextBox 24">
            <a:extLst>
              <a:ext uri="{FF2B5EF4-FFF2-40B4-BE49-F238E27FC236}">
                <a16:creationId xmlns:a16="http://schemas.microsoft.com/office/drawing/2014/main" id="{62B7564C-D433-4B93-B8B8-597512924A73}"/>
              </a:ext>
            </a:extLst>
          </p:cNvPr>
          <p:cNvSpPr txBox="1"/>
          <p:nvPr/>
        </p:nvSpPr>
        <p:spPr>
          <a:xfrm>
            <a:off x="12188825" y="1691687"/>
            <a:ext cx="11887200" cy="1477328"/>
          </a:xfrm>
          <a:prstGeom prst="rect">
            <a:avLst/>
          </a:prstGeom>
          <a:noFill/>
        </p:spPr>
        <p:txBody>
          <a:bodyPr wrap="square" rtlCol="0">
            <a:spAutoFit/>
          </a:bodyPr>
          <a:lstStyle/>
          <a:p>
            <a:r>
              <a:rPr lang="en-US" sz="9000" b="1" dirty="0">
                <a:solidFill>
                  <a:srgbClr val="53A29F"/>
                </a:solidFill>
                <a:latin typeface="Montserrat" charset="0"/>
                <a:ea typeface="Montserrat" charset="0"/>
                <a:cs typeface="Montserrat" charset="0"/>
              </a:rPr>
              <a:t>03:</a:t>
            </a:r>
          </a:p>
        </p:txBody>
      </p:sp>
      <p:grpSp>
        <p:nvGrpSpPr>
          <p:cNvPr id="16" name="Groupe 15">
            <a:extLst>
              <a:ext uri="{FF2B5EF4-FFF2-40B4-BE49-F238E27FC236}">
                <a16:creationId xmlns:a16="http://schemas.microsoft.com/office/drawing/2014/main" id="{34ADD7C8-6A29-4C30-89F7-086545FA1978}"/>
              </a:ext>
            </a:extLst>
          </p:cNvPr>
          <p:cNvGrpSpPr/>
          <p:nvPr/>
        </p:nvGrpSpPr>
        <p:grpSpPr>
          <a:xfrm>
            <a:off x="13754836" y="10561450"/>
            <a:ext cx="6663589" cy="2392550"/>
            <a:chOff x="13754836" y="10866250"/>
            <a:chExt cx="6663589" cy="2392550"/>
          </a:xfrm>
        </p:grpSpPr>
        <p:sp>
          <p:nvSpPr>
            <p:cNvPr id="18" name="TextBox 66">
              <a:extLst>
                <a:ext uri="{FF2B5EF4-FFF2-40B4-BE49-F238E27FC236}">
                  <a16:creationId xmlns:a16="http://schemas.microsoft.com/office/drawing/2014/main" id="{760F2C2F-2D62-4CA7-B736-B353A0A745AE}"/>
                </a:ext>
              </a:extLst>
            </p:cNvPr>
            <p:cNvSpPr txBox="1"/>
            <p:nvPr/>
          </p:nvSpPr>
          <p:spPr>
            <a:xfrm>
              <a:off x="13786105" y="11384260"/>
              <a:ext cx="6632320" cy="1631216"/>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En tant que cr</a:t>
              </a:r>
              <a:r>
                <a:rPr lang="fr-FR" sz="2500" dirty="0">
                  <a:latin typeface="Montserrat Light" panose="00000400000000000000" pitchFamily="2" charset="0"/>
                  <a:ea typeface="Montserrat Hairline" charset="0"/>
                  <a:cs typeface="Montserrat Hairline" charset="0"/>
                </a:rPr>
                <a:t>é</a:t>
              </a:r>
              <a:r>
                <a:rPr lang="en-US" sz="2500" dirty="0">
                  <a:latin typeface="Montserrat Light" panose="00000400000000000000" pitchFamily="2" charset="0"/>
                  <a:ea typeface="Montserrat Hairline" charset="0"/>
                  <a:cs typeface="Montserrat Hairline" charset="0"/>
                </a:rPr>
                <a:t>ateur, obtenez des informations sur le nombre de produits vendus au total, les emails des acheteurs d’occasion et les prix de revente.</a:t>
              </a:r>
            </a:p>
          </p:txBody>
        </p:sp>
        <p:sp>
          <p:nvSpPr>
            <p:cNvPr id="19" name="Rectangle 18">
              <a:extLst>
                <a:ext uri="{FF2B5EF4-FFF2-40B4-BE49-F238E27FC236}">
                  <a16:creationId xmlns:a16="http://schemas.microsoft.com/office/drawing/2014/main" id="{2E0922F0-C610-42DD-A66E-4BECB8DABDFF}"/>
                </a:ext>
              </a:extLst>
            </p:cNvPr>
            <p:cNvSpPr/>
            <p:nvPr/>
          </p:nvSpPr>
          <p:spPr>
            <a:xfrm>
              <a:off x="13786104" y="10866250"/>
              <a:ext cx="2715808"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GLOBALITÉ</a:t>
              </a:r>
            </a:p>
          </p:txBody>
        </p:sp>
        <p:sp>
          <p:nvSpPr>
            <p:cNvPr id="20" name="Rectangle 19">
              <a:extLst>
                <a:ext uri="{FF2B5EF4-FFF2-40B4-BE49-F238E27FC236}">
                  <a16:creationId xmlns:a16="http://schemas.microsoft.com/office/drawing/2014/main" id="{F4D1AA47-4828-4368-A53D-399484808DFB}"/>
                </a:ext>
              </a:extLst>
            </p:cNvPr>
            <p:cNvSpPr/>
            <p:nvPr/>
          </p:nvSpPr>
          <p:spPr>
            <a:xfrm>
              <a:off x="13754836" y="13174000"/>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pic>
        <p:nvPicPr>
          <p:cNvPr id="6" name="Image 5">
            <a:extLst>
              <a:ext uri="{FF2B5EF4-FFF2-40B4-BE49-F238E27FC236}">
                <a16:creationId xmlns:a16="http://schemas.microsoft.com/office/drawing/2014/main" id="{6F3F4A36-9B14-41F7-8DF0-F9B133106A42}"/>
              </a:ext>
            </a:extLst>
          </p:cNvPr>
          <p:cNvPicPr>
            <a:picLocks noChangeAspect="1"/>
          </p:cNvPicPr>
          <p:nvPr/>
        </p:nvPicPr>
        <p:blipFill>
          <a:blip r:embed="rId4" cstate="email">
            <a:alphaModFix amt="85000"/>
            <a:extLst>
              <a:ext uri="{28A0092B-C50C-407E-A947-70E740481C1C}">
                <a14:useLocalDpi xmlns:a14="http://schemas.microsoft.com/office/drawing/2010/main" val="0"/>
              </a:ext>
            </a:extLst>
          </a:blip>
          <a:stretch>
            <a:fillRect/>
          </a:stretch>
        </p:blipFill>
        <p:spPr>
          <a:xfrm>
            <a:off x="11990545" y="6098232"/>
            <a:ext cx="1080000" cy="1080000"/>
          </a:xfrm>
          <a:prstGeom prst="rect">
            <a:avLst/>
          </a:prstGeom>
        </p:spPr>
      </p:pic>
      <p:pic>
        <p:nvPicPr>
          <p:cNvPr id="10" name="Image 9">
            <a:extLst>
              <a:ext uri="{FF2B5EF4-FFF2-40B4-BE49-F238E27FC236}">
                <a16:creationId xmlns:a16="http://schemas.microsoft.com/office/drawing/2014/main" id="{53852C15-17B2-49F6-B5DC-D8F920588697}"/>
              </a:ext>
            </a:extLst>
          </p:cNvPr>
          <p:cNvPicPr>
            <a:picLocks noChangeAspect="1"/>
          </p:cNvPicPr>
          <p:nvPr/>
        </p:nvPicPr>
        <p:blipFill>
          <a:blip r:embed="rId5" cstate="email">
            <a:alphaModFix amt="85000"/>
            <a:extLst>
              <a:ext uri="{28A0092B-C50C-407E-A947-70E740481C1C}">
                <a14:useLocalDpi xmlns:a14="http://schemas.microsoft.com/office/drawing/2010/main" val="0"/>
              </a:ext>
            </a:extLst>
          </a:blip>
          <a:stretch>
            <a:fillRect/>
          </a:stretch>
        </p:blipFill>
        <p:spPr>
          <a:xfrm>
            <a:off x="11990545" y="8420033"/>
            <a:ext cx="1080000" cy="1080000"/>
          </a:xfrm>
          <a:prstGeom prst="rect">
            <a:avLst/>
          </a:prstGeom>
        </p:spPr>
      </p:pic>
      <p:pic>
        <p:nvPicPr>
          <p:cNvPr id="13" name="Image 12">
            <a:extLst>
              <a:ext uri="{FF2B5EF4-FFF2-40B4-BE49-F238E27FC236}">
                <a16:creationId xmlns:a16="http://schemas.microsoft.com/office/drawing/2014/main" id="{CF37524C-F23E-439B-8C33-BA4A23E998DF}"/>
              </a:ext>
            </a:extLst>
          </p:cNvPr>
          <p:cNvPicPr>
            <a:picLocks noChangeAspect="1"/>
          </p:cNvPicPr>
          <p:nvPr/>
        </p:nvPicPr>
        <p:blipFill>
          <a:blip r:embed="rId6" cstate="email">
            <a:alphaModFix amt="85000"/>
            <a:extLst>
              <a:ext uri="{28A0092B-C50C-407E-A947-70E740481C1C}">
                <a14:useLocalDpi xmlns:a14="http://schemas.microsoft.com/office/drawing/2010/main" val="0"/>
              </a:ext>
            </a:extLst>
          </a:blip>
          <a:stretch>
            <a:fillRect/>
          </a:stretch>
        </p:blipFill>
        <p:spPr>
          <a:xfrm>
            <a:off x="11990545" y="11023115"/>
            <a:ext cx="1080000" cy="1080000"/>
          </a:xfrm>
          <a:prstGeom prst="rect">
            <a:avLst/>
          </a:prstGeom>
        </p:spPr>
      </p:pic>
      <p:pic>
        <p:nvPicPr>
          <p:cNvPr id="7" name="Image 6">
            <a:extLst>
              <a:ext uri="{FF2B5EF4-FFF2-40B4-BE49-F238E27FC236}">
                <a16:creationId xmlns:a16="http://schemas.microsoft.com/office/drawing/2014/main" id="{2A99CF75-CFA3-45A5-85EE-1E0B3C23FA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5275" y="857250"/>
            <a:ext cx="5848350" cy="120015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83316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0"/>
                            </p:stCondLst>
                            <p:childTnLst>
                              <p:par>
                                <p:cTn id="39" presetID="42"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03400" y="1370417"/>
            <a:ext cx="18718939" cy="3016210"/>
          </a:xfrm>
          <a:prstGeom prst="rect">
            <a:avLst/>
          </a:prstGeom>
          <a:noFill/>
        </p:spPr>
        <p:txBody>
          <a:bodyPr wrap="square" rtlCol="0">
            <a:spAutoFit/>
          </a:bodyPr>
          <a:lstStyle/>
          <a:p>
            <a:r>
              <a:rPr lang="en-US" sz="19000" b="1" dirty="0">
                <a:solidFill>
                  <a:srgbClr val="F7F7F7"/>
                </a:solidFill>
                <a:latin typeface="Montserrat" charset="0"/>
                <a:ea typeface="Montserrat" charset="0"/>
                <a:cs typeface="Montserrat" charset="0"/>
              </a:rPr>
              <a:t>Le marché</a:t>
            </a:r>
          </a:p>
        </p:txBody>
      </p:sp>
      <p:sp>
        <p:nvSpPr>
          <p:cNvPr id="9" name="TextBox 8"/>
          <p:cNvSpPr txBox="1"/>
          <p:nvPr/>
        </p:nvSpPr>
        <p:spPr>
          <a:xfrm>
            <a:off x="3504530" y="2924689"/>
            <a:ext cx="10974400" cy="1631216"/>
          </a:xfrm>
          <a:prstGeom prst="rect">
            <a:avLst/>
          </a:prstGeom>
          <a:noFill/>
        </p:spPr>
        <p:txBody>
          <a:bodyPr wrap="square" rtlCol="0">
            <a:spAutoFit/>
          </a:bodyPr>
          <a:lstStyle/>
          <a:p>
            <a:r>
              <a:rPr lang="en-US" sz="10000" b="1" dirty="0">
                <a:solidFill>
                  <a:schemeClr val="tx2"/>
                </a:solidFill>
                <a:latin typeface="Montserrat" charset="0"/>
                <a:ea typeface="Montserrat" charset="0"/>
                <a:cs typeface="Montserrat" charset="0"/>
              </a:rPr>
              <a:t>Le marché</a:t>
            </a:r>
          </a:p>
        </p:txBody>
      </p:sp>
      <p:sp>
        <p:nvSpPr>
          <p:cNvPr id="10" name="TextBox 9"/>
          <p:cNvSpPr txBox="1"/>
          <p:nvPr/>
        </p:nvSpPr>
        <p:spPr>
          <a:xfrm>
            <a:off x="3504530" y="5057162"/>
            <a:ext cx="6626895" cy="954107"/>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ÉTAT DU MARCHÉ ACTUEL</a:t>
            </a:r>
          </a:p>
        </p:txBody>
      </p:sp>
      <p:sp>
        <p:nvSpPr>
          <p:cNvPr id="11" name="TextBox 10"/>
          <p:cNvSpPr txBox="1"/>
          <p:nvPr/>
        </p:nvSpPr>
        <p:spPr>
          <a:xfrm>
            <a:off x="3504530" y="6196107"/>
            <a:ext cx="7061930" cy="5800691"/>
          </a:xfrm>
          <a:prstGeom prst="rect">
            <a:avLst/>
          </a:prstGeom>
          <a:noFill/>
        </p:spPr>
        <p:txBody>
          <a:bodyPr wrap="square" rtlCol="0">
            <a:spAutoFit/>
          </a:bodyPr>
          <a:lstStyle/>
          <a:p>
            <a:pPr marL="0" indent="0">
              <a:lnSpc>
                <a:spcPct val="150000"/>
              </a:lnSpc>
              <a:spcBef>
                <a:spcPts val="1800"/>
              </a:spcBef>
              <a:buNone/>
            </a:pPr>
            <a:r>
              <a:rPr lang="fr-FR" sz="2400" dirty="0">
                <a:latin typeface="Montserrat Light" panose="00000400000000000000" pitchFamily="2" charset="0"/>
              </a:rPr>
              <a:t>Les marques se battent pour tenter de défier la contrefaçon de nos jours. Notre marché se concentrant sur les chaussures, vêtements et autres produits luxueux, il est totalement prêt à recevoir une solution comme la nôtre.</a:t>
            </a:r>
          </a:p>
          <a:p>
            <a:pPr marL="0" indent="0">
              <a:lnSpc>
                <a:spcPct val="150000"/>
              </a:lnSpc>
              <a:spcBef>
                <a:spcPts val="1800"/>
              </a:spcBef>
              <a:buNone/>
            </a:pPr>
            <a:r>
              <a:rPr lang="fr-FR" sz="2400" dirty="0">
                <a:latin typeface="Montserrat Light" panose="00000400000000000000" pitchFamily="2" charset="0"/>
              </a:rPr>
              <a:t>Pour ce qui est des utilisateurs, pouvoir s’assurer de l’authenticité d’un produit est un avantage considérable lors d’achats entre particuliers, les anarques étant très fréquentes.</a:t>
            </a:r>
          </a:p>
        </p:txBody>
      </p:sp>
      <p:sp>
        <p:nvSpPr>
          <p:cNvPr id="12" name="TextBox 11"/>
          <p:cNvSpPr txBox="1"/>
          <p:nvPr/>
        </p:nvSpPr>
        <p:spPr>
          <a:xfrm>
            <a:off x="3369684" y="2463791"/>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13" name="TextBox 12"/>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7" name="Ellipse 6">
            <a:extLst>
              <a:ext uri="{FF2B5EF4-FFF2-40B4-BE49-F238E27FC236}">
                <a16:creationId xmlns:a16="http://schemas.microsoft.com/office/drawing/2014/main" id="{63EF35D0-9995-4ED1-B94A-E2D2130BAA20}"/>
              </a:ext>
            </a:extLst>
          </p:cNvPr>
          <p:cNvSpPr/>
          <p:nvPr/>
        </p:nvSpPr>
        <p:spPr>
          <a:xfrm>
            <a:off x="22222339" y="481139"/>
            <a:ext cx="1440000" cy="1440000"/>
          </a:xfrm>
          <a:prstGeom prst="ellipse">
            <a:avLst/>
          </a:prstGeom>
          <a:solidFill>
            <a:srgbClr val="2C6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latin typeface="Montserrat" panose="00000500000000000000" pitchFamily="2" charset="0"/>
              </a:rPr>
              <a:t>04</a:t>
            </a:r>
          </a:p>
        </p:txBody>
      </p:sp>
      <p:sp>
        <p:nvSpPr>
          <p:cNvPr id="16" name="Rectangle : coins arrondis 15">
            <a:extLst>
              <a:ext uri="{FF2B5EF4-FFF2-40B4-BE49-F238E27FC236}">
                <a16:creationId xmlns:a16="http://schemas.microsoft.com/office/drawing/2014/main" id="{B8EC2CE9-5A09-4C27-9A1D-F4DA7D79B9A9}"/>
              </a:ext>
            </a:extLst>
          </p:cNvPr>
          <p:cNvSpPr/>
          <p:nvPr/>
        </p:nvSpPr>
        <p:spPr>
          <a:xfrm>
            <a:off x="12547529" y="4779371"/>
            <a:ext cx="11114810" cy="7543800"/>
          </a:xfrm>
          <a:prstGeom prst="roundRect">
            <a:avLst>
              <a:gd name="adj" fmla="val 5496"/>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74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iterate type="wd">
                                    <p:tmPct val="3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r>
              <a:rPr kumimoji="1" lang="en-US" altLang="ja-JP" dirty="0"/>
              <a:t>SAFEWEAR</a:t>
            </a:r>
            <a:endParaRPr kumimoji="1" lang="ja-JP" altLang="en-US" dirty="0"/>
          </a:p>
        </p:txBody>
      </p:sp>
      <p:sp>
        <p:nvSpPr>
          <p:cNvPr id="6" name="Text Placeholder 5"/>
          <p:cNvSpPr>
            <a:spLocks noGrp="1"/>
          </p:cNvSpPr>
          <p:nvPr>
            <p:ph type="body" sz="quarter" idx="24"/>
          </p:nvPr>
        </p:nvSpPr>
        <p:spPr/>
        <p:txBody>
          <a:bodyPr/>
          <a:lstStyle/>
          <a:p>
            <a:r>
              <a:rPr lang="en-US" altLang="ja-JP" dirty="0"/>
              <a:t>CONCURRENTS</a:t>
            </a:r>
            <a:endParaRPr lang="ja-JP" altLang="en-US" dirty="0"/>
          </a:p>
        </p:txBody>
      </p:sp>
      <p:sp>
        <p:nvSpPr>
          <p:cNvPr id="7" name="Text Placeholder 6"/>
          <p:cNvSpPr>
            <a:spLocks noGrp="1"/>
          </p:cNvSpPr>
          <p:nvPr>
            <p:ph type="body" sz="quarter" idx="25"/>
          </p:nvPr>
        </p:nvSpPr>
        <p:spPr/>
        <p:txBody>
          <a:bodyPr>
            <a:normAutofit/>
          </a:bodyPr>
          <a:lstStyle/>
          <a:p>
            <a:r>
              <a:rPr kumimoji="1" lang="en-US" altLang="ja-JP" sz="2500" dirty="0"/>
              <a:t>Blockchain</a:t>
            </a:r>
            <a:endParaRPr kumimoji="1" lang="ja-JP" altLang="en-US" sz="2500" dirty="0"/>
          </a:p>
        </p:txBody>
      </p:sp>
      <p:sp>
        <p:nvSpPr>
          <p:cNvPr id="8" name="Text Placeholder 7"/>
          <p:cNvSpPr>
            <a:spLocks noGrp="1"/>
          </p:cNvSpPr>
          <p:nvPr>
            <p:ph type="body" sz="quarter" idx="26"/>
          </p:nvPr>
        </p:nvSpPr>
        <p:spPr/>
        <p:txBody>
          <a:bodyPr>
            <a:noAutofit/>
          </a:bodyPr>
          <a:lstStyle/>
          <a:p>
            <a:r>
              <a:rPr lang="en-US" altLang="ja-JP" sz="2500" dirty="0"/>
              <a:t>Application mobile</a:t>
            </a:r>
            <a:endParaRPr lang="ja-JP" altLang="en-US" sz="2500" dirty="0"/>
          </a:p>
        </p:txBody>
      </p:sp>
      <p:sp>
        <p:nvSpPr>
          <p:cNvPr id="9" name="Text Placeholder 8"/>
          <p:cNvSpPr>
            <a:spLocks noGrp="1"/>
          </p:cNvSpPr>
          <p:nvPr>
            <p:ph type="body" sz="quarter" idx="27"/>
          </p:nvPr>
        </p:nvSpPr>
        <p:spPr/>
        <p:txBody>
          <a:bodyPr>
            <a:normAutofit/>
          </a:bodyPr>
          <a:lstStyle/>
          <a:p>
            <a:r>
              <a:rPr lang="en-US" altLang="ja-JP" sz="2500" dirty="0"/>
              <a:t>Puce int</a:t>
            </a:r>
            <a:r>
              <a:rPr lang="fr-FR" altLang="ja-JP" sz="2500" dirty="0"/>
              <a:t>é</a:t>
            </a:r>
            <a:r>
              <a:rPr lang="en-US" altLang="ja-JP" sz="2500" dirty="0"/>
              <a:t>gr</a:t>
            </a:r>
            <a:r>
              <a:rPr lang="fr-FR" altLang="ja-JP" sz="2500" dirty="0"/>
              <a:t>é</a:t>
            </a:r>
            <a:r>
              <a:rPr lang="en-US" altLang="ja-JP" sz="2500" dirty="0"/>
              <a:t>e</a:t>
            </a:r>
            <a:endParaRPr lang="ja-JP" altLang="en-US" sz="2500" dirty="0"/>
          </a:p>
        </p:txBody>
      </p:sp>
      <p:sp>
        <p:nvSpPr>
          <p:cNvPr id="10" name="Text Placeholder 9"/>
          <p:cNvSpPr>
            <a:spLocks noGrp="1"/>
          </p:cNvSpPr>
          <p:nvPr>
            <p:ph type="body" sz="quarter" idx="28"/>
          </p:nvPr>
        </p:nvSpPr>
        <p:spPr/>
        <p:txBody>
          <a:bodyPr>
            <a:noAutofit/>
          </a:bodyPr>
          <a:lstStyle/>
          <a:p>
            <a:r>
              <a:rPr lang="en-US" altLang="ja-JP" sz="2500" dirty="0"/>
              <a:t>Statistiques pouss</a:t>
            </a:r>
            <a:r>
              <a:rPr lang="fr-FR" altLang="ja-JP" sz="2500" dirty="0"/>
              <a:t>é</a:t>
            </a:r>
            <a:r>
              <a:rPr lang="en-US" altLang="ja-JP" sz="2500" dirty="0"/>
              <a:t>es</a:t>
            </a:r>
            <a:endParaRPr lang="ja-JP" altLang="en-US" sz="2500" dirty="0"/>
          </a:p>
        </p:txBody>
      </p:sp>
      <p:sp>
        <p:nvSpPr>
          <p:cNvPr id="11" name="Text Placeholder 10"/>
          <p:cNvSpPr>
            <a:spLocks noGrp="1"/>
          </p:cNvSpPr>
          <p:nvPr>
            <p:ph type="body" sz="quarter" idx="29"/>
          </p:nvPr>
        </p:nvSpPr>
        <p:spPr>
          <a:xfrm>
            <a:off x="8683625" y="11051659"/>
            <a:ext cx="3505200" cy="759341"/>
          </a:xfrm>
        </p:spPr>
        <p:txBody>
          <a:bodyPr>
            <a:noAutofit/>
          </a:bodyPr>
          <a:lstStyle/>
          <a:p>
            <a:r>
              <a:rPr lang="en-US" altLang="ja-JP" sz="2500" dirty="0"/>
              <a:t>Section de revente entre particuliers</a:t>
            </a:r>
            <a:endParaRPr lang="ja-JP" altLang="en-US" sz="2500" dirty="0"/>
          </a:p>
        </p:txBody>
      </p:sp>
      <p:sp>
        <p:nvSpPr>
          <p:cNvPr id="22" name="Title 21"/>
          <p:cNvSpPr>
            <a:spLocks noGrp="1"/>
          </p:cNvSpPr>
          <p:nvPr>
            <p:ph type="title"/>
          </p:nvPr>
        </p:nvSpPr>
        <p:spPr/>
        <p:txBody>
          <a:bodyPr/>
          <a:lstStyle/>
          <a:p>
            <a:pPr algn="r"/>
            <a:r>
              <a:rPr kumimoji="1" lang="en-US" altLang="ja-JP" i="1" dirty="0">
                <a:solidFill>
                  <a:schemeClr val="accent1">
                    <a:lumMod val="85000"/>
                    <a:lumOff val="15000"/>
                  </a:schemeClr>
                </a:solidFill>
                <a:effectLst>
                  <a:outerShdw blurRad="38100" dist="38100" dir="2700000" algn="tl">
                    <a:srgbClr val="000000">
                      <a:alpha val="43137"/>
                    </a:srgbClr>
                  </a:outerShdw>
                </a:effectLst>
                <a:latin typeface="Montserrat Medium" panose="00000600000000000000" pitchFamily="2" charset="0"/>
              </a:rPr>
              <a:t>Table de comparaison</a:t>
            </a:r>
            <a:endParaRPr kumimoji="1" lang="ja-JP" altLang="en-US" i="1" dirty="0">
              <a:solidFill>
                <a:schemeClr val="accent1">
                  <a:lumMod val="85000"/>
                  <a:lumOff val="15000"/>
                </a:schemeClr>
              </a:solidFill>
              <a:effectLst>
                <a:outerShdw blurRad="38100" dist="38100" dir="2700000" algn="tl">
                  <a:srgbClr val="000000">
                    <a:alpha val="43137"/>
                  </a:srgbClr>
                </a:outerShdw>
              </a:effectLst>
              <a:latin typeface="Montserrat Medium" panose="00000600000000000000" pitchFamily="2" charset="0"/>
            </a:endParaRPr>
          </a:p>
        </p:txBody>
      </p:sp>
      <p:sp>
        <p:nvSpPr>
          <p:cNvPr id="23" name="Text Placeholder 22"/>
          <p:cNvSpPr>
            <a:spLocks noGrp="1"/>
          </p:cNvSpPr>
          <p:nvPr>
            <p:ph type="body" sz="quarter" idx="12"/>
          </p:nvPr>
        </p:nvSpPr>
        <p:spPr>
          <a:xfrm>
            <a:off x="1896039" y="7391400"/>
            <a:ext cx="6403750" cy="4419600"/>
          </a:xfrm>
        </p:spPr>
        <p:txBody>
          <a:bodyPr>
            <a:noAutofit/>
          </a:bodyPr>
          <a:lstStyle/>
          <a:p>
            <a:pPr algn="l">
              <a:lnSpc>
                <a:spcPct val="100000"/>
              </a:lnSpc>
            </a:pPr>
            <a:r>
              <a:rPr lang="en-US" altLang="ja-JP" sz="2800" dirty="0">
                <a:latin typeface="Montserrat Light" panose="00000400000000000000" pitchFamily="2" charset="0"/>
              </a:rPr>
              <a:t>Des similitudes pour mieux dissocier les avanc</a:t>
            </a:r>
            <a:r>
              <a:rPr lang="fr-FR" altLang="ja-JP" sz="2800" dirty="0">
                <a:latin typeface="Montserrat Light" panose="00000400000000000000" pitchFamily="2" charset="0"/>
              </a:rPr>
              <a:t>é</a:t>
            </a:r>
            <a:r>
              <a:rPr lang="en-US" altLang="ja-JP" sz="2800" dirty="0">
                <a:latin typeface="Montserrat Light" panose="00000400000000000000" pitchFamily="2" charset="0"/>
              </a:rPr>
              <a:t>es ! Avec des puces int</a:t>
            </a:r>
            <a:r>
              <a:rPr lang="fr-FR" altLang="ja-JP" sz="2800" dirty="0">
                <a:latin typeface="Montserrat Light" panose="00000400000000000000" pitchFamily="2" charset="0"/>
              </a:rPr>
              <a:t>é</a:t>
            </a:r>
            <a:r>
              <a:rPr lang="en-US" altLang="ja-JP" sz="2800" dirty="0">
                <a:latin typeface="Montserrat Light" panose="00000400000000000000" pitchFamily="2" charset="0"/>
              </a:rPr>
              <a:t>gr</a:t>
            </a:r>
            <a:r>
              <a:rPr lang="fr-FR" altLang="ja-JP" sz="2800" dirty="0">
                <a:latin typeface="Montserrat Light" panose="00000400000000000000" pitchFamily="2" charset="0"/>
              </a:rPr>
              <a:t>é</a:t>
            </a:r>
            <a:r>
              <a:rPr lang="en-US" altLang="ja-JP" sz="2800" dirty="0">
                <a:latin typeface="Montserrat Light" panose="00000400000000000000" pitchFamily="2" charset="0"/>
              </a:rPr>
              <a:t>es aux produits, un scan direct avec affichage d’informations et des statistiques pouss</a:t>
            </a:r>
            <a:r>
              <a:rPr lang="fr-FR" altLang="ja-JP" sz="2800" dirty="0">
                <a:latin typeface="Montserrat Light" panose="00000400000000000000" pitchFamily="2" charset="0"/>
              </a:rPr>
              <a:t>é</a:t>
            </a:r>
            <a:r>
              <a:rPr lang="en-US" altLang="ja-JP" sz="2800" dirty="0">
                <a:latin typeface="Montserrat Light" panose="00000400000000000000" pitchFamily="2" charset="0"/>
              </a:rPr>
              <a:t>es gr</a:t>
            </a:r>
            <a:r>
              <a:rPr lang="fr-FR" altLang="ja-JP" sz="2800" dirty="0">
                <a:latin typeface="Montserrat Light" panose="00000400000000000000" pitchFamily="2" charset="0"/>
              </a:rPr>
              <a:t>â</a:t>
            </a:r>
            <a:r>
              <a:rPr lang="en-US" altLang="ja-JP" sz="2800" dirty="0">
                <a:latin typeface="Montserrat Light" panose="00000400000000000000" pitchFamily="2" charset="0"/>
              </a:rPr>
              <a:t>ce </a:t>
            </a:r>
            <a:r>
              <a:rPr lang="fr-FR" altLang="ja-JP" sz="2800" dirty="0">
                <a:latin typeface="Montserrat Light" panose="00000400000000000000" pitchFamily="2" charset="0"/>
              </a:rPr>
              <a:t>à</a:t>
            </a:r>
            <a:r>
              <a:rPr lang="en-US" altLang="ja-JP" sz="2800" dirty="0">
                <a:latin typeface="Montserrat Light" panose="00000400000000000000" pitchFamily="2" charset="0"/>
              </a:rPr>
              <a:t> la puce int</a:t>
            </a:r>
            <a:r>
              <a:rPr lang="fr-FR" altLang="ja-JP" sz="2800" dirty="0">
                <a:latin typeface="Montserrat Light" panose="00000400000000000000" pitchFamily="2" charset="0"/>
              </a:rPr>
              <a:t>é</a:t>
            </a:r>
            <a:r>
              <a:rPr lang="en-US" altLang="ja-JP" sz="2800" dirty="0">
                <a:latin typeface="Montserrat Light" panose="00000400000000000000" pitchFamily="2" charset="0"/>
              </a:rPr>
              <a:t>gr</a:t>
            </a:r>
            <a:r>
              <a:rPr lang="fr-FR" altLang="ja-JP" sz="2800" dirty="0">
                <a:latin typeface="Montserrat Light" panose="00000400000000000000" pitchFamily="2" charset="0"/>
              </a:rPr>
              <a:t>é</a:t>
            </a:r>
            <a:r>
              <a:rPr lang="en-US" altLang="ja-JP" sz="2800" dirty="0">
                <a:latin typeface="Montserrat Light" panose="00000400000000000000" pitchFamily="2" charset="0"/>
              </a:rPr>
              <a:t>e, nous innovons pour vous. De plus, nous avons créé un espace de revente sécurisé sur des produits 100% pucés !</a:t>
            </a:r>
            <a:endParaRPr kumimoji="1" lang="ja-JP" altLang="en-US" sz="2800" dirty="0">
              <a:latin typeface="Montserrat Light" panose="00000400000000000000" pitchFamily="2" charset="0"/>
            </a:endParaRPr>
          </a:p>
        </p:txBody>
      </p:sp>
      <p:grpSp>
        <p:nvGrpSpPr>
          <p:cNvPr id="33" name="Groupe 32">
            <a:extLst>
              <a:ext uri="{FF2B5EF4-FFF2-40B4-BE49-F238E27FC236}">
                <a16:creationId xmlns:a16="http://schemas.microsoft.com/office/drawing/2014/main" id="{028DBC44-127C-46A3-ADF4-DB8510B2AA1A}"/>
              </a:ext>
            </a:extLst>
          </p:cNvPr>
          <p:cNvGrpSpPr/>
          <p:nvPr/>
        </p:nvGrpSpPr>
        <p:grpSpPr>
          <a:xfrm>
            <a:off x="14548309" y="9829800"/>
            <a:ext cx="5606990" cy="720000"/>
            <a:chOff x="14548309" y="9589899"/>
            <a:chExt cx="5606990" cy="720000"/>
          </a:xfrm>
        </p:grpSpPr>
        <p:pic>
          <p:nvPicPr>
            <p:cNvPr id="28" name="Image 27" descr="Une image contenant signe, dessin, horloge&#10;&#10;Description générée automatiquement">
              <a:extLst>
                <a:ext uri="{FF2B5EF4-FFF2-40B4-BE49-F238E27FC236}">
                  <a16:creationId xmlns:a16="http://schemas.microsoft.com/office/drawing/2014/main" id="{DE8B6F38-7977-4E16-AE4A-9710FBB80BE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35299" y="9589899"/>
              <a:ext cx="720000" cy="720000"/>
            </a:xfrm>
            <a:prstGeom prst="rect">
              <a:avLst/>
            </a:prstGeom>
          </p:spPr>
        </p:pic>
        <p:pic>
          <p:nvPicPr>
            <p:cNvPr id="30" name="Image 29" descr="Une image contenant dessin&#10;&#10;Description générée automatiquement">
              <a:extLst>
                <a:ext uri="{FF2B5EF4-FFF2-40B4-BE49-F238E27FC236}">
                  <a16:creationId xmlns:a16="http://schemas.microsoft.com/office/drawing/2014/main" id="{26C29DCE-6399-49BF-93D4-8966925C480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48309" y="9589899"/>
              <a:ext cx="720000" cy="720000"/>
            </a:xfrm>
            <a:prstGeom prst="rect">
              <a:avLst/>
            </a:prstGeom>
          </p:spPr>
        </p:pic>
      </p:grpSp>
      <p:grpSp>
        <p:nvGrpSpPr>
          <p:cNvPr id="34" name="Groupe 33">
            <a:extLst>
              <a:ext uri="{FF2B5EF4-FFF2-40B4-BE49-F238E27FC236}">
                <a16:creationId xmlns:a16="http://schemas.microsoft.com/office/drawing/2014/main" id="{AF7948AB-859E-4258-B503-40B81068726F}"/>
              </a:ext>
            </a:extLst>
          </p:cNvPr>
          <p:cNvGrpSpPr/>
          <p:nvPr/>
        </p:nvGrpSpPr>
        <p:grpSpPr>
          <a:xfrm>
            <a:off x="14548309" y="8516618"/>
            <a:ext cx="5606990" cy="720000"/>
            <a:chOff x="14548309" y="9589899"/>
            <a:chExt cx="5606990" cy="720000"/>
          </a:xfrm>
        </p:grpSpPr>
        <p:pic>
          <p:nvPicPr>
            <p:cNvPr id="35" name="Image 34" descr="Une image contenant signe, dessin, horloge&#10;&#10;Description générée automatiquement">
              <a:extLst>
                <a:ext uri="{FF2B5EF4-FFF2-40B4-BE49-F238E27FC236}">
                  <a16:creationId xmlns:a16="http://schemas.microsoft.com/office/drawing/2014/main" id="{F6A16915-2B51-4753-B892-9B70C4CE571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35299" y="9589899"/>
              <a:ext cx="720000" cy="720000"/>
            </a:xfrm>
            <a:prstGeom prst="rect">
              <a:avLst/>
            </a:prstGeom>
          </p:spPr>
        </p:pic>
        <p:pic>
          <p:nvPicPr>
            <p:cNvPr id="36" name="Image 35" descr="Une image contenant dessin&#10;&#10;Description générée automatiquement">
              <a:extLst>
                <a:ext uri="{FF2B5EF4-FFF2-40B4-BE49-F238E27FC236}">
                  <a16:creationId xmlns:a16="http://schemas.microsoft.com/office/drawing/2014/main" id="{998FEAD5-F5E5-43A6-9C99-42609038622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48309" y="9589899"/>
              <a:ext cx="720000" cy="720000"/>
            </a:xfrm>
            <a:prstGeom prst="rect">
              <a:avLst/>
            </a:prstGeom>
          </p:spPr>
        </p:pic>
      </p:grpSp>
      <p:grpSp>
        <p:nvGrpSpPr>
          <p:cNvPr id="58" name="Groupe 57">
            <a:extLst>
              <a:ext uri="{FF2B5EF4-FFF2-40B4-BE49-F238E27FC236}">
                <a16:creationId xmlns:a16="http://schemas.microsoft.com/office/drawing/2014/main" id="{95216B1A-CBA6-43E5-A51E-D2D84BABB8FE}"/>
              </a:ext>
            </a:extLst>
          </p:cNvPr>
          <p:cNvGrpSpPr/>
          <p:nvPr/>
        </p:nvGrpSpPr>
        <p:grpSpPr>
          <a:xfrm>
            <a:off x="14540529" y="7256423"/>
            <a:ext cx="5592545" cy="722256"/>
            <a:chOff x="14540529" y="5829778"/>
            <a:chExt cx="5592545" cy="722256"/>
          </a:xfrm>
        </p:grpSpPr>
        <p:pic>
          <p:nvPicPr>
            <p:cNvPr id="42" name="Image 41" descr="Une image contenant dessin&#10;&#10;Description générée automatiquement">
              <a:extLst>
                <a:ext uri="{FF2B5EF4-FFF2-40B4-BE49-F238E27FC236}">
                  <a16:creationId xmlns:a16="http://schemas.microsoft.com/office/drawing/2014/main" id="{E584E74C-E5BF-4515-A00D-CA8C95734EF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40529" y="5832034"/>
              <a:ext cx="720000" cy="720000"/>
            </a:xfrm>
            <a:prstGeom prst="rect">
              <a:avLst/>
            </a:prstGeom>
          </p:spPr>
        </p:pic>
        <p:pic>
          <p:nvPicPr>
            <p:cNvPr id="52" name="Image 51" descr="Une image contenant dessin&#10;&#10;Description générée automatiquement">
              <a:extLst>
                <a:ext uri="{FF2B5EF4-FFF2-40B4-BE49-F238E27FC236}">
                  <a16:creationId xmlns:a16="http://schemas.microsoft.com/office/drawing/2014/main" id="{D3B2A129-F00D-4697-9749-D6A5E74FD9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13074" y="5829778"/>
              <a:ext cx="720000" cy="720000"/>
            </a:xfrm>
            <a:prstGeom prst="rect">
              <a:avLst/>
            </a:prstGeom>
          </p:spPr>
        </p:pic>
      </p:grpSp>
      <p:grpSp>
        <p:nvGrpSpPr>
          <p:cNvPr id="59" name="Groupe 58">
            <a:extLst>
              <a:ext uri="{FF2B5EF4-FFF2-40B4-BE49-F238E27FC236}">
                <a16:creationId xmlns:a16="http://schemas.microsoft.com/office/drawing/2014/main" id="{F8B377D1-322B-4442-9D11-DCC3FB97A958}"/>
              </a:ext>
            </a:extLst>
          </p:cNvPr>
          <p:cNvGrpSpPr/>
          <p:nvPr/>
        </p:nvGrpSpPr>
        <p:grpSpPr>
          <a:xfrm>
            <a:off x="14540529" y="6019800"/>
            <a:ext cx="5584704" cy="720000"/>
            <a:chOff x="14540529" y="4593155"/>
            <a:chExt cx="5584704" cy="720000"/>
          </a:xfrm>
        </p:grpSpPr>
        <p:pic>
          <p:nvPicPr>
            <p:cNvPr id="54" name="Image 53" descr="Une image contenant dessin&#10;&#10;Description générée automatiquement">
              <a:extLst>
                <a:ext uri="{FF2B5EF4-FFF2-40B4-BE49-F238E27FC236}">
                  <a16:creationId xmlns:a16="http://schemas.microsoft.com/office/drawing/2014/main" id="{D2FB10BE-88C5-42F2-B87E-7D8B93B34C1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40529" y="4593155"/>
              <a:ext cx="720000" cy="720000"/>
            </a:xfrm>
            <a:prstGeom prst="rect">
              <a:avLst/>
            </a:prstGeom>
          </p:spPr>
        </p:pic>
        <p:pic>
          <p:nvPicPr>
            <p:cNvPr id="56" name="Image 55" descr="Une image contenant dessin&#10;&#10;Description générée automatiquement">
              <a:extLst>
                <a:ext uri="{FF2B5EF4-FFF2-40B4-BE49-F238E27FC236}">
                  <a16:creationId xmlns:a16="http://schemas.microsoft.com/office/drawing/2014/main" id="{A1987669-A303-464A-85E6-C094D841D57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05233" y="4593155"/>
              <a:ext cx="720000" cy="720000"/>
            </a:xfrm>
            <a:prstGeom prst="rect">
              <a:avLst/>
            </a:prstGeom>
          </p:spPr>
        </p:pic>
      </p:grpSp>
      <p:sp>
        <p:nvSpPr>
          <p:cNvPr id="61" name="TextBox 12">
            <a:extLst>
              <a:ext uri="{FF2B5EF4-FFF2-40B4-BE49-F238E27FC236}">
                <a16:creationId xmlns:a16="http://schemas.microsoft.com/office/drawing/2014/main" id="{CE59935F-9F03-430B-90B2-B0B2B6569F41}"/>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63" name="TextBox 7">
            <a:extLst>
              <a:ext uri="{FF2B5EF4-FFF2-40B4-BE49-F238E27FC236}">
                <a16:creationId xmlns:a16="http://schemas.microsoft.com/office/drawing/2014/main" id="{2F32C051-3591-487F-B5BF-CE2F735E847E}"/>
              </a:ext>
            </a:extLst>
          </p:cNvPr>
          <p:cNvSpPr txBox="1"/>
          <p:nvPr/>
        </p:nvSpPr>
        <p:spPr>
          <a:xfrm>
            <a:off x="3320491" y="1418140"/>
            <a:ext cx="19852659" cy="1938992"/>
          </a:xfrm>
          <a:prstGeom prst="rect">
            <a:avLst/>
          </a:prstGeom>
          <a:noFill/>
        </p:spPr>
        <p:txBody>
          <a:bodyPr wrap="square" rtlCol="0">
            <a:spAutoFit/>
          </a:bodyPr>
          <a:lstStyle/>
          <a:p>
            <a:r>
              <a:rPr lang="fr-FR" sz="12000" b="1" dirty="0">
                <a:solidFill>
                  <a:srgbClr val="F7F7F7"/>
                </a:solidFill>
                <a:latin typeface="Montserrat" charset="0"/>
                <a:ea typeface="Montserrat" charset="0"/>
                <a:cs typeface="Montserrat" charset="0"/>
              </a:rPr>
              <a:t>Les concurrents</a:t>
            </a:r>
          </a:p>
        </p:txBody>
      </p:sp>
      <p:sp>
        <p:nvSpPr>
          <p:cNvPr id="65" name="TextBox 6">
            <a:extLst>
              <a:ext uri="{FF2B5EF4-FFF2-40B4-BE49-F238E27FC236}">
                <a16:creationId xmlns:a16="http://schemas.microsoft.com/office/drawing/2014/main" id="{EB89AE61-80E6-4DCC-B4FA-318FCCE94CD1}"/>
              </a:ext>
            </a:extLst>
          </p:cNvPr>
          <p:cNvSpPr txBox="1"/>
          <p:nvPr/>
        </p:nvSpPr>
        <p:spPr>
          <a:xfrm>
            <a:off x="2924279" y="2377358"/>
            <a:ext cx="19680491" cy="1631216"/>
          </a:xfrm>
          <a:prstGeom prst="rect">
            <a:avLst/>
          </a:prstGeom>
          <a:noFill/>
        </p:spPr>
        <p:txBody>
          <a:bodyPr wrap="square" rtlCol="0">
            <a:spAutoFit/>
          </a:bodyPr>
          <a:lstStyle/>
          <a:p>
            <a:r>
              <a:rPr lang="fr-FR" sz="10000" b="1" dirty="0">
                <a:solidFill>
                  <a:schemeClr val="tx2"/>
                </a:solidFill>
                <a:latin typeface="Montserrat" panose="00000500000000000000" pitchFamily="2" charset="0"/>
              </a:rPr>
              <a:t>Les concurrents</a:t>
            </a:r>
            <a:endParaRPr lang="fr-FR" sz="10000" b="1" dirty="0">
              <a:solidFill>
                <a:schemeClr val="tx2"/>
              </a:solidFill>
              <a:latin typeface="Montserrat" panose="00000500000000000000" pitchFamily="2" charset="0"/>
              <a:ea typeface="Montserrat" charset="0"/>
              <a:cs typeface="Montserrat" charset="0"/>
            </a:endParaRPr>
          </a:p>
        </p:txBody>
      </p:sp>
      <p:sp>
        <p:nvSpPr>
          <p:cNvPr id="67" name="TextBox 8">
            <a:extLst>
              <a:ext uri="{FF2B5EF4-FFF2-40B4-BE49-F238E27FC236}">
                <a16:creationId xmlns:a16="http://schemas.microsoft.com/office/drawing/2014/main" id="{82FE5CA2-7761-46C1-B265-669CA0DEEB10}"/>
              </a:ext>
            </a:extLst>
          </p:cNvPr>
          <p:cNvSpPr txBox="1"/>
          <p:nvPr/>
        </p:nvSpPr>
        <p:spPr>
          <a:xfrm>
            <a:off x="2924281" y="1916460"/>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69" name="Ellipse 68">
            <a:extLst>
              <a:ext uri="{FF2B5EF4-FFF2-40B4-BE49-F238E27FC236}">
                <a16:creationId xmlns:a16="http://schemas.microsoft.com/office/drawing/2014/main" id="{1A8BC319-0783-4F4F-AC2E-02BDD861A4D6}"/>
              </a:ext>
            </a:extLst>
          </p:cNvPr>
          <p:cNvSpPr/>
          <p:nvPr/>
        </p:nvSpPr>
        <p:spPr>
          <a:xfrm>
            <a:off x="22222339" y="481139"/>
            <a:ext cx="1440000" cy="1440000"/>
          </a:xfrm>
          <a:prstGeom prst="ellipse">
            <a:avLst/>
          </a:prstGeom>
          <a:solidFill>
            <a:srgbClr val="203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latin typeface="Montserrat" panose="00000500000000000000" pitchFamily="2" charset="0"/>
              </a:rPr>
              <a:t>05</a:t>
            </a:r>
          </a:p>
        </p:txBody>
      </p:sp>
      <p:grpSp>
        <p:nvGrpSpPr>
          <p:cNvPr id="37" name="Groupe 36">
            <a:extLst>
              <a:ext uri="{FF2B5EF4-FFF2-40B4-BE49-F238E27FC236}">
                <a16:creationId xmlns:a16="http://schemas.microsoft.com/office/drawing/2014/main" id="{69762A07-9C6E-4FFC-A45A-42764AEED780}"/>
              </a:ext>
            </a:extLst>
          </p:cNvPr>
          <p:cNvGrpSpPr/>
          <p:nvPr/>
        </p:nvGrpSpPr>
        <p:grpSpPr>
          <a:xfrm>
            <a:off x="14551025" y="11091000"/>
            <a:ext cx="5606990" cy="720000"/>
            <a:chOff x="14548309" y="9589899"/>
            <a:chExt cx="5606990" cy="720000"/>
          </a:xfrm>
        </p:grpSpPr>
        <p:pic>
          <p:nvPicPr>
            <p:cNvPr id="38" name="Image 37" descr="Une image contenant signe, dessin, horloge&#10;&#10;Description générée automatiquement">
              <a:extLst>
                <a:ext uri="{FF2B5EF4-FFF2-40B4-BE49-F238E27FC236}">
                  <a16:creationId xmlns:a16="http://schemas.microsoft.com/office/drawing/2014/main" id="{30D6BC70-C917-4E1D-B209-B021D32DFFE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35299" y="9589899"/>
              <a:ext cx="720000" cy="720000"/>
            </a:xfrm>
            <a:prstGeom prst="rect">
              <a:avLst/>
            </a:prstGeom>
          </p:spPr>
        </p:pic>
        <p:pic>
          <p:nvPicPr>
            <p:cNvPr id="39" name="Image 38" descr="Une image contenant dessin&#10;&#10;Description générée automatiquement">
              <a:extLst>
                <a:ext uri="{FF2B5EF4-FFF2-40B4-BE49-F238E27FC236}">
                  <a16:creationId xmlns:a16="http://schemas.microsoft.com/office/drawing/2014/main" id="{B237C834-F9A1-4082-ABA9-D407CC11D0E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48309" y="9589899"/>
              <a:ext cx="720000" cy="720000"/>
            </a:xfrm>
            <a:prstGeom prst="rect">
              <a:avLst/>
            </a:prstGeom>
          </p:spPr>
        </p:pic>
      </p:grpSp>
    </p:spTree>
    <p:extLst>
      <p:ext uri="{BB962C8B-B14F-4D97-AF65-F5344CB8AC3E}">
        <p14:creationId xmlns:p14="http://schemas.microsoft.com/office/powerpoint/2010/main" val="998043438"/>
      </p:ext>
    </p:extLst>
  </p:cSld>
  <p:clrMapOvr>
    <a:masterClrMapping/>
  </p:clrMapOvr>
  <p:transition spd="slow" advTm="4815">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1">
            <a:extLst>
              <a:ext uri="{FF2B5EF4-FFF2-40B4-BE49-F238E27FC236}">
                <a16:creationId xmlns:a16="http://schemas.microsoft.com/office/drawing/2014/main" id="{EB5E475B-2D44-4EEB-808F-6C8401616F13}"/>
              </a:ext>
            </a:extLst>
          </p:cNvPr>
          <p:cNvSpPr txBox="1"/>
          <p:nvPr/>
        </p:nvSpPr>
        <p:spPr>
          <a:xfrm>
            <a:off x="3168120" y="913217"/>
            <a:ext cx="20984105" cy="3770263"/>
          </a:xfrm>
          <a:prstGeom prst="rect">
            <a:avLst/>
          </a:prstGeom>
          <a:noFill/>
        </p:spPr>
        <p:txBody>
          <a:bodyPr wrap="square" rtlCol="0">
            <a:spAutoFit/>
          </a:bodyPr>
          <a:lstStyle/>
          <a:p>
            <a:r>
              <a:rPr lang="en-US" sz="23900" b="1" dirty="0">
                <a:solidFill>
                  <a:srgbClr val="F7F7F7"/>
                </a:solidFill>
                <a:latin typeface="Montserrat" charset="0"/>
                <a:ea typeface="Montserrat" charset="0"/>
                <a:cs typeface="Montserrat" charset="0"/>
              </a:rPr>
              <a:t>Conclusion</a:t>
            </a:r>
          </a:p>
        </p:txBody>
      </p:sp>
      <p:sp>
        <p:nvSpPr>
          <p:cNvPr id="12" name="Text Placeholder 11"/>
          <p:cNvSpPr>
            <a:spLocks noGrp="1"/>
          </p:cNvSpPr>
          <p:nvPr>
            <p:ph type="body" sz="quarter" idx="12"/>
          </p:nvPr>
        </p:nvSpPr>
        <p:spPr>
          <a:xfrm>
            <a:off x="5430662" y="5259477"/>
            <a:ext cx="6488075" cy="1895226"/>
          </a:xfrm>
        </p:spPr>
        <p:txBody>
          <a:bodyPr anchor="ctr">
            <a:normAutofit/>
          </a:bodyPr>
          <a:lstStyle/>
          <a:p>
            <a:pPr lvl="0"/>
            <a:r>
              <a:rPr kumimoji="1" lang="en-US" altLang="ja-JP" sz="2800" dirty="0"/>
              <a:t>L’utilisation de la blockchain permet un enregistrement de donné très sécurisé et unique.</a:t>
            </a:r>
            <a:endParaRPr kumimoji="1" lang="ja-JP" altLang="en-US" sz="2800" dirty="0"/>
          </a:p>
        </p:txBody>
      </p:sp>
      <p:sp>
        <p:nvSpPr>
          <p:cNvPr id="13" name="Text Placeholder 12"/>
          <p:cNvSpPr>
            <a:spLocks noGrp="1"/>
          </p:cNvSpPr>
          <p:nvPr>
            <p:ph type="body" sz="quarter" idx="14"/>
          </p:nvPr>
        </p:nvSpPr>
        <p:spPr>
          <a:xfrm>
            <a:off x="5430662" y="4683480"/>
            <a:ext cx="6488075" cy="781775"/>
          </a:xfrm>
        </p:spPr>
        <p:txBody>
          <a:bodyPr>
            <a:normAutofit/>
          </a:bodyPr>
          <a:lstStyle/>
          <a:p>
            <a:r>
              <a:rPr kumimoji="1" lang="en-US" altLang="ja-JP" sz="3000" b="1" spc="200" dirty="0">
                <a:effectLst>
                  <a:outerShdw blurRad="38100" dist="38100" dir="2700000" algn="tl">
                    <a:srgbClr val="000000">
                      <a:alpha val="43137"/>
                    </a:srgbClr>
                  </a:outerShdw>
                </a:effectLst>
                <a:latin typeface="Montserrat" panose="00000500000000000000" pitchFamily="2" charset="0"/>
              </a:rPr>
              <a:t>Blockchain</a:t>
            </a:r>
            <a:endParaRPr kumimoji="1" lang="ja-JP" altLang="en-US" sz="3000" b="1" spc="200" dirty="0">
              <a:effectLst>
                <a:outerShdw blurRad="38100" dist="38100" dir="2700000" algn="tl">
                  <a:srgbClr val="000000">
                    <a:alpha val="43137"/>
                  </a:srgbClr>
                </a:outerShdw>
              </a:effectLst>
              <a:latin typeface="Montserrat" panose="00000500000000000000" pitchFamily="2" charset="0"/>
            </a:endParaRPr>
          </a:p>
        </p:txBody>
      </p:sp>
      <p:sp>
        <p:nvSpPr>
          <p:cNvPr id="14" name="Text Placeholder 13"/>
          <p:cNvSpPr>
            <a:spLocks noGrp="1"/>
          </p:cNvSpPr>
          <p:nvPr>
            <p:ph type="body" sz="quarter" idx="15"/>
          </p:nvPr>
        </p:nvSpPr>
        <p:spPr>
          <a:xfrm>
            <a:off x="5430661" y="8143956"/>
            <a:ext cx="6488075" cy="1895226"/>
          </a:xfrm>
        </p:spPr>
        <p:txBody>
          <a:bodyPr>
            <a:noAutofit/>
          </a:bodyPr>
          <a:lstStyle/>
          <a:p>
            <a:r>
              <a:rPr kumimoji="1" lang="en-US" altLang="ja-JP" sz="2800" dirty="0">
                <a:latin typeface="Montserrat Light" panose="00000400000000000000" pitchFamily="2" charset="0"/>
              </a:rPr>
              <a:t>Un système de scan intégré à l’application mobile pour scanner un produit pucé à tout moment.</a:t>
            </a:r>
            <a:endParaRPr kumimoji="1" lang="ja-JP" altLang="en-US" sz="2800" dirty="0">
              <a:latin typeface="Montserrat Light" panose="00000400000000000000" pitchFamily="2" charset="0"/>
            </a:endParaRPr>
          </a:p>
        </p:txBody>
      </p:sp>
      <p:sp>
        <p:nvSpPr>
          <p:cNvPr id="15" name="Text Placeholder 14"/>
          <p:cNvSpPr>
            <a:spLocks noGrp="1"/>
          </p:cNvSpPr>
          <p:nvPr>
            <p:ph type="body" sz="quarter" idx="16"/>
          </p:nvPr>
        </p:nvSpPr>
        <p:spPr>
          <a:xfrm>
            <a:off x="5430662" y="7421110"/>
            <a:ext cx="6488075" cy="781775"/>
          </a:xfrm>
        </p:spPr>
        <p:txBody>
          <a:bodyPr>
            <a:normAutofit/>
          </a:bodyPr>
          <a:lstStyle/>
          <a:p>
            <a:r>
              <a:rPr kumimoji="1" lang="en-US" altLang="ja-JP" sz="3000" b="1" spc="200" dirty="0">
                <a:effectLst>
                  <a:outerShdw blurRad="38100" dist="38100" dir="2700000" algn="tl">
                    <a:srgbClr val="000000">
                      <a:alpha val="43137"/>
                    </a:srgbClr>
                  </a:outerShdw>
                </a:effectLst>
                <a:latin typeface="Montserrat" panose="00000500000000000000" pitchFamily="2" charset="0"/>
              </a:rPr>
              <a:t>Scan</a:t>
            </a:r>
            <a:endParaRPr kumimoji="1" lang="ja-JP" altLang="en-US" sz="3000" b="1" spc="200" dirty="0">
              <a:effectLst>
                <a:outerShdw blurRad="38100" dist="38100" dir="2700000" algn="tl">
                  <a:srgbClr val="000000">
                    <a:alpha val="43137"/>
                  </a:srgbClr>
                </a:outerShdw>
              </a:effectLst>
              <a:latin typeface="Montserrat" panose="00000500000000000000" pitchFamily="2" charset="0"/>
            </a:endParaRPr>
          </a:p>
        </p:txBody>
      </p:sp>
      <p:sp>
        <p:nvSpPr>
          <p:cNvPr id="16" name="Text Placeholder 15"/>
          <p:cNvSpPr>
            <a:spLocks noGrp="1"/>
          </p:cNvSpPr>
          <p:nvPr>
            <p:ph type="body" sz="quarter" idx="17"/>
          </p:nvPr>
        </p:nvSpPr>
        <p:spPr>
          <a:xfrm>
            <a:off x="5430662" y="10984251"/>
            <a:ext cx="6488075" cy="1895226"/>
          </a:xfrm>
        </p:spPr>
        <p:txBody>
          <a:bodyPr>
            <a:noAutofit/>
          </a:bodyPr>
          <a:lstStyle/>
          <a:p>
            <a:r>
              <a:rPr kumimoji="1" lang="fr-FR" altLang="ja-JP" sz="2800" dirty="0">
                <a:latin typeface="Montserrat Light" panose="00000400000000000000" pitchFamily="2" charset="0"/>
              </a:rPr>
              <a:t>Scannez un produit et obtenez de nombreuses statistiques sur la date, le lieu ainsi que le prix d’achat initial.</a:t>
            </a:r>
            <a:endParaRPr kumimoji="1" lang="ja-JP" altLang="en-US" sz="2800" dirty="0">
              <a:latin typeface="Montserrat Light" panose="00000400000000000000" pitchFamily="2" charset="0"/>
            </a:endParaRPr>
          </a:p>
        </p:txBody>
      </p:sp>
      <p:sp>
        <p:nvSpPr>
          <p:cNvPr id="17" name="Text Placeholder 16"/>
          <p:cNvSpPr>
            <a:spLocks noGrp="1"/>
          </p:cNvSpPr>
          <p:nvPr>
            <p:ph type="body" sz="quarter" idx="18"/>
          </p:nvPr>
        </p:nvSpPr>
        <p:spPr>
          <a:xfrm>
            <a:off x="5430662" y="10105134"/>
            <a:ext cx="6488075" cy="781775"/>
          </a:xfrm>
        </p:spPr>
        <p:txBody>
          <a:bodyPr>
            <a:normAutofit/>
          </a:bodyPr>
          <a:lstStyle/>
          <a:p>
            <a:r>
              <a:rPr kumimoji="1" lang="en-US" altLang="ja-JP" sz="3000" b="1" spc="200" dirty="0">
                <a:effectLst>
                  <a:outerShdw blurRad="38100" dist="38100" dir="2700000" algn="tl">
                    <a:srgbClr val="000000">
                      <a:alpha val="43137"/>
                    </a:srgbClr>
                  </a:outerShdw>
                </a:effectLst>
                <a:latin typeface="Montserrat" panose="00000500000000000000" pitchFamily="2" charset="0"/>
              </a:rPr>
              <a:t>Statistiques utilisateurs</a:t>
            </a:r>
            <a:endParaRPr kumimoji="1" lang="ja-JP" altLang="en-US" sz="3000" b="1" spc="200" dirty="0">
              <a:effectLst>
                <a:outerShdw blurRad="38100" dist="38100" dir="2700000" algn="tl">
                  <a:srgbClr val="000000">
                    <a:alpha val="43137"/>
                  </a:srgbClr>
                </a:outerShdw>
              </a:effectLst>
              <a:latin typeface="Montserrat" panose="00000500000000000000" pitchFamily="2" charset="0"/>
            </a:endParaRPr>
          </a:p>
        </p:txBody>
      </p:sp>
      <p:sp>
        <p:nvSpPr>
          <p:cNvPr id="18" name="Text Placeholder 17"/>
          <p:cNvSpPr>
            <a:spLocks noGrp="1"/>
          </p:cNvSpPr>
          <p:nvPr>
            <p:ph type="body" sz="quarter" idx="19"/>
          </p:nvPr>
        </p:nvSpPr>
        <p:spPr>
          <a:xfrm>
            <a:off x="12699640" y="5460151"/>
            <a:ext cx="6488075" cy="1895226"/>
          </a:xfrm>
        </p:spPr>
        <p:txBody>
          <a:bodyPr>
            <a:noAutofit/>
          </a:bodyPr>
          <a:lstStyle/>
          <a:p>
            <a:r>
              <a:rPr lang="en-US" sz="2800" dirty="0">
                <a:latin typeface="Montserrat Light" panose="00000400000000000000" pitchFamily="2" charset="0"/>
              </a:rPr>
              <a:t>Une puce int</a:t>
            </a:r>
            <a:r>
              <a:rPr lang="fr-FR" sz="2800" dirty="0">
                <a:latin typeface="Montserrat Light" panose="00000400000000000000" pitchFamily="2" charset="0"/>
              </a:rPr>
              <a:t>é</a:t>
            </a:r>
            <a:r>
              <a:rPr lang="en-US" sz="2800" dirty="0">
                <a:latin typeface="Montserrat Light" panose="00000400000000000000" pitchFamily="2" charset="0"/>
              </a:rPr>
              <a:t>gr</a:t>
            </a:r>
            <a:r>
              <a:rPr lang="fr-FR" sz="2800" dirty="0">
                <a:latin typeface="Montserrat Light" panose="00000400000000000000" pitchFamily="2" charset="0"/>
              </a:rPr>
              <a:t>é</a:t>
            </a:r>
            <a:r>
              <a:rPr lang="en-US" sz="2800" dirty="0">
                <a:latin typeface="Montserrat Light" panose="00000400000000000000" pitchFamily="2" charset="0"/>
              </a:rPr>
              <a:t>e au produit qui certifie de son authenticit</a:t>
            </a:r>
            <a:r>
              <a:rPr lang="fr-FR" sz="2800" dirty="0">
                <a:latin typeface="Montserrat Light" panose="00000400000000000000" pitchFamily="2" charset="0"/>
              </a:rPr>
              <a:t>é. Obtenez des informations sur les produits que vous scannez.</a:t>
            </a:r>
            <a:endParaRPr lang="en-US" sz="2800" dirty="0">
              <a:latin typeface="Montserrat Light" panose="00000400000000000000" pitchFamily="2" charset="0"/>
            </a:endParaRPr>
          </a:p>
        </p:txBody>
      </p:sp>
      <p:sp>
        <p:nvSpPr>
          <p:cNvPr id="19" name="Text Placeholder 18"/>
          <p:cNvSpPr>
            <a:spLocks noGrp="1"/>
          </p:cNvSpPr>
          <p:nvPr>
            <p:ph type="body" sz="quarter" idx="20"/>
          </p:nvPr>
        </p:nvSpPr>
        <p:spPr>
          <a:xfrm>
            <a:off x="12722225" y="4683480"/>
            <a:ext cx="6488075" cy="781775"/>
          </a:xfrm>
        </p:spPr>
        <p:txBody>
          <a:bodyPr>
            <a:normAutofit/>
          </a:bodyPr>
          <a:lstStyle/>
          <a:p>
            <a:r>
              <a:rPr kumimoji="1" lang="en-US" altLang="ja-JP" sz="3000" b="1" spc="200" dirty="0">
                <a:effectLst>
                  <a:outerShdw blurRad="38100" dist="38100" dir="2700000" algn="tl">
                    <a:srgbClr val="000000">
                      <a:alpha val="43137"/>
                    </a:srgbClr>
                  </a:outerShdw>
                </a:effectLst>
                <a:latin typeface="Montserrat" panose="00000500000000000000" pitchFamily="2" charset="0"/>
              </a:rPr>
              <a:t>Puce intégrée</a:t>
            </a:r>
            <a:endParaRPr kumimoji="1" lang="ja-JP" altLang="en-US" sz="3000" b="1" spc="200" dirty="0">
              <a:effectLst>
                <a:outerShdw blurRad="38100" dist="38100" dir="2700000" algn="tl">
                  <a:srgbClr val="000000">
                    <a:alpha val="43137"/>
                  </a:srgbClr>
                </a:outerShdw>
              </a:effectLst>
              <a:latin typeface="Montserrat" panose="00000500000000000000" pitchFamily="2" charset="0"/>
            </a:endParaRPr>
          </a:p>
        </p:txBody>
      </p:sp>
      <p:sp>
        <p:nvSpPr>
          <p:cNvPr id="20" name="Text Placeholder 19"/>
          <p:cNvSpPr>
            <a:spLocks noGrp="1"/>
          </p:cNvSpPr>
          <p:nvPr>
            <p:ph type="body" sz="quarter" idx="21"/>
          </p:nvPr>
        </p:nvSpPr>
        <p:spPr>
          <a:xfrm>
            <a:off x="12722225" y="8218952"/>
            <a:ext cx="6488075" cy="1895226"/>
          </a:xfrm>
        </p:spPr>
        <p:txBody>
          <a:bodyPr>
            <a:normAutofit/>
          </a:bodyPr>
          <a:lstStyle/>
          <a:p>
            <a:r>
              <a:rPr kumimoji="1" lang="en-US" altLang="ja-JP" sz="2800" dirty="0">
                <a:latin typeface="Montserrat Light" panose="00000400000000000000" pitchFamily="2" charset="0"/>
              </a:rPr>
              <a:t>Une section de l’application dédiée à la mise en vente de produits pucés pour une sécurité parfait.</a:t>
            </a:r>
            <a:endParaRPr kumimoji="1" lang="ja-JP" altLang="en-US" sz="2800" dirty="0">
              <a:latin typeface="Montserrat Light" panose="00000400000000000000" pitchFamily="2" charset="0"/>
            </a:endParaRPr>
          </a:p>
        </p:txBody>
      </p:sp>
      <p:sp>
        <p:nvSpPr>
          <p:cNvPr id="21" name="Text Placeholder 20"/>
          <p:cNvSpPr>
            <a:spLocks noGrp="1"/>
          </p:cNvSpPr>
          <p:nvPr>
            <p:ph type="body" sz="quarter" idx="22"/>
          </p:nvPr>
        </p:nvSpPr>
        <p:spPr>
          <a:xfrm>
            <a:off x="12722225" y="7438134"/>
            <a:ext cx="6935192" cy="781775"/>
          </a:xfrm>
        </p:spPr>
        <p:txBody>
          <a:bodyPr>
            <a:normAutofit/>
          </a:bodyPr>
          <a:lstStyle/>
          <a:p>
            <a:r>
              <a:rPr kumimoji="1" lang="en-US" altLang="ja-JP" sz="3000" b="1" spc="200" dirty="0">
                <a:effectLst>
                  <a:outerShdw blurRad="38100" dist="38100" dir="2700000" algn="tl">
                    <a:srgbClr val="000000">
                      <a:alpha val="43137"/>
                    </a:srgbClr>
                  </a:outerShdw>
                </a:effectLst>
                <a:latin typeface="Montserrat" panose="00000500000000000000" pitchFamily="2" charset="0"/>
              </a:rPr>
              <a:t>Revente entre particuliers</a:t>
            </a:r>
            <a:endParaRPr kumimoji="1" lang="ja-JP" altLang="en-US" sz="3000" b="1" spc="200" dirty="0">
              <a:effectLst>
                <a:outerShdw blurRad="38100" dist="38100" dir="2700000" algn="tl">
                  <a:srgbClr val="000000">
                    <a:alpha val="43137"/>
                  </a:srgbClr>
                </a:outerShdw>
              </a:effectLst>
              <a:latin typeface="Montserrat" panose="00000500000000000000" pitchFamily="2" charset="0"/>
            </a:endParaRPr>
          </a:p>
        </p:txBody>
      </p:sp>
      <p:sp>
        <p:nvSpPr>
          <p:cNvPr id="22" name="Text Placeholder 21"/>
          <p:cNvSpPr>
            <a:spLocks noGrp="1"/>
          </p:cNvSpPr>
          <p:nvPr>
            <p:ph type="body" sz="quarter" idx="23"/>
          </p:nvPr>
        </p:nvSpPr>
        <p:spPr>
          <a:xfrm>
            <a:off x="12722225" y="10984251"/>
            <a:ext cx="6488075" cy="1895226"/>
          </a:xfrm>
        </p:spPr>
        <p:txBody>
          <a:bodyPr>
            <a:noAutofit/>
          </a:bodyPr>
          <a:lstStyle/>
          <a:p>
            <a:r>
              <a:rPr kumimoji="1" lang="en-US" altLang="ja-JP" sz="2800" dirty="0">
                <a:latin typeface="Montserrat Light" panose="00000400000000000000" pitchFamily="2" charset="0"/>
              </a:rPr>
              <a:t>Obtenez les emails des acheteurs lors d’un achat d’occasion ainsi qu’un suivi de statistiques sur vos produits.</a:t>
            </a:r>
            <a:endParaRPr kumimoji="1" lang="ja-JP" altLang="en-US" sz="2800" dirty="0">
              <a:latin typeface="Montserrat Light" panose="00000400000000000000" pitchFamily="2" charset="0"/>
            </a:endParaRPr>
          </a:p>
        </p:txBody>
      </p:sp>
      <p:sp>
        <p:nvSpPr>
          <p:cNvPr id="23" name="Text Placeholder 22"/>
          <p:cNvSpPr>
            <a:spLocks noGrp="1"/>
          </p:cNvSpPr>
          <p:nvPr>
            <p:ph type="body" sz="quarter" idx="24"/>
          </p:nvPr>
        </p:nvSpPr>
        <p:spPr>
          <a:xfrm>
            <a:off x="12722225" y="10105134"/>
            <a:ext cx="6488075" cy="781775"/>
          </a:xfrm>
        </p:spPr>
        <p:txBody>
          <a:bodyPr>
            <a:normAutofit/>
          </a:bodyPr>
          <a:lstStyle/>
          <a:p>
            <a:r>
              <a:rPr kumimoji="1" lang="en-US" altLang="ja-JP" sz="3000" b="1" spc="200" dirty="0">
                <a:effectLst>
                  <a:outerShdw blurRad="38100" dist="38100" dir="2700000" algn="tl">
                    <a:srgbClr val="000000">
                      <a:alpha val="43137"/>
                    </a:srgbClr>
                  </a:outerShdw>
                </a:effectLst>
                <a:latin typeface="Montserrat" panose="00000500000000000000" pitchFamily="2" charset="0"/>
              </a:rPr>
              <a:t>Statistiques créateurs</a:t>
            </a:r>
            <a:endParaRPr kumimoji="1" lang="ja-JP" altLang="en-US" sz="3000" b="1" spc="200" dirty="0">
              <a:effectLst>
                <a:outerShdw blurRad="38100" dist="38100" dir="2700000" algn="tl">
                  <a:srgbClr val="000000">
                    <a:alpha val="43137"/>
                  </a:srgbClr>
                </a:outerShdw>
              </a:effectLst>
              <a:latin typeface="Montserrat" panose="00000500000000000000" pitchFamily="2" charset="0"/>
            </a:endParaRPr>
          </a:p>
        </p:txBody>
      </p:sp>
      <p:sp>
        <p:nvSpPr>
          <p:cNvPr id="6" name="TextBox 24">
            <a:extLst>
              <a:ext uri="{FF2B5EF4-FFF2-40B4-BE49-F238E27FC236}">
                <a16:creationId xmlns:a16="http://schemas.microsoft.com/office/drawing/2014/main" id="{3B16C243-8AD5-4646-9024-B2C632C8DEB3}"/>
              </a:ext>
            </a:extLst>
          </p:cNvPr>
          <p:cNvSpPr txBox="1"/>
          <p:nvPr/>
        </p:nvSpPr>
        <p:spPr>
          <a:xfrm>
            <a:off x="2924281" y="1823711"/>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7" name="Ellipse 6">
            <a:extLst>
              <a:ext uri="{FF2B5EF4-FFF2-40B4-BE49-F238E27FC236}">
                <a16:creationId xmlns:a16="http://schemas.microsoft.com/office/drawing/2014/main" id="{ACCCC5B1-1C9F-4039-8B28-018B97F934E9}"/>
              </a:ext>
            </a:extLst>
          </p:cNvPr>
          <p:cNvSpPr/>
          <p:nvPr/>
        </p:nvSpPr>
        <p:spPr>
          <a:xfrm>
            <a:off x="22222339" y="481139"/>
            <a:ext cx="1440000" cy="1440000"/>
          </a:xfrm>
          <a:prstGeom prst="ellipse">
            <a:avLst/>
          </a:prstGeom>
          <a:solidFill>
            <a:srgbClr val="152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latin typeface="Montserrat" panose="00000500000000000000" pitchFamily="2" charset="0"/>
              </a:rPr>
              <a:t>06</a:t>
            </a:r>
          </a:p>
        </p:txBody>
      </p:sp>
      <p:sp>
        <p:nvSpPr>
          <p:cNvPr id="8" name="TextBox 12">
            <a:extLst>
              <a:ext uri="{FF2B5EF4-FFF2-40B4-BE49-F238E27FC236}">
                <a16:creationId xmlns:a16="http://schemas.microsoft.com/office/drawing/2014/main" id="{4DE014A5-147B-42C0-A3AA-788BA8C79915}"/>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10" name="TextBox 22">
            <a:extLst>
              <a:ext uri="{FF2B5EF4-FFF2-40B4-BE49-F238E27FC236}">
                <a16:creationId xmlns:a16="http://schemas.microsoft.com/office/drawing/2014/main" id="{DA42E748-49D8-4805-9BC9-6C970A17AE59}"/>
              </a:ext>
            </a:extLst>
          </p:cNvPr>
          <p:cNvSpPr txBox="1"/>
          <p:nvPr/>
        </p:nvSpPr>
        <p:spPr>
          <a:xfrm>
            <a:off x="2924280" y="2284609"/>
            <a:ext cx="17680200" cy="2215991"/>
          </a:xfrm>
          <a:prstGeom prst="rect">
            <a:avLst/>
          </a:prstGeom>
          <a:noFill/>
        </p:spPr>
        <p:txBody>
          <a:bodyPr wrap="square" rtlCol="0">
            <a:spAutoFit/>
          </a:bodyPr>
          <a:lstStyle/>
          <a:p>
            <a:r>
              <a:rPr lang="en-US" sz="13800" b="1" dirty="0">
                <a:solidFill>
                  <a:schemeClr val="tx2"/>
                </a:solidFill>
                <a:latin typeface="Montserrat" charset="0"/>
                <a:ea typeface="Montserrat" charset="0"/>
                <a:cs typeface="Montserrat" charset="0"/>
              </a:rPr>
              <a:t>Conclusion</a:t>
            </a:r>
          </a:p>
        </p:txBody>
      </p:sp>
    </p:spTree>
    <p:extLst>
      <p:ext uri="{BB962C8B-B14F-4D97-AF65-F5344CB8AC3E}">
        <p14:creationId xmlns:p14="http://schemas.microsoft.com/office/powerpoint/2010/main" val="1423801999"/>
      </p:ext>
    </p:extLst>
  </p:cSld>
  <p:clrMapOvr>
    <a:masterClrMapping/>
  </p:clrMapOvr>
  <p:transition spd="slow" advTm="9860">
    <p:strips dir="rd"/>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85000"/>
            <a:lumOff val="15000"/>
          </a:schemeClr>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kumimoji="1" lang="en-US" altLang="ja-JP" dirty="0">
                <a:solidFill>
                  <a:srgbClr val="53A29F"/>
                </a:solidFill>
                <a:hlinkClick r:id="rId2">
                  <a:extLst>
                    <a:ext uri="{A12FA001-AC4F-418D-AE19-62706E023703}">
                      <ahyp:hlinkClr xmlns:ahyp="http://schemas.microsoft.com/office/drawing/2018/hyperlinkcolor" val="tx"/>
                    </a:ext>
                  </a:extLst>
                </a:hlinkClick>
              </a:rPr>
              <a:t>safewear.bitarrays.fr</a:t>
            </a:r>
            <a:endParaRPr kumimoji="1" lang="ja-JP" altLang="en-US" dirty="0">
              <a:solidFill>
                <a:srgbClr val="53A29F"/>
              </a:solidFill>
              <a:hlinkClick r:id="rId2">
                <a:extLst>
                  <a:ext uri="{A12FA001-AC4F-418D-AE19-62706E023703}">
                    <ahyp:hlinkClr xmlns:ahyp="http://schemas.microsoft.com/office/drawing/2018/hyperlinkcolor" val="tx"/>
                  </a:ext>
                </a:extLst>
              </a:hlinkClick>
            </a:endParaRPr>
          </a:p>
        </p:txBody>
      </p:sp>
      <p:sp>
        <p:nvSpPr>
          <p:cNvPr id="10" name="Text Placeholder 9"/>
          <p:cNvSpPr>
            <a:spLocks noGrp="1"/>
          </p:cNvSpPr>
          <p:nvPr>
            <p:ph type="body" sz="quarter" idx="22"/>
          </p:nvPr>
        </p:nvSpPr>
        <p:spPr/>
        <p:txBody>
          <a:bodyPr/>
          <a:lstStyle/>
          <a:p>
            <a:r>
              <a:rPr kumimoji="1" lang="en-US" altLang="ja-JP" dirty="0"/>
              <a:t>SEARCH</a:t>
            </a:r>
            <a:endParaRPr kumimoji="1" lang="ja-JP" altLang="en-US" dirty="0"/>
          </a:p>
        </p:txBody>
      </p:sp>
    </p:spTree>
    <p:extLst>
      <p:ext uri="{BB962C8B-B14F-4D97-AF65-F5344CB8AC3E}">
        <p14:creationId xmlns:p14="http://schemas.microsoft.com/office/powerpoint/2010/main" val="4057649510"/>
      </p:ext>
    </p:extLst>
  </p:cSld>
  <p:clrMapOvr>
    <a:masterClrMapping/>
  </p:clrMapOvr>
  <p:transition spd="slow" advTm="5495">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400" y="370772"/>
            <a:ext cx="16838825" cy="3770263"/>
          </a:xfrm>
          <a:prstGeom prst="rect">
            <a:avLst/>
          </a:prstGeom>
          <a:noFill/>
        </p:spPr>
        <p:txBody>
          <a:bodyPr wrap="square" rtlCol="0">
            <a:spAutoFit/>
          </a:bodyPr>
          <a:lstStyle/>
          <a:p>
            <a:r>
              <a:rPr lang="fr-FR" sz="23900" b="1" dirty="0">
                <a:solidFill>
                  <a:srgbClr val="F7F7F7"/>
                </a:solidFill>
                <a:latin typeface="Montserrat" charset="0"/>
                <a:ea typeface="Montserrat" charset="0"/>
                <a:cs typeface="Montserrat" charset="0"/>
              </a:rPr>
              <a:t>Sommaire</a:t>
            </a:r>
          </a:p>
        </p:txBody>
      </p:sp>
      <p:sp>
        <p:nvSpPr>
          <p:cNvPr id="7" name="TextBox 6"/>
          <p:cNvSpPr txBox="1"/>
          <p:nvPr/>
        </p:nvSpPr>
        <p:spPr>
          <a:xfrm>
            <a:off x="2924280" y="1925044"/>
            <a:ext cx="17680200" cy="2215991"/>
          </a:xfrm>
          <a:prstGeom prst="rect">
            <a:avLst/>
          </a:prstGeom>
          <a:noFill/>
        </p:spPr>
        <p:txBody>
          <a:bodyPr wrap="square" rtlCol="0">
            <a:spAutoFit/>
          </a:bodyPr>
          <a:lstStyle/>
          <a:p>
            <a:r>
              <a:rPr lang="fr-FR" sz="13800" b="1" dirty="0">
                <a:solidFill>
                  <a:schemeClr val="tx2"/>
                </a:solidFill>
                <a:latin typeface="Montserrat" charset="0"/>
                <a:ea typeface="Montserrat" charset="0"/>
                <a:cs typeface="Montserrat" charset="0"/>
              </a:rPr>
              <a:t>Sommaire</a:t>
            </a:r>
          </a:p>
        </p:txBody>
      </p:sp>
      <p:sp>
        <p:nvSpPr>
          <p:cNvPr id="9" name="TextBox 8"/>
          <p:cNvSpPr txBox="1"/>
          <p:nvPr/>
        </p:nvSpPr>
        <p:spPr>
          <a:xfrm>
            <a:off x="2924281" y="1464146"/>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25" name="Organigramme : Procédé 24">
            <a:extLst>
              <a:ext uri="{FF2B5EF4-FFF2-40B4-BE49-F238E27FC236}">
                <a16:creationId xmlns:a16="http://schemas.microsoft.com/office/drawing/2014/main" id="{581AA1FD-F984-43B0-8510-6812F789E3F1}"/>
              </a:ext>
            </a:extLst>
          </p:cNvPr>
          <p:cNvSpPr/>
          <p:nvPr/>
        </p:nvSpPr>
        <p:spPr>
          <a:xfrm>
            <a:off x="18944946" y="7263528"/>
            <a:ext cx="3873467" cy="3317226"/>
          </a:xfrm>
          <a:prstGeom prst="flowChartProcess">
            <a:avLst/>
          </a:prstGeom>
          <a:solidFill>
            <a:srgbClr val="152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5" name="Groupe 14">
            <a:extLst>
              <a:ext uri="{FF2B5EF4-FFF2-40B4-BE49-F238E27FC236}">
                <a16:creationId xmlns:a16="http://schemas.microsoft.com/office/drawing/2014/main" id="{A29C13FB-D35A-4837-82B6-012044DC1437}"/>
              </a:ext>
            </a:extLst>
          </p:cNvPr>
          <p:cNvGrpSpPr/>
          <p:nvPr/>
        </p:nvGrpSpPr>
        <p:grpSpPr>
          <a:xfrm>
            <a:off x="16178733" y="7263528"/>
            <a:ext cx="3848648" cy="3317226"/>
            <a:chOff x="16178733" y="7263528"/>
            <a:chExt cx="3848648" cy="3317226"/>
          </a:xfrm>
        </p:grpSpPr>
        <p:sp>
          <p:nvSpPr>
            <p:cNvPr id="23" name="Organigramme : Procédé 22">
              <a:extLst>
                <a:ext uri="{FF2B5EF4-FFF2-40B4-BE49-F238E27FC236}">
                  <a16:creationId xmlns:a16="http://schemas.microsoft.com/office/drawing/2014/main" id="{50D11694-900E-451B-8CD7-877C330DEA86}"/>
                </a:ext>
              </a:extLst>
            </p:cNvPr>
            <p:cNvSpPr/>
            <p:nvPr/>
          </p:nvSpPr>
          <p:spPr>
            <a:xfrm>
              <a:off x="16178733" y="7263528"/>
              <a:ext cx="3317227" cy="3317226"/>
            </a:xfrm>
            <a:prstGeom prst="flowChartProcess">
              <a:avLst/>
            </a:prstGeom>
            <a:solidFill>
              <a:srgbClr val="203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Triangle isocèle 30">
              <a:extLst>
                <a:ext uri="{FF2B5EF4-FFF2-40B4-BE49-F238E27FC236}">
                  <a16:creationId xmlns:a16="http://schemas.microsoft.com/office/drawing/2014/main" id="{05DF609C-E285-4815-A510-D4C4EE1CD4C2}"/>
                </a:ext>
              </a:extLst>
            </p:cNvPr>
            <p:cNvSpPr/>
            <p:nvPr/>
          </p:nvSpPr>
          <p:spPr>
            <a:xfrm rot="5400000">
              <a:off x="19318371" y="8641288"/>
              <a:ext cx="856320" cy="561700"/>
            </a:xfrm>
            <a:prstGeom prst="triangle">
              <a:avLst/>
            </a:prstGeom>
            <a:solidFill>
              <a:srgbClr val="203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4" name="Groupe 13">
            <a:extLst>
              <a:ext uri="{FF2B5EF4-FFF2-40B4-BE49-F238E27FC236}">
                <a16:creationId xmlns:a16="http://schemas.microsoft.com/office/drawing/2014/main" id="{D91D5083-E84B-4E43-8B63-40D4DAB014A1}"/>
              </a:ext>
            </a:extLst>
          </p:cNvPr>
          <p:cNvGrpSpPr/>
          <p:nvPr/>
        </p:nvGrpSpPr>
        <p:grpSpPr>
          <a:xfrm>
            <a:off x="12861507" y="7263528"/>
            <a:ext cx="3878927" cy="3317226"/>
            <a:chOff x="12861507" y="7263528"/>
            <a:chExt cx="3878927" cy="3317226"/>
          </a:xfrm>
        </p:grpSpPr>
        <p:sp>
          <p:nvSpPr>
            <p:cNvPr id="11" name="Organigramme : Procédé 10">
              <a:extLst>
                <a:ext uri="{FF2B5EF4-FFF2-40B4-BE49-F238E27FC236}">
                  <a16:creationId xmlns:a16="http://schemas.microsoft.com/office/drawing/2014/main" id="{29611F6A-0305-4A7E-9688-DA571D35AB2C}"/>
                </a:ext>
              </a:extLst>
            </p:cNvPr>
            <p:cNvSpPr/>
            <p:nvPr/>
          </p:nvSpPr>
          <p:spPr>
            <a:xfrm>
              <a:off x="12861507" y="7263528"/>
              <a:ext cx="3317227" cy="3317226"/>
            </a:xfrm>
            <a:prstGeom prst="flowChartProcess">
              <a:avLst/>
            </a:prstGeom>
            <a:solidFill>
              <a:srgbClr val="2C6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riangle isocèle 28">
              <a:extLst>
                <a:ext uri="{FF2B5EF4-FFF2-40B4-BE49-F238E27FC236}">
                  <a16:creationId xmlns:a16="http://schemas.microsoft.com/office/drawing/2014/main" id="{3E99DE87-BF36-438A-8DCE-329FA226BBEE}"/>
                </a:ext>
              </a:extLst>
            </p:cNvPr>
            <p:cNvSpPr/>
            <p:nvPr/>
          </p:nvSpPr>
          <p:spPr>
            <a:xfrm rot="5400000">
              <a:off x="16031424" y="8641289"/>
              <a:ext cx="856320" cy="561700"/>
            </a:xfrm>
            <a:prstGeom prst="triangle">
              <a:avLst/>
            </a:prstGeom>
            <a:solidFill>
              <a:srgbClr val="2C6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3" name="Groupe 12">
            <a:extLst>
              <a:ext uri="{FF2B5EF4-FFF2-40B4-BE49-F238E27FC236}">
                <a16:creationId xmlns:a16="http://schemas.microsoft.com/office/drawing/2014/main" id="{25089AB7-5B9B-499E-802A-1F8C338AEA55}"/>
              </a:ext>
            </a:extLst>
          </p:cNvPr>
          <p:cNvGrpSpPr/>
          <p:nvPr/>
        </p:nvGrpSpPr>
        <p:grpSpPr>
          <a:xfrm>
            <a:off x="9544280" y="7263528"/>
            <a:ext cx="3863103" cy="3317229"/>
            <a:chOff x="9544280" y="7263528"/>
            <a:chExt cx="3863103" cy="3317229"/>
          </a:xfrm>
        </p:grpSpPr>
        <p:sp>
          <p:nvSpPr>
            <p:cNvPr id="6" name="Organigramme : Procédé 5">
              <a:extLst>
                <a:ext uri="{FF2B5EF4-FFF2-40B4-BE49-F238E27FC236}">
                  <a16:creationId xmlns:a16="http://schemas.microsoft.com/office/drawing/2014/main" id="{0789CF23-2D14-440F-8A1D-315B481B9F4A}"/>
                </a:ext>
              </a:extLst>
            </p:cNvPr>
            <p:cNvSpPr/>
            <p:nvPr/>
          </p:nvSpPr>
          <p:spPr>
            <a:xfrm>
              <a:off x="9544280" y="7263528"/>
              <a:ext cx="3317227" cy="3317229"/>
            </a:xfrm>
            <a:prstGeom prst="flowChartProcess">
              <a:avLst/>
            </a:prstGeom>
            <a:solidFill>
              <a:srgbClr val="388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riangle isocèle 26">
              <a:extLst>
                <a:ext uri="{FF2B5EF4-FFF2-40B4-BE49-F238E27FC236}">
                  <a16:creationId xmlns:a16="http://schemas.microsoft.com/office/drawing/2014/main" id="{3BF948ED-A20F-4B00-A773-B30556F4DB26}"/>
                </a:ext>
              </a:extLst>
            </p:cNvPr>
            <p:cNvSpPr/>
            <p:nvPr/>
          </p:nvSpPr>
          <p:spPr>
            <a:xfrm rot="5400000">
              <a:off x="12698373" y="8641291"/>
              <a:ext cx="856320" cy="561700"/>
            </a:xfrm>
            <a:prstGeom prst="triangle">
              <a:avLst/>
            </a:prstGeom>
            <a:solidFill>
              <a:srgbClr val="388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2" name="Groupe 11">
            <a:extLst>
              <a:ext uri="{FF2B5EF4-FFF2-40B4-BE49-F238E27FC236}">
                <a16:creationId xmlns:a16="http://schemas.microsoft.com/office/drawing/2014/main" id="{4C3648AE-2597-48FE-A477-E04EA2487742}"/>
              </a:ext>
            </a:extLst>
          </p:cNvPr>
          <p:cNvGrpSpPr/>
          <p:nvPr/>
        </p:nvGrpSpPr>
        <p:grpSpPr>
          <a:xfrm>
            <a:off x="6236370" y="7263524"/>
            <a:ext cx="3858924" cy="3317230"/>
            <a:chOff x="6236370" y="7263524"/>
            <a:chExt cx="3858924" cy="3317230"/>
          </a:xfrm>
        </p:grpSpPr>
        <p:sp>
          <p:nvSpPr>
            <p:cNvPr id="5" name="Organigramme : Procédé 4">
              <a:extLst>
                <a:ext uri="{FF2B5EF4-FFF2-40B4-BE49-F238E27FC236}">
                  <a16:creationId xmlns:a16="http://schemas.microsoft.com/office/drawing/2014/main" id="{A0B24362-9B51-4C88-8AE6-66A5C835EDD2}"/>
                </a:ext>
              </a:extLst>
            </p:cNvPr>
            <p:cNvSpPr/>
            <p:nvPr/>
          </p:nvSpPr>
          <p:spPr>
            <a:xfrm>
              <a:off x="6236370" y="7263524"/>
              <a:ext cx="3317227" cy="3317230"/>
            </a:xfrm>
            <a:prstGeom prst="flowChartProcess">
              <a:avLst/>
            </a:prstGeom>
            <a:solidFill>
              <a:srgbClr val="53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riangle isocèle 9">
              <a:extLst>
                <a:ext uri="{FF2B5EF4-FFF2-40B4-BE49-F238E27FC236}">
                  <a16:creationId xmlns:a16="http://schemas.microsoft.com/office/drawing/2014/main" id="{CA21BFCC-26C3-4B82-89FB-F3CA091383ED}"/>
                </a:ext>
              </a:extLst>
            </p:cNvPr>
            <p:cNvSpPr/>
            <p:nvPr/>
          </p:nvSpPr>
          <p:spPr>
            <a:xfrm rot="5400000">
              <a:off x="9386284" y="8641292"/>
              <a:ext cx="856320" cy="561700"/>
            </a:xfrm>
            <a:prstGeom prst="triangle">
              <a:avLst/>
            </a:prstGeom>
            <a:solidFill>
              <a:srgbClr val="53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 name="Groupe 2">
            <a:extLst>
              <a:ext uri="{FF2B5EF4-FFF2-40B4-BE49-F238E27FC236}">
                <a16:creationId xmlns:a16="http://schemas.microsoft.com/office/drawing/2014/main" id="{E15BE9F7-F5B5-4553-B5F0-F4C11019D8D0}"/>
              </a:ext>
            </a:extLst>
          </p:cNvPr>
          <p:cNvGrpSpPr/>
          <p:nvPr/>
        </p:nvGrpSpPr>
        <p:grpSpPr>
          <a:xfrm>
            <a:off x="2924281" y="7263527"/>
            <a:ext cx="3869610" cy="3317230"/>
            <a:chOff x="2924281" y="7263527"/>
            <a:chExt cx="3869610" cy="3317230"/>
          </a:xfrm>
        </p:grpSpPr>
        <p:sp>
          <p:nvSpPr>
            <p:cNvPr id="2" name="Organigramme : Procédé 1">
              <a:extLst>
                <a:ext uri="{FF2B5EF4-FFF2-40B4-BE49-F238E27FC236}">
                  <a16:creationId xmlns:a16="http://schemas.microsoft.com/office/drawing/2014/main" id="{2A332D0A-5992-428B-B429-D346CD5E1C0C}"/>
                </a:ext>
              </a:extLst>
            </p:cNvPr>
            <p:cNvSpPr/>
            <p:nvPr/>
          </p:nvSpPr>
          <p:spPr>
            <a:xfrm>
              <a:off x="2924281" y="7263527"/>
              <a:ext cx="3317227" cy="3317230"/>
            </a:xfrm>
            <a:prstGeom prst="flowChartProcess">
              <a:avLst/>
            </a:prstGeom>
            <a:solidFill>
              <a:srgbClr val="7EB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0BFFA49C-733E-494E-A870-085BC2E052C3}"/>
                </a:ext>
              </a:extLst>
            </p:cNvPr>
            <p:cNvSpPr/>
            <p:nvPr/>
          </p:nvSpPr>
          <p:spPr>
            <a:xfrm rot="5400000">
              <a:off x="6084881" y="8641293"/>
              <a:ext cx="856320" cy="561700"/>
            </a:xfrm>
            <a:prstGeom prst="triangle">
              <a:avLst/>
            </a:prstGeom>
            <a:solidFill>
              <a:srgbClr val="7EB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6" name="Groupe 15">
            <a:extLst>
              <a:ext uri="{FF2B5EF4-FFF2-40B4-BE49-F238E27FC236}">
                <a16:creationId xmlns:a16="http://schemas.microsoft.com/office/drawing/2014/main" id="{434789E9-3283-45C2-8F38-0E591D99476D}"/>
              </a:ext>
            </a:extLst>
          </p:cNvPr>
          <p:cNvGrpSpPr/>
          <p:nvPr/>
        </p:nvGrpSpPr>
        <p:grpSpPr>
          <a:xfrm>
            <a:off x="3106863" y="4341080"/>
            <a:ext cx="2951104" cy="5451721"/>
            <a:chOff x="3106863" y="4341080"/>
            <a:chExt cx="2951104" cy="5451721"/>
          </a:xfrm>
        </p:grpSpPr>
        <p:pic>
          <p:nvPicPr>
            <p:cNvPr id="38" name="Image 37" descr="Une image contenant dessin&#10;&#10;Description générée automatiquement">
              <a:extLst>
                <a:ext uri="{FF2B5EF4-FFF2-40B4-BE49-F238E27FC236}">
                  <a16:creationId xmlns:a16="http://schemas.microsoft.com/office/drawing/2014/main" id="{982B50C5-912C-4097-ACC4-BB991E448C5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11752" y="8051475"/>
              <a:ext cx="1741326" cy="1741326"/>
            </a:xfrm>
            <a:prstGeom prst="rect">
              <a:avLst/>
            </a:prstGeom>
          </p:spPr>
        </p:pic>
        <p:grpSp>
          <p:nvGrpSpPr>
            <p:cNvPr id="63" name="Groupe 62">
              <a:extLst>
                <a:ext uri="{FF2B5EF4-FFF2-40B4-BE49-F238E27FC236}">
                  <a16:creationId xmlns:a16="http://schemas.microsoft.com/office/drawing/2014/main" id="{3547AEAD-E6D0-49E4-AC2A-7B5816B1D9D8}"/>
                </a:ext>
              </a:extLst>
            </p:cNvPr>
            <p:cNvGrpSpPr/>
            <p:nvPr/>
          </p:nvGrpSpPr>
          <p:grpSpPr>
            <a:xfrm>
              <a:off x="4456416" y="6528908"/>
              <a:ext cx="252000" cy="595408"/>
              <a:chOff x="4456416" y="6948392"/>
              <a:chExt cx="252000" cy="595408"/>
            </a:xfrm>
          </p:grpSpPr>
          <p:cxnSp>
            <p:nvCxnSpPr>
              <p:cNvPr id="53" name="Connecteur droit 52">
                <a:extLst>
                  <a:ext uri="{FF2B5EF4-FFF2-40B4-BE49-F238E27FC236}">
                    <a16:creationId xmlns:a16="http://schemas.microsoft.com/office/drawing/2014/main" id="{18753388-6BD6-47B1-878C-5788829339DD}"/>
                  </a:ext>
                </a:extLst>
              </p:cNvPr>
              <p:cNvCxnSpPr>
                <a:cxnSpLocks/>
              </p:cNvCxnSpPr>
              <p:nvPr/>
            </p:nvCxnSpPr>
            <p:spPr>
              <a:xfrm>
                <a:off x="4582415" y="7167315"/>
                <a:ext cx="0" cy="376485"/>
              </a:xfrm>
              <a:prstGeom prst="line">
                <a:avLst/>
              </a:prstGeom>
              <a:ln w="38100">
                <a:solidFill>
                  <a:srgbClr val="D9D9D9"/>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F6EE2E55-C4A3-42E9-9F2E-F3E90F8CCE80}"/>
                  </a:ext>
                </a:extLst>
              </p:cNvPr>
              <p:cNvSpPr/>
              <p:nvPr/>
            </p:nvSpPr>
            <p:spPr>
              <a:xfrm>
                <a:off x="4456416" y="6948392"/>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3" name="TextBox 10">
              <a:extLst>
                <a:ext uri="{FF2B5EF4-FFF2-40B4-BE49-F238E27FC236}">
                  <a16:creationId xmlns:a16="http://schemas.microsoft.com/office/drawing/2014/main" id="{B2942281-1691-470A-862C-5403BBF396A8}"/>
                </a:ext>
              </a:extLst>
            </p:cNvPr>
            <p:cNvSpPr txBox="1"/>
            <p:nvPr/>
          </p:nvSpPr>
          <p:spPr>
            <a:xfrm>
              <a:off x="3106863" y="4341080"/>
              <a:ext cx="2951104" cy="1954381"/>
            </a:xfrm>
            <a:prstGeom prst="rect">
              <a:avLst/>
            </a:prstGeom>
            <a:noFill/>
          </p:spPr>
          <p:txBody>
            <a:bodyPr wrap="square" rtlCol="0">
              <a:spAutoFit/>
            </a:bodyPr>
            <a:lstStyle/>
            <a:p>
              <a:pPr algn="ctr">
                <a:lnSpc>
                  <a:spcPct val="150000"/>
                </a:lnSpc>
              </a:pPr>
              <a:r>
                <a:rPr lang="en-US" sz="5400" b="1" dirty="0">
                  <a:solidFill>
                    <a:srgbClr val="7EB9B6"/>
                  </a:solidFill>
                  <a:latin typeface="Montserrat Light" charset="0"/>
                  <a:ea typeface="Montserrat Light" charset="0"/>
                  <a:cs typeface="Montserrat Light" charset="0"/>
                </a:rPr>
                <a:t>01</a:t>
              </a:r>
              <a:endParaRPr lang="en-US" sz="800" b="1" dirty="0">
                <a:solidFill>
                  <a:srgbClr val="7EB9B6"/>
                </a:solidFill>
                <a:latin typeface="Montserrat Light" charset="0"/>
                <a:ea typeface="Montserrat Light" charset="0"/>
                <a:cs typeface="Montserrat Light" charset="0"/>
              </a:endParaRPr>
            </a:p>
            <a:p>
              <a:pPr algn="ctr"/>
              <a:r>
                <a:rPr lang="en-US" sz="2000" dirty="0">
                  <a:latin typeface="Montserrat Light" charset="0"/>
                  <a:ea typeface="Montserrat Light" charset="0"/>
                  <a:cs typeface="Montserrat Light" charset="0"/>
                </a:rPr>
                <a:t>PRÉSENTATION DU PROJET</a:t>
              </a:r>
            </a:p>
          </p:txBody>
        </p:sp>
      </p:grpSp>
      <p:grpSp>
        <p:nvGrpSpPr>
          <p:cNvPr id="18" name="Groupe 17">
            <a:extLst>
              <a:ext uri="{FF2B5EF4-FFF2-40B4-BE49-F238E27FC236}">
                <a16:creationId xmlns:a16="http://schemas.microsoft.com/office/drawing/2014/main" id="{98D97192-6D91-4023-B5B4-4C8E5B02C3B0}"/>
              </a:ext>
            </a:extLst>
          </p:cNvPr>
          <p:cNvGrpSpPr/>
          <p:nvPr/>
        </p:nvGrpSpPr>
        <p:grpSpPr>
          <a:xfrm>
            <a:off x="9764261" y="4341080"/>
            <a:ext cx="2951104" cy="5451721"/>
            <a:chOff x="9764261" y="4341080"/>
            <a:chExt cx="2951104" cy="5451721"/>
          </a:xfrm>
        </p:grpSpPr>
        <p:pic>
          <p:nvPicPr>
            <p:cNvPr id="42" name="Image 41" descr="Une image contenant dessin&#10;&#10;Description générée automatiquement">
              <a:extLst>
                <a:ext uri="{FF2B5EF4-FFF2-40B4-BE49-F238E27FC236}">
                  <a16:creationId xmlns:a16="http://schemas.microsoft.com/office/drawing/2014/main" id="{AEF8D7E3-9AE3-473B-9B55-60238E68AD8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44160" y="8051475"/>
              <a:ext cx="1741326" cy="1741326"/>
            </a:xfrm>
            <a:prstGeom prst="rect">
              <a:avLst/>
            </a:prstGeom>
          </p:spPr>
        </p:pic>
        <p:grpSp>
          <p:nvGrpSpPr>
            <p:cNvPr id="64" name="Groupe 63">
              <a:extLst>
                <a:ext uri="{FF2B5EF4-FFF2-40B4-BE49-F238E27FC236}">
                  <a16:creationId xmlns:a16="http://schemas.microsoft.com/office/drawing/2014/main" id="{A7862F41-EEBA-4C55-A062-1E674C9DB0FF}"/>
                </a:ext>
              </a:extLst>
            </p:cNvPr>
            <p:cNvGrpSpPr/>
            <p:nvPr/>
          </p:nvGrpSpPr>
          <p:grpSpPr>
            <a:xfrm>
              <a:off x="11076893" y="6528908"/>
              <a:ext cx="252000" cy="595408"/>
              <a:chOff x="4456416" y="6948392"/>
              <a:chExt cx="252000" cy="595408"/>
            </a:xfrm>
          </p:grpSpPr>
          <p:cxnSp>
            <p:nvCxnSpPr>
              <p:cNvPr id="65" name="Connecteur droit 64">
                <a:extLst>
                  <a:ext uri="{FF2B5EF4-FFF2-40B4-BE49-F238E27FC236}">
                    <a16:creationId xmlns:a16="http://schemas.microsoft.com/office/drawing/2014/main" id="{A110161A-747C-48D3-9754-32E4BB17BA5C}"/>
                  </a:ext>
                </a:extLst>
              </p:cNvPr>
              <p:cNvCxnSpPr>
                <a:cxnSpLocks/>
              </p:cNvCxnSpPr>
              <p:nvPr/>
            </p:nvCxnSpPr>
            <p:spPr>
              <a:xfrm>
                <a:off x="4582415" y="7167315"/>
                <a:ext cx="0" cy="376485"/>
              </a:xfrm>
              <a:prstGeom prst="line">
                <a:avLst/>
              </a:prstGeom>
              <a:ln w="38100">
                <a:solidFill>
                  <a:srgbClr val="D9D9D9"/>
                </a:solidFill>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3FE87785-6672-4ABC-80E3-AD342C459574}"/>
                  </a:ext>
                </a:extLst>
              </p:cNvPr>
              <p:cNvSpPr/>
              <p:nvPr/>
            </p:nvSpPr>
            <p:spPr>
              <a:xfrm>
                <a:off x="4456416" y="6948392"/>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7" name="TextBox 10">
              <a:extLst>
                <a:ext uri="{FF2B5EF4-FFF2-40B4-BE49-F238E27FC236}">
                  <a16:creationId xmlns:a16="http://schemas.microsoft.com/office/drawing/2014/main" id="{2EB104EA-BBAA-4BD3-BFB2-072BAA6BF5B7}"/>
                </a:ext>
              </a:extLst>
            </p:cNvPr>
            <p:cNvSpPr txBox="1"/>
            <p:nvPr/>
          </p:nvSpPr>
          <p:spPr>
            <a:xfrm>
              <a:off x="9764261" y="4341080"/>
              <a:ext cx="2951104" cy="1954381"/>
            </a:xfrm>
            <a:prstGeom prst="rect">
              <a:avLst/>
            </a:prstGeom>
            <a:noFill/>
          </p:spPr>
          <p:txBody>
            <a:bodyPr wrap="square" rtlCol="0">
              <a:spAutoFit/>
            </a:bodyPr>
            <a:lstStyle/>
            <a:p>
              <a:pPr algn="ctr">
                <a:lnSpc>
                  <a:spcPct val="150000"/>
                </a:lnSpc>
              </a:pPr>
              <a:r>
                <a:rPr lang="en-US" sz="5400" b="1" dirty="0">
                  <a:solidFill>
                    <a:srgbClr val="38807D"/>
                  </a:solidFill>
                  <a:latin typeface="Montserrat Light" charset="0"/>
                  <a:ea typeface="Montserrat Light" charset="0"/>
                  <a:cs typeface="Montserrat Light" charset="0"/>
                </a:rPr>
                <a:t>03</a:t>
              </a:r>
              <a:endParaRPr lang="en-US" sz="800" b="1" dirty="0">
                <a:solidFill>
                  <a:srgbClr val="38807D"/>
                </a:solidFill>
                <a:latin typeface="Montserrat Light" charset="0"/>
                <a:ea typeface="Montserrat Light" charset="0"/>
                <a:cs typeface="Montserrat Light" charset="0"/>
              </a:endParaRPr>
            </a:p>
            <a:p>
              <a:pPr algn="ctr"/>
              <a:r>
                <a:rPr lang="en-US" sz="2000" dirty="0">
                  <a:latin typeface="Montserrat Light" charset="0"/>
                  <a:ea typeface="Montserrat Light" charset="0"/>
                  <a:cs typeface="Montserrat Light" charset="0"/>
                </a:rPr>
                <a:t>EN QUOI SOMMES NOUS INNOVANTS ?</a:t>
              </a:r>
            </a:p>
          </p:txBody>
        </p:sp>
      </p:grpSp>
      <p:grpSp>
        <p:nvGrpSpPr>
          <p:cNvPr id="20" name="Groupe 19">
            <a:extLst>
              <a:ext uri="{FF2B5EF4-FFF2-40B4-BE49-F238E27FC236}">
                <a16:creationId xmlns:a16="http://schemas.microsoft.com/office/drawing/2014/main" id="{37B79B27-A2EB-4891-99C3-B59BCDFCC0E0}"/>
              </a:ext>
            </a:extLst>
          </p:cNvPr>
          <p:cNvGrpSpPr/>
          <p:nvPr/>
        </p:nvGrpSpPr>
        <p:grpSpPr>
          <a:xfrm>
            <a:off x="15902834" y="4341080"/>
            <a:ext cx="3873467" cy="5452666"/>
            <a:chOff x="15902834" y="4341080"/>
            <a:chExt cx="3873467" cy="5452666"/>
          </a:xfrm>
        </p:grpSpPr>
        <p:pic>
          <p:nvPicPr>
            <p:cNvPr id="46" name="Image 45" descr="Une image contenant dessin&#10;&#10;Description générée automatiquement">
              <a:extLst>
                <a:ext uri="{FF2B5EF4-FFF2-40B4-BE49-F238E27FC236}">
                  <a16:creationId xmlns:a16="http://schemas.microsoft.com/office/drawing/2014/main" id="{93E0E4E6-A48B-4C0F-84BD-CB2A7CF9764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092683" y="8052420"/>
              <a:ext cx="1741326" cy="1741326"/>
            </a:xfrm>
            <a:prstGeom prst="rect">
              <a:avLst/>
            </a:prstGeom>
          </p:spPr>
        </p:pic>
        <p:grpSp>
          <p:nvGrpSpPr>
            <p:cNvPr id="67" name="Groupe 66">
              <a:extLst>
                <a:ext uri="{FF2B5EF4-FFF2-40B4-BE49-F238E27FC236}">
                  <a16:creationId xmlns:a16="http://schemas.microsoft.com/office/drawing/2014/main" id="{AD37F189-BE6B-4A58-9183-5D365FCFF14E}"/>
                </a:ext>
              </a:extLst>
            </p:cNvPr>
            <p:cNvGrpSpPr/>
            <p:nvPr/>
          </p:nvGrpSpPr>
          <p:grpSpPr>
            <a:xfrm>
              <a:off x="17711346" y="6523635"/>
              <a:ext cx="252000" cy="595408"/>
              <a:chOff x="4456416" y="6948392"/>
              <a:chExt cx="252000" cy="595408"/>
            </a:xfrm>
          </p:grpSpPr>
          <p:cxnSp>
            <p:nvCxnSpPr>
              <p:cNvPr id="68" name="Connecteur droit 67">
                <a:extLst>
                  <a:ext uri="{FF2B5EF4-FFF2-40B4-BE49-F238E27FC236}">
                    <a16:creationId xmlns:a16="http://schemas.microsoft.com/office/drawing/2014/main" id="{4BF2FC37-7569-4AF2-9C3A-349F27D9C18C}"/>
                  </a:ext>
                </a:extLst>
              </p:cNvPr>
              <p:cNvCxnSpPr>
                <a:cxnSpLocks/>
              </p:cNvCxnSpPr>
              <p:nvPr/>
            </p:nvCxnSpPr>
            <p:spPr>
              <a:xfrm>
                <a:off x="4582415" y="7167315"/>
                <a:ext cx="0" cy="376485"/>
              </a:xfrm>
              <a:prstGeom prst="line">
                <a:avLst/>
              </a:prstGeom>
              <a:ln w="38100">
                <a:solidFill>
                  <a:srgbClr val="D9D9D9"/>
                </a:solidFill>
              </a:ln>
            </p:spPr>
            <p:style>
              <a:lnRef idx="1">
                <a:schemeClr val="accent1"/>
              </a:lnRef>
              <a:fillRef idx="0">
                <a:schemeClr val="accent1"/>
              </a:fillRef>
              <a:effectRef idx="0">
                <a:schemeClr val="accent1"/>
              </a:effectRef>
              <a:fontRef idx="minor">
                <a:schemeClr val="tx1"/>
              </a:fontRef>
            </p:style>
          </p:cxnSp>
          <p:sp>
            <p:nvSpPr>
              <p:cNvPr id="69" name="Ellipse 68">
                <a:extLst>
                  <a:ext uri="{FF2B5EF4-FFF2-40B4-BE49-F238E27FC236}">
                    <a16:creationId xmlns:a16="http://schemas.microsoft.com/office/drawing/2014/main" id="{0C8E1B1E-4B5A-46E0-B26E-C28919097526}"/>
                  </a:ext>
                </a:extLst>
              </p:cNvPr>
              <p:cNvSpPr/>
              <p:nvPr/>
            </p:nvSpPr>
            <p:spPr>
              <a:xfrm>
                <a:off x="4456416" y="6948392"/>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9" name="TextBox 10">
              <a:extLst>
                <a:ext uri="{FF2B5EF4-FFF2-40B4-BE49-F238E27FC236}">
                  <a16:creationId xmlns:a16="http://schemas.microsoft.com/office/drawing/2014/main" id="{BA8EF291-54C6-46B9-AFA9-C12CD6A5DF28}"/>
                </a:ext>
              </a:extLst>
            </p:cNvPr>
            <p:cNvSpPr txBox="1"/>
            <p:nvPr/>
          </p:nvSpPr>
          <p:spPr>
            <a:xfrm>
              <a:off x="15902834" y="4341080"/>
              <a:ext cx="3873467" cy="1954381"/>
            </a:xfrm>
            <a:prstGeom prst="rect">
              <a:avLst/>
            </a:prstGeom>
            <a:noFill/>
          </p:spPr>
          <p:txBody>
            <a:bodyPr wrap="square" rtlCol="0">
              <a:spAutoFit/>
            </a:bodyPr>
            <a:lstStyle/>
            <a:p>
              <a:pPr algn="ctr">
                <a:lnSpc>
                  <a:spcPct val="150000"/>
                </a:lnSpc>
              </a:pPr>
              <a:r>
                <a:rPr lang="en-US" sz="5400" b="1" dirty="0">
                  <a:solidFill>
                    <a:srgbClr val="203F51"/>
                  </a:solidFill>
                  <a:latin typeface="Montserrat Light" charset="0"/>
                  <a:ea typeface="Montserrat Light" charset="0"/>
                  <a:cs typeface="Montserrat Light" charset="0"/>
                </a:rPr>
                <a:t>05</a:t>
              </a:r>
              <a:endParaRPr lang="en-US" sz="800" b="1" dirty="0">
                <a:solidFill>
                  <a:srgbClr val="203F51"/>
                </a:solidFill>
                <a:latin typeface="Montserrat Light" charset="0"/>
                <a:ea typeface="Montserrat Light" charset="0"/>
                <a:cs typeface="Montserrat Light" charset="0"/>
              </a:endParaRPr>
            </a:p>
            <a:p>
              <a:pPr algn="ctr"/>
              <a:r>
                <a:rPr lang="en-US" sz="2000" dirty="0">
                  <a:latin typeface="Montserrat Light" charset="0"/>
                  <a:ea typeface="Montserrat Light" charset="0"/>
                  <a:cs typeface="Montserrat Light" charset="0"/>
                </a:rPr>
                <a:t>LES CONCURRENTS ET LES PLACES QU’ILS DÉTIENNENT </a:t>
              </a:r>
            </a:p>
          </p:txBody>
        </p:sp>
      </p:grpSp>
      <p:grpSp>
        <p:nvGrpSpPr>
          <p:cNvPr id="17" name="Groupe 16">
            <a:extLst>
              <a:ext uri="{FF2B5EF4-FFF2-40B4-BE49-F238E27FC236}">
                <a16:creationId xmlns:a16="http://schemas.microsoft.com/office/drawing/2014/main" id="{322CFEEA-0B7A-4A33-9274-92C70D89F81A}"/>
              </a:ext>
            </a:extLst>
          </p:cNvPr>
          <p:cNvGrpSpPr/>
          <p:nvPr/>
        </p:nvGrpSpPr>
        <p:grpSpPr>
          <a:xfrm>
            <a:off x="6307178" y="8051475"/>
            <a:ext cx="3134645" cy="5131125"/>
            <a:chOff x="6307178" y="8051475"/>
            <a:chExt cx="3134645" cy="5131125"/>
          </a:xfrm>
        </p:grpSpPr>
        <p:pic>
          <p:nvPicPr>
            <p:cNvPr id="40" name="Image 39" descr="Une image contenant assiette, lumière&#10;&#10;Description générée automatiquement">
              <a:extLst>
                <a:ext uri="{FF2B5EF4-FFF2-40B4-BE49-F238E27FC236}">
                  <a16:creationId xmlns:a16="http://schemas.microsoft.com/office/drawing/2014/main" id="{2BAFE1FA-3AB7-40B8-8E9E-69A57996DCBE}"/>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003838" y="8051475"/>
              <a:ext cx="1741326" cy="1741326"/>
            </a:xfrm>
            <a:prstGeom prst="rect">
              <a:avLst/>
            </a:prstGeom>
          </p:spPr>
        </p:pic>
        <p:grpSp>
          <p:nvGrpSpPr>
            <p:cNvPr id="70" name="Groupe 69">
              <a:extLst>
                <a:ext uri="{FF2B5EF4-FFF2-40B4-BE49-F238E27FC236}">
                  <a16:creationId xmlns:a16="http://schemas.microsoft.com/office/drawing/2014/main" id="{34D4DFF0-B15A-48C7-8BED-4308B33DB81C}"/>
                </a:ext>
              </a:extLst>
            </p:cNvPr>
            <p:cNvGrpSpPr/>
            <p:nvPr/>
          </p:nvGrpSpPr>
          <p:grpSpPr>
            <a:xfrm rot="10800000">
              <a:off x="7768983" y="10709314"/>
              <a:ext cx="252000" cy="595408"/>
              <a:chOff x="4456416" y="6948392"/>
              <a:chExt cx="252000" cy="595408"/>
            </a:xfrm>
          </p:grpSpPr>
          <p:cxnSp>
            <p:nvCxnSpPr>
              <p:cNvPr id="71" name="Connecteur droit 70">
                <a:extLst>
                  <a:ext uri="{FF2B5EF4-FFF2-40B4-BE49-F238E27FC236}">
                    <a16:creationId xmlns:a16="http://schemas.microsoft.com/office/drawing/2014/main" id="{B368D1AF-92C1-4C77-B1F3-BB6132351007}"/>
                  </a:ext>
                </a:extLst>
              </p:cNvPr>
              <p:cNvCxnSpPr>
                <a:cxnSpLocks/>
              </p:cNvCxnSpPr>
              <p:nvPr/>
            </p:nvCxnSpPr>
            <p:spPr>
              <a:xfrm>
                <a:off x="4582415" y="7167315"/>
                <a:ext cx="0" cy="376485"/>
              </a:xfrm>
              <a:prstGeom prst="line">
                <a:avLst/>
              </a:prstGeom>
              <a:ln w="38100">
                <a:solidFill>
                  <a:srgbClr val="D9D9D9"/>
                </a:solidFill>
              </a:ln>
            </p:spPr>
            <p:style>
              <a:lnRef idx="1">
                <a:schemeClr val="accent1"/>
              </a:lnRef>
              <a:fillRef idx="0">
                <a:schemeClr val="accent1"/>
              </a:fillRef>
              <a:effectRef idx="0">
                <a:schemeClr val="accent1"/>
              </a:effectRef>
              <a:fontRef idx="minor">
                <a:schemeClr val="tx1"/>
              </a:fontRef>
            </p:style>
          </p:cxnSp>
          <p:sp>
            <p:nvSpPr>
              <p:cNvPr id="72" name="Ellipse 71">
                <a:extLst>
                  <a:ext uri="{FF2B5EF4-FFF2-40B4-BE49-F238E27FC236}">
                    <a16:creationId xmlns:a16="http://schemas.microsoft.com/office/drawing/2014/main" id="{A45AFB0E-0121-4A6A-884A-D88294B09FAF}"/>
                  </a:ext>
                </a:extLst>
              </p:cNvPr>
              <p:cNvSpPr/>
              <p:nvPr/>
            </p:nvSpPr>
            <p:spPr>
              <a:xfrm>
                <a:off x="4456416" y="6948392"/>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1" name="TextBox 10">
              <a:extLst>
                <a:ext uri="{FF2B5EF4-FFF2-40B4-BE49-F238E27FC236}">
                  <a16:creationId xmlns:a16="http://schemas.microsoft.com/office/drawing/2014/main" id="{CE83A97B-C40A-4FB7-99ED-E2A247031A66}"/>
                </a:ext>
              </a:extLst>
            </p:cNvPr>
            <p:cNvSpPr txBox="1"/>
            <p:nvPr/>
          </p:nvSpPr>
          <p:spPr>
            <a:xfrm>
              <a:off x="6307178" y="11368705"/>
              <a:ext cx="3134645" cy="1813895"/>
            </a:xfrm>
            <a:prstGeom prst="rect">
              <a:avLst/>
            </a:prstGeom>
            <a:noFill/>
          </p:spPr>
          <p:txBody>
            <a:bodyPr wrap="square" rtlCol="0">
              <a:spAutoFit/>
            </a:bodyPr>
            <a:lstStyle/>
            <a:p>
              <a:pPr algn="ctr"/>
              <a:r>
                <a:rPr lang="en-US" sz="2000" dirty="0">
                  <a:latin typeface="Montserrat Light" charset="0"/>
                  <a:ea typeface="Montserrat Light" charset="0"/>
                  <a:cs typeface="Montserrat Light" charset="0"/>
                </a:rPr>
                <a:t>À QUELS BESOINS RÉPONDONS NOUS ?</a:t>
              </a:r>
            </a:p>
            <a:p>
              <a:pPr marL="0" marR="0" lvl="0" indent="0" algn="ctr" defTabSz="1828434"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53A29F"/>
                  </a:solidFill>
                  <a:effectLst/>
                  <a:uLnTx/>
                  <a:uFillTx/>
                  <a:latin typeface="Montserrat Light" charset="0"/>
                  <a:ea typeface="Montserrat Light" charset="0"/>
                  <a:cs typeface="Montserrat Light" charset="0"/>
                </a:rPr>
                <a:t>02</a:t>
              </a:r>
              <a:endParaRPr kumimoji="0" lang="en-US" sz="800" b="1" i="0" u="none" strike="noStrike" kern="1200" cap="none" spc="0" normalizeH="0" baseline="0" noProof="0" dirty="0">
                <a:ln>
                  <a:noFill/>
                </a:ln>
                <a:solidFill>
                  <a:srgbClr val="53A29F"/>
                </a:solidFill>
                <a:effectLst/>
                <a:uLnTx/>
                <a:uFillTx/>
                <a:latin typeface="Montserrat Light" charset="0"/>
                <a:ea typeface="Montserrat Light" charset="0"/>
                <a:cs typeface="Montserrat Light" charset="0"/>
              </a:endParaRPr>
            </a:p>
          </p:txBody>
        </p:sp>
      </p:grpSp>
      <p:grpSp>
        <p:nvGrpSpPr>
          <p:cNvPr id="19" name="Groupe 18">
            <a:extLst>
              <a:ext uri="{FF2B5EF4-FFF2-40B4-BE49-F238E27FC236}">
                <a16:creationId xmlns:a16="http://schemas.microsoft.com/office/drawing/2014/main" id="{FEAEF274-CDC9-425F-AABA-C1392960F708}"/>
              </a:ext>
            </a:extLst>
          </p:cNvPr>
          <p:cNvGrpSpPr/>
          <p:nvPr/>
        </p:nvGrpSpPr>
        <p:grpSpPr>
          <a:xfrm>
            <a:off x="12872670" y="8051475"/>
            <a:ext cx="3317227" cy="5131125"/>
            <a:chOff x="12872670" y="8051475"/>
            <a:chExt cx="3317227" cy="5131125"/>
          </a:xfrm>
        </p:grpSpPr>
        <p:pic>
          <p:nvPicPr>
            <p:cNvPr id="50" name="Image 49">
              <a:extLst>
                <a:ext uri="{FF2B5EF4-FFF2-40B4-BE49-F238E27FC236}">
                  <a16:creationId xmlns:a16="http://schemas.microsoft.com/office/drawing/2014/main" id="{9FEB55BA-1615-413F-BF0E-AAE5A3AFAD9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3632496" y="8051475"/>
              <a:ext cx="1741326" cy="1741326"/>
            </a:xfrm>
            <a:prstGeom prst="rect">
              <a:avLst/>
            </a:prstGeom>
          </p:spPr>
        </p:pic>
        <p:grpSp>
          <p:nvGrpSpPr>
            <p:cNvPr id="73" name="Groupe 72">
              <a:extLst>
                <a:ext uri="{FF2B5EF4-FFF2-40B4-BE49-F238E27FC236}">
                  <a16:creationId xmlns:a16="http://schemas.microsoft.com/office/drawing/2014/main" id="{182E72F5-48CA-442A-ADD3-FAF8AAD88A97}"/>
                </a:ext>
              </a:extLst>
            </p:cNvPr>
            <p:cNvGrpSpPr/>
            <p:nvPr/>
          </p:nvGrpSpPr>
          <p:grpSpPr>
            <a:xfrm rot="10800000">
              <a:off x="14394120" y="10709314"/>
              <a:ext cx="252000" cy="595408"/>
              <a:chOff x="4456416" y="6948392"/>
              <a:chExt cx="252000" cy="595408"/>
            </a:xfrm>
          </p:grpSpPr>
          <p:cxnSp>
            <p:nvCxnSpPr>
              <p:cNvPr id="74" name="Connecteur droit 73">
                <a:extLst>
                  <a:ext uri="{FF2B5EF4-FFF2-40B4-BE49-F238E27FC236}">
                    <a16:creationId xmlns:a16="http://schemas.microsoft.com/office/drawing/2014/main" id="{104F3855-C950-4E34-BABE-DEC7C160B35F}"/>
                  </a:ext>
                </a:extLst>
              </p:cNvPr>
              <p:cNvCxnSpPr>
                <a:cxnSpLocks/>
              </p:cNvCxnSpPr>
              <p:nvPr/>
            </p:nvCxnSpPr>
            <p:spPr>
              <a:xfrm>
                <a:off x="4582415" y="7167315"/>
                <a:ext cx="0" cy="376485"/>
              </a:xfrm>
              <a:prstGeom prst="line">
                <a:avLst/>
              </a:prstGeom>
              <a:ln w="38100">
                <a:solidFill>
                  <a:srgbClr val="D9D9D9"/>
                </a:solidFill>
              </a:ln>
            </p:spPr>
            <p:style>
              <a:lnRef idx="1">
                <a:schemeClr val="accent1"/>
              </a:lnRef>
              <a:fillRef idx="0">
                <a:schemeClr val="accent1"/>
              </a:fillRef>
              <a:effectRef idx="0">
                <a:schemeClr val="accent1"/>
              </a:effectRef>
              <a:fontRef idx="minor">
                <a:schemeClr val="tx1"/>
              </a:fontRef>
            </p:style>
          </p:cxnSp>
          <p:sp>
            <p:nvSpPr>
              <p:cNvPr id="75" name="Ellipse 74">
                <a:extLst>
                  <a:ext uri="{FF2B5EF4-FFF2-40B4-BE49-F238E27FC236}">
                    <a16:creationId xmlns:a16="http://schemas.microsoft.com/office/drawing/2014/main" id="{701EE3D5-12D9-41D2-8D55-F2D7C525F85A}"/>
                  </a:ext>
                </a:extLst>
              </p:cNvPr>
              <p:cNvSpPr/>
              <p:nvPr/>
            </p:nvSpPr>
            <p:spPr>
              <a:xfrm>
                <a:off x="4456416" y="6948392"/>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3" name="TextBox 10">
              <a:extLst>
                <a:ext uri="{FF2B5EF4-FFF2-40B4-BE49-F238E27FC236}">
                  <a16:creationId xmlns:a16="http://schemas.microsoft.com/office/drawing/2014/main" id="{6C290319-2FD2-4F8F-9469-3FC5D21FD77C}"/>
                </a:ext>
              </a:extLst>
            </p:cNvPr>
            <p:cNvSpPr txBox="1"/>
            <p:nvPr/>
          </p:nvSpPr>
          <p:spPr>
            <a:xfrm>
              <a:off x="12872670" y="11368705"/>
              <a:ext cx="3317227" cy="1813895"/>
            </a:xfrm>
            <a:prstGeom prst="rect">
              <a:avLst/>
            </a:prstGeom>
            <a:noFill/>
          </p:spPr>
          <p:txBody>
            <a:bodyPr wrap="square" rtlCol="0">
              <a:spAutoFit/>
            </a:bodyPr>
            <a:lstStyle/>
            <a:p>
              <a:pPr algn="ctr"/>
              <a:r>
                <a:rPr lang="en-US" sz="2000" dirty="0">
                  <a:latin typeface="Montserrat Light" charset="0"/>
                  <a:ea typeface="Montserrat Light" charset="0"/>
                  <a:cs typeface="Montserrat Light" charset="0"/>
                </a:rPr>
                <a:t>LE MARCHÉ EST-IL PRÊT ?</a:t>
              </a:r>
            </a:p>
            <a:p>
              <a:pPr marL="0" marR="0" lvl="0" indent="0" algn="ctr" defTabSz="1828434"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2C6368"/>
                  </a:solidFill>
                  <a:effectLst/>
                  <a:uLnTx/>
                  <a:uFillTx/>
                  <a:latin typeface="Montserrat Light" charset="0"/>
                  <a:ea typeface="Montserrat Light" charset="0"/>
                  <a:cs typeface="Montserrat Light" charset="0"/>
                </a:rPr>
                <a:t>04</a:t>
              </a:r>
              <a:endParaRPr kumimoji="0" lang="en-US" sz="800" b="1" i="0" u="none" strike="noStrike" kern="1200" cap="none" spc="0" normalizeH="0" baseline="0" noProof="0" dirty="0">
                <a:ln>
                  <a:noFill/>
                </a:ln>
                <a:solidFill>
                  <a:srgbClr val="2C6368"/>
                </a:solidFill>
                <a:effectLst/>
                <a:uLnTx/>
                <a:uFillTx/>
                <a:latin typeface="Montserrat Light" charset="0"/>
                <a:ea typeface="Montserrat Light" charset="0"/>
                <a:cs typeface="Montserrat Light" charset="0"/>
              </a:endParaRPr>
            </a:p>
          </p:txBody>
        </p:sp>
      </p:grpSp>
      <p:sp>
        <p:nvSpPr>
          <p:cNvPr id="99" name="TextBox 12">
            <a:extLst>
              <a:ext uri="{FF2B5EF4-FFF2-40B4-BE49-F238E27FC236}">
                <a16:creationId xmlns:a16="http://schemas.microsoft.com/office/drawing/2014/main" id="{B6811BA4-7A70-49AB-AB18-F1DC9FEB340F}"/>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grpSp>
        <p:nvGrpSpPr>
          <p:cNvPr id="21" name="Groupe 20">
            <a:extLst>
              <a:ext uri="{FF2B5EF4-FFF2-40B4-BE49-F238E27FC236}">
                <a16:creationId xmlns:a16="http://schemas.microsoft.com/office/drawing/2014/main" id="{941467BF-16D7-4EF2-A6A0-96DE3A991F29}"/>
              </a:ext>
            </a:extLst>
          </p:cNvPr>
          <p:cNvGrpSpPr/>
          <p:nvPr/>
        </p:nvGrpSpPr>
        <p:grpSpPr>
          <a:xfrm>
            <a:off x="19534575" y="7993746"/>
            <a:ext cx="3240000" cy="4881073"/>
            <a:chOff x="19534575" y="7993746"/>
            <a:chExt cx="3240000" cy="4881073"/>
          </a:xfrm>
        </p:grpSpPr>
        <p:grpSp>
          <p:nvGrpSpPr>
            <p:cNvPr id="76" name="Groupe 75">
              <a:extLst>
                <a:ext uri="{FF2B5EF4-FFF2-40B4-BE49-F238E27FC236}">
                  <a16:creationId xmlns:a16="http://schemas.microsoft.com/office/drawing/2014/main" id="{5F44BA65-4960-42FB-9223-F9126084A786}"/>
                </a:ext>
              </a:extLst>
            </p:cNvPr>
            <p:cNvGrpSpPr/>
            <p:nvPr/>
          </p:nvGrpSpPr>
          <p:grpSpPr>
            <a:xfrm rot="10800000">
              <a:off x="21028574" y="10709315"/>
              <a:ext cx="252000" cy="595408"/>
              <a:chOff x="4456416" y="6948392"/>
              <a:chExt cx="252000" cy="595408"/>
            </a:xfrm>
          </p:grpSpPr>
          <p:cxnSp>
            <p:nvCxnSpPr>
              <p:cNvPr id="77" name="Connecteur droit 76">
                <a:extLst>
                  <a:ext uri="{FF2B5EF4-FFF2-40B4-BE49-F238E27FC236}">
                    <a16:creationId xmlns:a16="http://schemas.microsoft.com/office/drawing/2014/main" id="{20FC5679-6CDA-4763-95AC-4ED1FB420669}"/>
                  </a:ext>
                </a:extLst>
              </p:cNvPr>
              <p:cNvCxnSpPr>
                <a:cxnSpLocks/>
              </p:cNvCxnSpPr>
              <p:nvPr/>
            </p:nvCxnSpPr>
            <p:spPr>
              <a:xfrm>
                <a:off x="4582415" y="7167315"/>
                <a:ext cx="0" cy="376485"/>
              </a:xfrm>
              <a:prstGeom prst="line">
                <a:avLst/>
              </a:prstGeom>
              <a:ln w="38100">
                <a:solidFill>
                  <a:srgbClr val="D9D9D9"/>
                </a:solidFill>
              </a:ln>
            </p:spPr>
            <p:style>
              <a:lnRef idx="1">
                <a:schemeClr val="accent1"/>
              </a:lnRef>
              <a:fillRef idx="0">
                <a:schemeClr val="accent1"/>
              </a:fillRef>
              <a:effectRef idx="0">
                <a:schemeClr val="accent1"/>
              </a:effectRef>
              <a:fontRef idx="minor">
                <a:schemeClr val="tx1"/>
              </a:fontRef>
            </p:style>
          </p:cxnSp>
          <p:sp>
            <p:nvSpPr>
              <p:cNvPr id="78" name="Ellipse 77">
                <a:extLst>
                  <a:ext uri="{FF2B5EF4-FFF2-40B4-BE49-F238E27FC236}">
                    <a16:creationId xmlns:a16="http://schemas.microsoft.com/office/drawing/2014/main" id="{0DFC141B-8CA7-428B-8DDA-DA9E6EF2529D}"/>
                  </a:ext>
                </a:extLst>
              </p:cNvPr>
              <p:cNvSpPr/>
              <p:nvPr/>
            </p:nvSpPr>
            <p:spPr>
              <a:xfrm>
                <a:off x="4456416" y="6948392"/>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5" name="TextBox 10">
              <a:extLst>
                <a:ext uri="{FF2B5EF4-FFF2-40B4-BE49-F238E27FC236}">
                  <a16:creationId xmlns:a16="http://schemas.microsoft.com/office/drawing/2014/main" id="{AC509F99-3A09-4416-A1BB-9625AB356F8E}"/>
                </a:ext>
              </a:extLst>
            </p:cNvPr>
            <p:cNvSpPr txBox="1"/>
            <p:nvPr/>
          </p:nvSpPr>
          <p:spPr>
            <a:xfrm>
              <a:off x="19534575" y="11368701"/>
              <a:ext cx="3240000" cy="1506118"/>
            </a:xfrm>
            <a:prstGeom prst="rect">
              <a:avLst/>
            </a:prstGeom>
            <a:noFill/>
          </p:spPr>
          <p:txBody>
            <a:bodyPr wrap="square" rtlCol="0">
              <a:spAutoFit/>
            </a:bodyPr>
            <a:lstStyle/>
            <a:p>
              <a:pPr algn="ctr"/>
              <a:r>
                <a:rPr lang="en-US" sz="2000" dirty="0">
                  <a:latin typeface="Montserrat Light" charset="0"/>
                  <a:ea typeface="Montserrat Light" charset="0"/>
                  <a:cs typeface="Montserrat Light" charset="0"/>
                </a:rPr>
                <a:t>CONCLUSION</a:t>
              </a:r>
            </a:p>
            <a:p>
              <a:pPr marL="0" marR="0" lvl="0" indent="0" algn="ctr" defTabSz="1828434"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152534"/>
                  </a:solidFill>
                  <a:effectLst/>
                  <a:uLnTx/>
                  <a:uFillTx/>
                  <a:latin typeface="Montserrat Light" charset="0"/>
                  <a:ea typeface="Montserrat Light" charset="0"/>
                  <a:cs typeface="Montserrat Light" charset="0"/>
                </a:rPr>
                <a:t>06</a:t>
              </a:r>
              <a:endParaRPr kumimoji="0" lang="en-US" sz="800" b="1" i="0" u="none" strike="noStrike" kern="1200" cap="none" spc="0" normalizeH="0" baseline="0" noProof="0" dirty="0">
                <a:ln>
                  <a:noFill/>
                </a:ln>
                <a:solidFill>
                  <a:srgbClr val="152534"/>
                </a:solidFill>
                <a:effectLst/>
                <a:uLnTx/>
                <a:uFillTx/>
                <a:latin typeface="Montserrat Light" charset="0"/>
                <a:ea typeface="Montserrat Light" charset="0"/>
                <a:cs typeface="Montserrat Light" charset="0"/>
              </a:endParaRPr>
            </a:p>
          </p:txBody>
        </p:sp>
        <p:pic>
          <p:nvPicPr>
            <p:cNvPr id="101" name="Image 100" descr="Une image contenant signe, arrêt, dessin&#10;&#10;Description générée automatiquement">
              <a:extLst>
                <a:ext uri="{FF2B5EF4-FFF2-40B4-BE49-F238E27FC236}">
                  <a16:creationId xmlns:a16="http://schemas.microsoft.com/office/drawing/2014/main" id="{B843F6CD-C02D-4A81-ACAD-DB3F144A1389}"/>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0271940" y="7993746"/>
              <a:ext cx="1800000" cy="1800000"/>
            </a:xfrm>
            <a:prstGeom prst="rect">
              <a:avLst/>
            </a:prstGeom>
          </p:spPr>
        </p:pic>
      </p:grpSp>
    </p:spTree>
    <p:extLst>
      <p:ext uri="{BB962C8B-B14F-4D97-AF65-F5344CB8AC3E}">
        <p14:creationId xmlns:p14="http://schemas.microsoft.com/office/powerpoint/2010/main" val="151826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par>
                                <p:cTn id="15" presetID="10" presetClass="entr" presetSubtype="0" fill="hold"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childTnLst>
                                </p:cTn>
                              </p:par>
                              <p:par>
                                <p:cTn id="22" presetID="10" presetClass="entr" presetSubtype="0"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par>
                                <p:cTn id="29" presetID="10" presetClass="entr" presetSubtype="0" fill="hold" nodeType="withEffect">
                                  <p:stCondLst>
                                    <p:cond delay="50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childTnLst>
                                </p:cTn>
                              </p:par>
                              <p:par>
                                <p:cTn id="36" presetID="10" presetClass="entr" presetSubtype="0" fill="hold" nodeType="withEffect">
                                  <p:stCondLst>
                                    <p:cond delay="50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50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childTnLst>
                                </p:cTn>
                              </p:par>
                              <p:par>
                                <p:cTn id="43" presetID="10" presetClass="entr" presetSubtype="0" fill="hold" nodeType="withEffect">
                                  <p:stCondLst>
                                    <p:cond delay="5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03400" y="1370417"/>
            <a:ext cx="18718939" cy="3016210"/>
          </a:xfrm>
          <a:prstGeom prst="rect">
            <a:avLst/>
          </a:prstGeom>
          <a:noFill/>
        </p:spPr>
        <p:txBody>
          <a:bodyPr wrap="square" rtlCol="0">
            <a:spAutoFit/>
          </a:bodyPr>
          <a:lstStyle/>
          <a:p>
            <a:r>
              <a:rPr lang="en-US" sz="19000" b="1" dirty="0">
                <a:solidFill>
                  <a:srgbClr val="F7F7F7"/>
                </a:solidFill>
                <a:latin typeface="Montserrat" charset="0"/>
                <a:ea typeface="Montserrat" charset="0"/>
                <a:cs typeface="Montserrat" charset="0"/>
              </a:rPr>
              <a:t>Présentation</a:t>
            </a:r>
          </a:p>
        </p:txBody>
      </p:sp>
      <p:sp>
        <p:nvSpPr>
          <p:cNvPr id="9" name="TextBox 8"/>
          <p:cNvSpPr txBox="1"/>
          <p:nvPr/>
        </p:nvSpPr>
        <p:spPr>
          <a:xfrm>
            <a:off x="3504530" y="2924689"/>
            <a:ext cx="10974400" cy="1631216"/>
          </a:xfrm>
          <a:prstGeom prst="rect">
            <a:avLst/>
          </a:prstGeom>
          <a:noFill/>
        </p:spPr>
        <p:txBody>
          <a:bodyPr wrap="square" rtlCol="0">
            <a:spAutoFit/>
          </a:bodyPr>
          <a:lstStyle/>
          <a:p>
            <a:r>
              <a:rPr lang="en-US" sz="10000" b="1" dirty="0">
                <a:solidFill>
                  <a:schemeClr val="tx2"/>
                </a:solidFill>
                <a:latin typeface="Montserrat" charset="0"/>
                <a:ea typeface="Montserrat" charset="0"/>
                <a:cs typeface="Montserrat" charset="0"/>
              </a:rPr>
              <a:t>Présentation</a:t>
            </a:r>
          </a:p>
        </p:txBody>
      </p:sp>
      <p:sp>
        <p:nvSpPr>
          <p:cNvPr id="10" name="TextBox 9"/>
          <p:cNvSpPr txBox="1"/>
          <p:nvPr/>
        </p:nvSpPr>
        <p:spPr>
          <a:xfrm>
            <a:off x="3504530" y="5057162"/>
            <a:ext cx="6626895" cy="954107"/>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LA BLOCKCHAIN FACE À LA CONTREFAÇON</a:t>
            </a:r>
          </a:p>
        </p:txBody>
      </p:sp>
      <p:sp>
        <p:nvSpPr>
          <p:cNvPr id="11" name="TextBox 10"/>
          <p:cNvSpPr txBox="1"/>
          <p:nvPr/>
        </p:nvSpPr>
        <p:spPr>
          <a:xfrm>
            <a:off x="3504530" y="6196107"/>
            <a:ext cx="7061930" cy="5863144"/>
          </a:xfrm>
          <a:prstGeom prst="rect">
            <a:avLst/>
          </a:prstGeom>
          <a:noFill/>
        </p:spPr>
        <p:txBody>
          <a:bodyPr wrap="square" rtlCol="0">
            <a:spAutoFit/>
          </a:bodyPr>
          <a:lstStyle/>
          <a:p>
            <a:pPr marL="0" indent="0">
              <a:lnSpc>
                <a:spcPct val="100000"/>
              </a:lnSpc>
              <a:spcBef>
                <a:spcPts val="1800"/>
              </a:spcBef>
              <a:buNone/>
            </a:pPr>
            <a:r>
              <a:rPr lang="fr-FR" sz="2400" dirty="0">
                <a:latin typeface="Montserrat Light" panose="00000400000000000000" pitchFamily="2" charset="0"/>
              </a:rPr>
              <a:t>Face au marché explosif de la contrefaçon, nous proposons une solution efficace et robuste: l’utilisation de la blockchain pour traquer les vêtements. Grâce à une puce intégrée aux modèles, les articles enregistrés dans une blockchain à l’achat, pour permettre d’identifier l’article comme original.</a:t>
            </a:r>
          </a:p>
          <a:p>
            <a:pPr marL="0" indent="0">
              <a:lnSpc>
                <a:spcPct val="100000"/>
              </a:lnSpc>
              <a:spcBef>
                <a:spcPts val="1800"/>
              </a:spcBef>
              <a:buNone/>
            </a:pPr>
            <a:r>
              <a:rPr lang="fr-FR" sz="2400" dirty="0">
                <a:latin typeface="Montserrat Light" panose="00000400000000000000" pitchFamily="2" charset="0"/>
              </a:rPr>
              <a:t>Lors de transactions de particuliers à particuliers, l’acheteur pourra scanner la puce et s’assurer de l’authenticité du produit. Le concepteur du produit saura également qu’un nouveau propriétaire détient l’article. La blockchain est alors actualisée et le produit traçable depuis son achat.</a:t>
            </a:r>
          </a:p>
        </p:txBody>
      </p:sp>
      <p:sp>
        <p:nvSpPr>
          <p:cNvPr id="12" name="TextBox 11"/>
          <p:cNvSpPr txBox="1"/>
          <p:nvPr/>
        </p:nvSpPr>
        <p:spPr>
          <a:xfrm>
            <a:off x="3369684" y="2463791"/>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13" name="TextBox 12"/>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7" name="Ellipse 6">
            <a:extLst>
              <a:ext uri="{FF2B5EF4-FFF2-40B4-BE49-F238E27FC236}">
                <a16:creationId xmlns:a16="http://schemas.microsoft.com/office/drawing/2014/main" id="{63EF35D0-9995-4ED1-B94A-E2D2130BAA20}"/>
              </a:ext>
            </a:extLst>
          </p:cNvPr>
          <p:cNvSpPr/>
          <p:nvPr/>
        </p:nvSpPr>
        <p:spPr>
          <a:xfrm>
            <a:off x="22222339" y="481139"/>
            <a:ext cx="1440000" cy="1440000"/>
          </a:xfrm>
          <a:prstGeom prst="ellipse">
            <a:avLst/>
          </a:prstGeom>
          <a:solidFill>
            <a:srgbClr val="7EB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latin typeface="Montserrat" panose="00000500000000000000" pitchFamily="2" charset="0"/>
              </a:rPr>
              <a:t>01</a:t>
            </a:r>
          </a:p>
        </p:txBody>
      </p:sp>
      <p:sp>
        <p:nvSpPr>
          <p:cNvPr id="18" name="Rectangle : coins arrondis 17">
            <a:extLst>
              <a:ext uri="{FF2B5EF4-FFF2-40B4-BE49-F238E27FC236}">
                <a16:creationId xmlns:a16="http://schemas.microsoft.com/office/drawing/2014/main" id="{39A818A4-6C9D-4BD4-BD2A-FB4DE4C42B2F}"/>
              </a:ext>
            </a:extLst>
          </p:cNvPr>
          <p:cNvSpPr/>
          <p:nvPr/>
        </p:nvSpPr>
        <p:spPr>
          <a:xfrm>
            <a:off x="15809340" y="4298048"/>
            <a:ext cx="5692999" cy="8595360"/>
          </a:xfrm>
          <a:prstGeom prst="roundRect">
            <a:avLst>
              <a:gd name="adj" fmla="val 2828"/>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 name="Image 19" descr="Une image contenant assis, sombre, portant, jeu&#10;&#10;Description générée automatiquement">
            <a:extLst>
              <a:ext uri="{FF2B5EF4-FFF2-40B4-BE49-F238E27FC236}">
                <a16:creationId xmlns:a16="http://schemas.microsoft.com/office/drawing/2014/main" id="{AE9EF2DC-607A-4E4D-A830-8B1305F43E9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977693" y="4555905"/>
            <a:ext cx="5380012" cy="8595360"/>
          </a:xfrm>
          <a:prstGeom prst="rect">
            <a:avLst/>
          </a:prstGeom>
          <a:effectLst>
            <a:glow rad="63500">
              <a:schemeClr val="accent5">
                <a:satMod val="175000"/>
                <a:alpha val="40000"/>
              </a:schemeClr>
            </a:glow>
            <a:outerShdw blurRad="254000" dist="63500" algn="l" rotWithShape="0">
              <a:prstClr val="black">
                <a:alpha val="40000"/>
              </a:prstClr>
            </a:outerShdw>
          </a:effectLst>
        </p:spPr>
      </p:pic>
    </p:spTree>
    <p:extLst>
      <p:ext uri="{BB962C8B-B14F-4D97-AF65-F5344CB8AC3E}">
        <p14:creationId xmlns:p14="http://schemas.microsoft.com/office/powerpoint/2010/main" val="39527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30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iterate type="lt">
                                    <p:tmPct val="1000"/>
                                  </p:iterate>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par>
                                <p:cTn id="10" presetID="42" presetClass="entr" presetSubtype="0" fill="hold" grpId="0" nodeType="withEffect">
                                  <p:stCondLst>
                                    <p:cond delay="15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2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7C74E7D-3292-0942-8C27-B8E775611D76}"/>
              </a:ext>
            </a:extLst>
          </p:cNvPr>
          <p:cNvSpPr/>
          <p:nvPr/>
        </p:nvSpPr>
        <p:spPr>
          <a:xfrm>
            <a:off x="5886087" y="3979582"/>
            <a:ext cx="5084064" cy="5084064"/>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19F8340A-CD8E-3B4A-9883-7733D840841D}"/>
              </a:ext>
            </a:extLst>
          </p:cNvPr>
          <p:cNvSpPr/>
          <p:nvPr/>
        </p:nvSpPr>
        <p:spPr>
          <a:xfrm>
            <a:off x="9556677" y="3979582"/>
            <a:ext cx="5084064" cy="5084064"/>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4B818453-7D52-E649-AC6C-8260D279BD05}"/>
              </a:ext>
            </a:extLst>
          </p:cNvPr>
          <p:cNvSpPr/>
          <p:nvPr/>
        </p:nvSpPr>
        <p:spPr>
          <a:xfrm>
            <a:off x="13407499" y="3979582"/>
            <a:ext cx="5084064" cy="5084064"/>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e 1">
            <a:extLst>
              <a:ext uri="{FF2B5EF4-FFF2-40B4-BE49-F238E27FC236}">
                <a16:creationId xmlns:a16="http://schemas.microsoft.com/office/drawing/2014/main" id="{376242B9-21B6-426A-97E9-FDD4940943C8}"/>
              </a:ext>
            </a:extLst>
          </p:cNvPr>
          <p:cNvGrpSpPr/>
          <p:nvPr/>
        </p:nvGrpSpPr>
        <p:grpSpPr>
          <a:xfrm>
            <a:off x="2480721" y="9789401"/>
            <a:ext cx="5624127" cy="1569660"/>
            <a:chOff x="1884071" y="9789401"/>
            <a:chExt cx="5624127" cy="1569660"/>
          </a:xfrm>
        </p:grpSpPr>
        <p:sp>
          <p:nvSpPr>
            <p:cNvPr id="46" name="Oval 45">
              <a:extLst>
                <a:ext uri="{FF2B5EF4-FFF2-40B4-BE49-F238E27FC236}">
                  <a16:creationId xmlns:a16="http://schemas.microsoft.com/office/drawing/2014/main" id="{936F6A00-6329-584F-9928-31726140174B}"/>
                </a:ext>
              </a:extLst>
            </p:cNvPr>
            <p:cNvSpPr/>
            <p:nvPr/>
          </p:nvSpPr>
          <p:spPr>
            <a:xfrm>
              <a:off x="1884071" y="10005371"/>
              <a:ext cx="1230055" cy="1230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SemiBold" pitchFamily="2" charset="77"/>
              </a:endParaRPr>
            </a:p>
          </p:txBody>
        </p:sp>
        <p:sp>
          <p:nvSpPr>
            <p:cNvPr id="78" name="TextBox 77">
              <a:extLst>
                <a:ext uri="{FF2B5EF4-FFF2-40B4-BE49-F238E27FC236}">
                  <a16:creationId xmlns:a16="http://schemas.microsoft.com/office/drawing/2014/main" id="{2B85AC61-71B3-1B47-AE24-3536C2F03697}"/>
                </a:ext>
              </a:extLst>
            </p:cNvPr>
            <p:cNvSpPr txBox="1"/>
            <p:nvPr/>
          </p:nvSpPr>
          <p:spPr>
            <a:xfrm>
              <a:off x="2045482" y="10302870"/>
              <a:ext cx="907232" cy="646331"/>
            </a:xfrm>
            <a:prstGeom prst="rect">
              <a:avLst/>
            </a:prstGeom>
            <a:noFill/>
            <a:ln>
              <a:noFill/>
            </a:ln>
          </p:spPr>
          <p:txBody>
            <a:bodyPr wrap="square" rtlCol="0">
              <a:spAutoFit/>
            </a:bodyPr>
            <a:lstStyle/>
            <a:p>
              <a:pPr algn="ctr"/>
              <a:r>
                <a:rPr lang="en-US" b="1" dirty="0">
                  <a:solidFill>
                    <a:schemeClr val="bg1"/>
                  </a:solidFill>
                  <a:latin typeface="Montserrat SemiBold" pitchFamily="2" charset="77"/>
                  <a:ea typeface="Roboto Medium" panose="02000000000000000000" pitchFamily="2" charset="0"/>
                  <a:cs typeface="Poppins Medium" pitchFamily="2" charset="77"/>
                </a:rPr>
                <a:t>A</a:t>
              </a:r>
            </a:p>
          </p:txBody>
        </p:sp>
        <p:sp>
          <p:nvSpPr>
            <p:cNvPr id="111" name="TextBox 110">
              <a:extLst>
                <a:ext uri="{FF2B5EF4-FFF2-40B4-BE49-F238E27FC236}">
                  <a16:creationId xmlns:a16="http://schemas.microsoft.com/office/drawing/2014/main" id="{F3048E0E-F539-F942-945F-FC2E39ABA92C}"/>
                </a:ext>
              </a:extLst>
            </p:cNvPr>
            <p:cNvSpPr txBox="1"/>
            <p:nvPr/>
          </p:nvSpPr>
          <p:spPr>
            <a:xfrm>
              <a:off x="3320491" y="10497287"/>
              <a:ext cx="4187707" cy="861774"/>
            </a:xfrm>
            <a:prstGeom prst="rect">
              <a:avLst/>
            </a:prstGeom>
            <a:noFill/>
          </p:spPr>
          <p:txBody>
            <a:bodyPr wrap="square" rtlCol="0">
              <a:spAutoFit/>
            </a:bodyPr>
            <a:lstStyle/>
            <a:p>
              <a:r>
                <a:rPr lang="fr-FR" sz="2500" dirty="0">
                  <a:latin typeface="Montserrat Light" panose="00000400000000000000" pitchFamily="2" charset="0"/>
                  <a:ea typeface="Lato Light" panose="020F0502020204030203" pitchFamily="34" charset="0"/>
                  <a:cs typeface="Lato Light" panose="020F0502020204030203" pitchFamily="34" charset="0"/>
                </a:rPr>
                <a:t>La contrefaçon génère de nombreuses pertes</a:t>
              </a:r>
            </a:p>
          </p:txBody>
        </p:sp>
        <p:sp>
          <p:nvSpPr>
            <p:cNvPr id="112" name="TextBox 111">
              <a:extLst>
                <a:ext uri="{FF2B5EF4-FFF2-40B4-BE49-F238E27FC236}">
                  <a16:creationId xmlns:a16="http://schemas.microsoft.com/office/drawing/2014/main" id="{4054568F-5599-CB4F-BF81-034FB64E524F}"/>
                </a:ext>
              </a:extLst>
            </p:cNvPr>
            <p:cNvSpPr txBox="1"/>
            <p:nvPr/>
          </p:nvSpPr>
          <p:spPr>
            <a:xfrm>
              <a:off x="3320491" y="9789401"/>
              <a:ext cx="3618185" cy="646331"/>
            </a:xfrm>
            <a:prstGeom prst="rect">
              <a:avLst/>
            </a:prstGeom>
            <a:noFill/>
          </p:spPr>
          <p:txBody>
            <a:bodyPr wrap="square" rtlCol="0">
              <a:spAutoFit/>
            </a:bodyPr>
            <a:lstStyle/>
            <a:p>
              <a:r>
                <a:rPr lang="fr-FR" b="1" dirty="0">
                  <a:solidFill>
                    <a:schemeClr val="tx2"/>
                  </a:solidFill>
                  <a:latin typeface="Montserrat SemiBold" pitchFamily="2" charset="77"/>
                  <a:ea typeface="Roboto Medium" panose="02000000000000000000" pitchFamily="2" charset="0"/>
                  <a:cs typeface="Lato Medium" panose="020F0502020204030203" pitchFamily="34" charset="0"/>
                </a:rPr>
                <a:t>L’authenticité</a:t>
              </a:r>
            </a:p>
          </p:txBody>
        </p:sp>
      </p:grpSp>
      <p:grpSp>
        <p:nvGrpSpPr>
          <p:cNvPr id="3" name="Groupe 2">
            <a:extLst>
              <a:ext uri="{FF2B5EF4-FFF2-40B4-BE49-F238E27FC236}">
                <a16:creationId xmlns:a16="http://schemas.microsoft.com/office/drawing/2014/main" id="{F5A4628A-12B0-4A88-B9F2-C0E7B2B6E969}"/>
              </a:ext>
            </a:extLst>
          </p:cNvPr>
          <p:cNvGrpSpPr/>
          <p:nvPr/>
        </p:nvGrpSpPr>
        <p:grpSpPr>
          <a:xfrm>
            <a:off x="8948198" y="9789401"/>
            <a:ext cx="6212427" cy="1569660"/>
            <a:chOff x="8948198" y="9789401"/>
            <a:chExt cx="6212427" cy="1569660"/>
          </a:xfrm>
        </p:grpSpPr>
        <p:sp>
          <p:nvSpPr>
            <p:cNvPr id="50" name="Oval 49">
              <a:extLst>
                <a:ext uri="{FF2B5EF4-FFF2-40B4-BE49-F238E27FC236}">
                  <a16:creationId xmlns:a16="http://schemas.microsoft.com/office/drawing/2014/main" id="{C5351123-E324-DD4E-94B0-181927094F32}"/>
                </a:ext>
              </a:extLst>
            </p:cNvPr>
            <p:cNvSpPr/>
            <p:nvPr/>
          </p:nvSpPr>
          <p:spPr>
            <a:xfrm>
              <a:off x="8948198" y="10005371"/>
              <a:ext cx="1230055" cy="12300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SemiBold" pitchFamily="2" charset="77"/>
              </a:endParaRPr>
            </a:p>
          </p:txBody>
        </p:sp>
        <p:sp>
          <p:nvSpPr>
            <p:cNvPr id="79" name="TextBox 78">
              <a:extLst>
                <a:ext uri="{FF2B5EF4-FFF2-40B4-BE49-F238E27FC236}">
                  <a16:creationId xmlns:a16="http://schemas.microsoft.com/office/drawing/2014/main" id="{1F0407E7-E109-BD4C-8044-939A1DDC6B92}"/>
                </a:ext>
              </a:extLst>
            </p:cNvPr>
            <p:cNvSpPr txBox="1"/>
            <p:nvPr/>
          </p:nvSpPr>
          <p:spPr>
            <a:xfrm>
              <a:off x="9109609" y="10302870"/>
              <a:ext cx="907232" cy="646331"/>
            </a:xfrm>
            <a:prstGeom prst="rect">
              <a:avLst/>
            </a:prstGeom>
            <a:noFill/>
            <a:ln>
              <a:noFill/>
            </a:ln>
          </p:spPr>
          <p:txBody>
            <a:bodyPr wrap="square" rtlCol="0">
              <a:spAutoFit/>
            </a:bodyPr>
            <a:lstStyle/>
            <a:p>
              <a:pPr algn="ctr"/>
              <a:r>
                <a:rPr lang="en-US" b="1" dirty="0">
                  <a:solidFill>
                    <a:schemeClr val="bg1"/>
                  </a:solidFill>
                  <a:latin typeface="Montserrat SemiBold" pitchFamily="2" charset="77"/>
                  <a:ea typeface="Roboto Medium" panose="02000000000000000000" pitchFamily="2" charset="0"/>
                  <a:cs typeface="Poppins Medium" pitchFamily="2" charset="77"/>
                </a:rPr>
                <a:t>B</a:t>
              </a:r>
            </a:p>
          </p:txBody>
        </p:sp>
        <p:sp>
          <p:nvSpPr>
            <p:cNvPr id="114" name="TextBox 113">
              <a:extLst>
                <a:ext uri="{FF2B5EF4-FFF2-40B4-BE49-F238E27FC236}">
                  <a16:creationId xmlns:a16="http://schemas.microsoft.com/office/drawing/2014/main" id="{920BAB1C-4515-BC42-9779-4EA1AF3871DA}"/>
                </a:ext>
              </a:extLst>
            </p:cNvPr>
            <p:cNvSpPr txBox="1"/>
            <p:nvPr/>
          </p:nvSpPr>
          <p:spPr>
            <a:xfrm>
              <a:off x="10381361" y="10497287"/>
              <a:ext cx="4779264" cy="861774"/>
            </a:xfrm>
            <a:prstGeom prst="rect">
              <a:avLst/>
            </a:prstGeom>
            <a:noFill/>
          </p:spPr>
          <p:txBody>
            <a:bodyPr wrap="square" rtlCol="0">
              <a:spAutoFit/>
            </a:bodyPr>
            <a:lstStyle/>
            <a:p>
              <a:r>
                <a:rPr lang="fr-FR" sz="2500" dirty="0">
                  <a:latin typeface="Montserrat Light" panose="00000400000000000000" pitchFamily="2" charset="0"/>
                  <a:ea typeface="Lato Light" panose="020F0502020204030203" pitchFamily="34" charset="0"/>
                  <a:cs typeface="Lato Light" panose="020F0502020204030203" pitchFamily="34" charset="0"/>
                </a:rPr>
                <a:t>Faire confiance aux vendeurs particuliers n’est pas évident</a:t>
              </a:r>
            </a:p>
          </p:txBody>
        </p:sp>
        <p:sp>
          <p:nvSpPr>
            <p:cNvPr id="115" name="TextBox 114">
              <a:extLst>
                <a:ext uri="{FF2B5EF4-FFF2-40B4-BE49-F238E27FC236}">
                  <a16:creationId xmlns:a16="http://schemas.microsoft.com/office/drawing/2014/main" id="{A3F7DAB4-F779-F84C-947B-EB72E1EBD1F1}"/>
                </a:ext>
              </a:extLst>
            </p:cNvPr>
            <p:cNvSpPr txBox="1"/>
            <p:nvPr/>
          </p:nvSpPr>
          <p:spPr>
            <a:xfrm>
              <a:off x="10381362" y="9789401"/>
              <a:ext cx="3483864" cy="646331"/>
            </a:xfrm>
            <a:prstGeom prst="rect">
              <a:avLst/>
            </a:prstGeom>
            <a:noFill/>
          </p:spPr>
          <p:txBody>
            <a:bodyPr wrap="square" rtlCol="0">
              <a:spAutoFit/>
            </a:bodyPr>
            <a:lstStyle/>
            <a:p>
              <a:r>
                <a:rPr lang="en-US" b="1" dirty="0">
                  <a:solidFill>
                    <a:schemeClr val="tx2"/>
                  </a:solidFill>
                  <a:latin typeface="Montserrat SemiBold" pitchFamily="2" charset="77"/>
                  <a:ea typeface="Roboto Medium" panose="02000000000000000000" pitchFamily="2" charset="0"/>
                  <a:cs typeface="Lato Medium" panose="020F0502020204030203" pitchFamily="34" charset="0"/>
                </a:rPr>
                <a:t>La Confiance</a:t>
              </a:r>
            </a:p>
          </p:txBody>
        </p:sp>
      </p:grpSp>
      <p:grpSp>
        <p:nvGrpSpPr>
          <p:cNvPr id="4" name="Groupe 3">
            <a:extLst>
              <a:ext uri="{FF2B5EF4-FFF2-40B4-BE49-F238E27FC236}">
                <a16:creationId xmlns:a16="http://schemas.microsoft.com/office/drawing/2014/main" id="{B357EC76-99D6-4C5D-B679-C501F5896AA7}"/>
              </a:ext>
            </a:extLst>
          </p:cNvPr>
          <p:cNvGrpSpPr/>
          <p:nvPr/>
        </p:nvGrpSpPr>
        <p:grpSpPr>
          <a:xfrm>
            <a:off x="16012325" y="9789401"/>
            <a:ext cx="6481253" cy="1569660"/>
            <a:chOff x="16012325" y="9789401"/>
            <a:chExt cx="6481253" cy="1569660"/>
          </a:xfrm>
        </p:grpSpPr>
        <p:sp>
          <p:nvSpPr>
            <p:cNvPr id="74" name="Oval 73">
              <a:extLst>
                <a:ext uri="{FF2B5EF4-FFF2-40B4-BE49-F238E27FC236}">
                  <a16:creationId xmlns:a16="http://schemas.microsoft.com/office/drawing/2014/main" id="{BAD7F644-95DA-AB44-9F0E-4DD28B34F13C}"/>
                </a:ext>
              </a:extLst>
            </p:cNvPr>
            <p:cNvSpPr/>
            <p:nvPr/>
          </p:nvSpPr>
          <p:spPr>
            <a:xfrm>
              <a:off x="16012325" y="10005371"/>
              <a:ext cx="1230055" cy="1230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SemiBold" pitchFamily="2" charset="77"/>
              </a:endParaRPr>
            </a:p>
          </p:txBody>
        </p:sp>
        <p:sp>
          <p:nvSpPr>
            <p:cNvPr id="80" name="TextBox 79">
              <a:extLst>
                <a:ext uri="{FF2B5EF4-FFF2-40B4-BE49-F238E27FC236}">
                  <a16:creationId xmlns:a16="http://schemas.microsoft.com/office/drawing/2014/main" id="{53F56316-DE2A-3242-B3E7-95E6C63853DC}"/>
                </a:ext>
              </a:extLst>
            </p:cNvPr>
            <p:cNvSpPr txBox="1"/>
            <p:nvPr/>
          </p:nvSpPr>
          <p:spPr>
            <a:xfrm>
              <a:off x="16173736" y="10302870"/>
              <a:ext cx="907232" cy="646331"/>
            </a:xfrm>
            <a:prstGeom prst="rect">
              <a:avLst/>
            </a:prstGeom>
            <a:noFill/>
            <a:ln>
              <a:noFill/>
            </a:ln>
          </p:spPr>
          <p:txBody>
            <a:bodyPr wrap="square" rtlCol="0">
              <a:spAutoFit/>
            </a:bodyPr>
            <a:lstStyle/>
            <a:p>
              <a:pPr algn="ctr"/>
              <a:r>
                <a:rPr lang="en-US" b="1" dirty="0">
                  <a:solidFill>
                    <a:schemeClr val="bg1"/>
                  </a:solidFill>
                  <a:latin typeface="Montserrat SemiBold" pitchFamily="2" charset="77"/>
                  <a:ea typeface="Roboto Medium" panose="02000000000000000000" pitchFamily="2" charset="0"/>
                  <a:cs typeface="Poppins Medium" pitchFamily="2" charset="77"/>
                </a:rPr>
                <a:t>C</a:t>
              </a:r>
            </a:p>
          </p:txBody>
        </p:sp>
        <p:sp>
          <p:nvSpPr>
            <p:cNvPr id="117" name="TextBox 116">
              <a:extLst>
                <a:ext uri="{FF2B5EF4-FFF2-40B4-BE49-F238E27FC236}">
                  <a16:creationId xmlns:a16="http://schemas.microsoft.com/office/drawing/2014/main" id="{43ECA89E-DD57-0849-A34A-2D05FC57E248}"/>
                </a:ext>
              </a:extLst>
            </p:cNvPr>
            <p:cNvSpPr txBox="1"/>
            <p:nvPr/>
          </p:nvSpPr>
          <p:spPr>
            <a:xfrm>
              <a:off x="17442230" y="10497287"/>
              <a:ext cx="5051348" cy="861774"/>
            </a:xfrm>
            <a:prstGeom prst="rect">
              <a:avLst/>
            </a:prstGeom>
            <a:noFill/>
          </p:spPr>
          <p:txBody>
            <a:bodyPr wrap="square" rtlCol="0">
              <a:spAutoFit/>
            </a:bodyPr>
            <a:lstStyle/>
            <a:p>
              <a:r>
                <a:rPr lang="fr-FR" sz="2500" dirty="0">
                  <a:latin typeface="Montserrat Light" panose="00000400000000000000" pitchFamily="2" charset="0"/>
                  <a:ea typeface="Lato Light" panose="020F0502020204030203" pitchFamily="34" charset="0"/>
                  <a:cs typeface="Lato Light" panose="020F0502020204030203" pitchFamily="34" charset="0"/>
                </a:rPr>
                <a:t>La provenance des produits de particuliers n’est pas connue</a:t>
              </a:r>
            </a:p>
          </p:txBody>
        </p:sp>
        <p:sp>
          <p:nvSpPr>
            <p:cNvPr id="118" name="TextBox 117">
              <a:extLst>
                <a:ext uri="{FF2B5EF4-FFF2-40B4-BE49-F238E27FC236}">
                  <a16:creationId xmlns:a16="http://schemas.microsoft.com/office/drawing/2014/main" id="{24EE31D9-C035-5C4B-BE8A-49E532CF25F4}"/>
                </a:ext>
              </a:extLst>
            </p:cNvPr>
            <p:cNvSpPr txBox="1"/>
            <p:nvPr/>
          </p:nvSpPr>
          <p:spPr>
            <a:xfrm>
              <a:off x="17442230" y="9789401"/>
              <a:ext cx="5051347" cy="646331"/>
            </a:xfrm>
            <a:prstGeom prst="rect">
              <a:avLst/>
            </a:prstGeom>
            <a:noFill/>
          </p:spPr>
          <p:txBody>
            <a:bodyPr wrap="square" rtlCol="0">
              <a:spAutoFit/>
            </a:bodyPr>
            <a:lstStyle/>
            <a:p>
              <a:r>
                <a:rPr lang="en-US" b="1" dirty="0">
                  <a:solidFill>
                    <a:schemeClr val="tx2"/>
                  </a:solidFill>
                  <a:latin typeface="Montserrat SemiBold" pitchFamily="2" charset="77"/>
                  <a:ea typeface="Roboto Medium" panose="02000000000000000000" pitchFamily="2" charset="0"/>
                  <a:cs typeface="Lato Medium" panose="020F0502020204030203" pitchFamily="34" charset="0"/>
                </a:rPr>
                <a:t>La Traçabilité</a:t>
              </a:r>
            </a:p>
          </p:txBody>
        </p:sp>
      </p:grpSp>
      <p:sp>
        <p:nvSpPr>
          <p:cNvPr id="119" name="Freeform 118">
            <a:extLst>
              <a:ext uri="{FF2B5EF4-FFF2-40B4-BE49-F238E27FC236}">
                <a16:creationId xmlns:a16="http://schemas.microsoft.com/office/drawing/2014/main" id="{16244E55-A6D5-8A4C-96EC-7AFBDC0A4961}"/>
              </a:ext>
            </a:extLst>
          </p:cNvPr>
          <p:cNvSpPr/>
          <p:nvPr/>
        </p:nvSpPr>
        <p:spPr>
          <a:xfrm>
            <a:off x="9525577" y="12453896"/>
            <a:ext cx="5326496" cy="1262104"/>
          </a:xfrm>
          <a:custGeom>
            <a:avLst/>
            <a:gdLst>
              <a:gd name="connsiteX0" fmla="*/ 3393426 w 6786852"/>
              <a:gd name="connsiteY0" fmla="*/ 0 h 1608132"/>
              <a:gd name="connsiteX1" fmla="*/ 6777839 w 6786852"/>
              <a:gd name="connsiteY1" fmla="*/ 1596079 h 1608132"/>
              <a:gd name="connsiteX2" fmla="*/ 6786852 w 6786852"/>
              <a:gd name="connsiteY2" fmla="*/ 1608132 h 1608132"/>
              <a:gd name="connsiteX3" fmla="*/ 0 w 6786852"/>
              <a:gd name="connsiteY3" fmla="*/ 1608132 h 1608132"/>
              <a:gd name="connsiteX4" fmla="*/ 9013 w 6786852"/>
              <a:gd name="connsiteY4" fmla="*/ 1596079 h 1608132"/>
              <a:gd name="connsiteX5" fmla="*/ 3393426 w 6786852"/>
              <a:gd name="connsiteY5" fmla="*/ 0 h 160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86852" h="1608132">
                <a:moveTo>
                  <a:pt x="3393426" y="0"/>
                </a:moveTo>
                <a:cubicBezTo>
                  <a:pt x="4755967" y="0"/>
                  <a:pt x="5973391" y="621314"/>
                  <a:pt x="6777839" y="1596079"/>
                </a:cubicBezTo>
                <a:lnTo>
                  <a:pt x="6786852" y="1608132"/>
                </a:lnTo>
                <a:lnTo>
                  <a:pt x="0" y="1608132"/>
                </a:lnTo>
                <a:lnTo>
                  <a:pt x="9013" y="1596079"/>
                </a:lnTo>
                <a:cubicBezTo>
                  <a:pt x="813461" y="621314"/>
                  <a:pt x="2030886" y="0"/>
                  <a:pt x="3393426" y="0"/>
                </a:cubicBezTo>
                <a:close/>
              </a:path>
            </a:pathLst>
          </a:custGeom>
          <a:solidFill>
            <a:srgbClr val="F2F2F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12">
            <a:extLst>
              <a:ext uri="{FF2B5EF4-FFF2-40B4-BE49-F238E27FC236}">
                <a16:creationId xmlns:a16="http://schemas.microsoft.com/office/drawing/2014/main" id="{AE15B2DA-D8AE-4CE6-B178-7932FA551E74}"/>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10" name="TextBox 7">
            <a:extLst>
              <a:ext uri="{FF2B5EF4-FFF2-40B4-BE49-F238E27FC236}">
                <a16:creationId xmlns:a16="http://schemas.microsoft.com/office/drawing/2014/main" id="{7699D8B9-C502-4714-BFC2-87E0AB26DB1A}"/>
              </a:ext>
            </a:extLst>
          </p:cNvPr>
          <p:cNvSpPr txBox="1"/>
          <p:nvPr/>
        </p:nvSpPr>
        <p:spPr>
          <a:xfrm>
            <a:off x="3320491" y="747454"/>
            <a:ext cx="19852659" cy="1938992"/>
          </a:xfrm>
          <a:prstGeom prst="rect">
            <a:avLst/>
          </a:prstGeom>
          <a:noFill/>
        </p:spPr>
        <p:txBody>
          <a:bodyPr wrap="square" rtlCol="0">
            <a:spAutoFit/>
          </a:bodyPr>
          <a:lstStyle/>
          <a:p>
            <a:r>
              <a:rPr lang="fr-FR" sz="12000" b="1" dirty="0">
                <a:solidFill>
                  <a:srgbClr val="F7F7F7"/>
                </a:solidFill>
                <a:latin typeface="Montserrat" charset="0"/>
                <a:ea typeface="Montserrat" charset="0"/>
                <a:cs typeface="Montserrat" charset="0"/>
              </a:rPr>
              <a:t>Les problèmes résolus</a:t>
            </a:r>
          </a:p>
        </p:txBody>
      </p:sp>
      <p:sp>
        <p:nvSpPr>
          <p:cNvPr id="11" name="TextBox 6">
            <a:extLst>
              <a:ext uri="{FF2B5EF4-FFF2-40B4-BE49-F238E27FC236}">
                <a16:creationId xmlns:a16="http://schemas.microsoft.com/office/drawing/2014/main" id="{EE46F395-74B2-49EF-9C6D-CA96FD6B8D20}"/>
              </a:ext>
            </a:extLst>
          </p:cNvPr>
          <p:cNvSpPr txBox="1"/>
          <p:nvPr/>
        </p:nvSpPr>
        <p:spPr>
          <a:xfrm>
            <a:off x="2924279" y="1706672"/>
            <a:ext cx="19680491" cy="1631216"/>
          </a:xfrm>
          <a:prstGeom prst="rect">
            <a:avLst/>
          </a:prstGeom>
          <a:noFill/>
        </p:spPr>
        <p:txBody>
          <a:bodyPr wrap="square" rtlCol="0">
            <a:spAutoFit/>
          </a:bodyPr>
          <a:lstStyle/>
          <a:p>
            <a:r>
              <a:rPr lang="fr-FR" sz="10000" b="1" dirty="0">
                <a:solidFill>
                  <a:schemeClr val="tx2"/>
                </a:solidFill>
                <a:latin typeface="Montserrat" panose="00000500000000000000" pitchFamily="2" charset="0"/>
              </a:rPr>
              <a:t>Les problèmes résolus</a:t>
            </a:r>
            <a:endParaRPr lang="fr-FR" sz="10000" b="1" dirty="0">
              <a:solidFill>
                <a:schemeClr val="tx2"/>
              </a:solidFill>
              <a:latin typeface="Montserrat" panose="00000500000000000000" pitchFamily="2" charset="0"/>
              <a:ea typeface="Montserrat" charset="0"/>
              <a:cs typeface="Montserrat" charset="0"/>
            </a:endParaRPr>
          </a:p>
        </p:txBody>
      </p:sp>
      <p:sp>
        <p:nvSpPr>
          <p:cNvPr id="12" name="TextBox 8">
            <a:extLst>
              <a:ext uri="{FF2B5EF4-FFF2-40B4-BE49-F238E27FC236}">
                <a16:creationId xmlns:a16="http://schemas.microsoft.com/office/drawing/2014/main" id="{C9913C21-87E6-4587-AFAE-4E11B7A8A80E}"/>
              </a:ext>
            </a:extLst>
          </p:cNvPr>
          <p:cNvSpPr txBox="1"/>
          <p:nvPr/>
        </p:nvSpPr>
        <p:spPr>
          <a:xfrm>
            <a:off x="2924281" y="1245774"/>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pic>
        <p:nvPicPr>
          <p:cNvPr id="14" name="Image 13" descr="Une image contenant lumière, dessin&#10;&#10;Description générée automatiquement">
            <a:extLst>
              <a:ext uri="{FF2B5EF4-FFF2-40B4-BE49-F238E27FC236}">
                <a16:creationId xmlns:a16="http://schemas.microsoft.com/office/drawing/2014/main" id="{86D1EF88-2153-4AED-82D9-6EB47ABCF1B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469875" y="5801614"/>
            <a:ext cx="1440000" cy="1440000"/>
          </a:xfrm>
          <a:prstGeom prst="rect">
            <a:avLst/>
          </a:prstGeom>
        </p:spPr>
      </p:pic>
      <p:pic>
        <p:nvPicPr>
          <p:cNvPr id="16" name="Image 15" descr="Une image contenant lumière&#10;&#10;Description générée automatiquement">
            <a:extLst>
              <a:ext uri="{FF2B5EF4-FFF2-40B4-BE49-F238E27FC236}">
                <a16:creationId xmlns:a16="http://schemas.microsoft.com/office/drawing/2014/main" id="{747628E9-0858-4D8E-87EA-7FC947649E3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467034" y="5857781"/>
            <a:ext cx="1440000" cy="1440000"/>
          </a:xfrm>
          <a:prstGeom prst="rect">
            <a:avLst/>
          </a:prstGeom>
        </p:spPr>
      </p:pic>
      <p:pic>
        <p:nvPicPr>
          <p:cNvPr id="18" name="Image 17" descr="Une image contenant assiette, dessin&#10;&#10;Description générée automatiquement">
            <a:extLst>
              <a:ext uri="{FF2B5EF4-FFF2-40B4-BE49-F238E27FC236}">
                <a16:creationId xmlns:a16="http://schemas.microsoft.com/office/drawing/2014/main" id="{7982AA14-8C4B-4AD1-BED3-1F7676D11B29}"/>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508198" y="5801614"/>
            <a:ext cx="1440000" cy="1440000"/>
          </a:xfrm>
          <a:prstGeom prst="rect">
            <a:avLst/>
          </a:prstGeom>
        </p:spPr>
      </p:pic>
      <p:sp>
        <p:nvSpPr>
          <p:cNvPr id="19" name="Ellipse 18">
            <a:extLst>
              <a:ext uri="{FF2B5EF4-FFF2-40B4-BE49-F238E27FC236}">
                <a16:creationId xmlns:a16="http://schemas.microsoft.com/office/drawing/2014/main" id="{C85C9E0E-1C98-4962-9765-1EF26545B664}"/>
              </a:ext>
            </a:extLst>
          </p:cNvPr>
          <p:cNvSpPr/>
          <p:nvPr/>
        </p:nvSpPr>
        <p:spPr>
          <a:xfrm>
            <a:off x="22222339" y="481139"/>
            <a:ext cx="1440000" cy="1440000"/>
          </a:xfrm>
          <a:prstGeom prst="ellipse">
            <a:avLst/>
          </a:prstGeom>
          <a:solidFill>
            <a:srgbClr val="53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latin typeface="Montserrat" panose="00000500000000000000" pitchFamily="2" charset="0"/>
              </a:rPr>
              <a:t>02</a:t>
            </a:r>
          </a:p>
        </p:txBody>
      </p:sp>
    </p:spTree>
    <p:extLst>
      <p:ext uri="{BB962C8B-B14F-4D97-AF65-F5344CB8AC3E}">
        <p14:creationId xmlns:p14="http://schemas.microsoft.com/office/powerpoint/2010/main" val="3709316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Effect transition="in" filter="fade">
                                      <p:cBhvr>
                                        <p:cTn id="9" dur="1000"/>
                                        <p:tgtEl>
                                          <p:spTgt spid="43"/>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42"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1000" fill="hold"/>
                                        <p:tgtEl>
                                          <p:spTgt spid="44"/>
                                        </p:tgtEl>
                                        <p:attrNameLst>
                                          <p:attrName>ppt_w</p:attrName>
                                        </p:attrNameLst>
                                      </p:cBhvr>
                                      <p:tavLst>
                                        <p:tav tm="0">
                                          <p:val>
                                            <p:fltVal val="0"/>
                                          </p:val>
                                        </p:tav>
                                        <p:tav tm="100000">
                                          <p:val>
                                            <p:strVal val="#ppt_w"/>
                                          </p:val>
                                        </p:tav>
                                      </p:tavLst>
                                    </p:anim>
                                    <p:anim calcmode="lin" valueType="num">
                                      <p:cBhvr>
                                        <p:cTn id="23" dur="1000" fill="hold"/>
                                        <p:tgtEl>
                                          <p:spTgt spid="44"/>
                                        </p:tgtEl>
                                        <p:attrNameLst>
                                          <p:attrName>ppt_h</p:attrName>
                                        </p:attrNameLst>
                                      </p:cBhvr>
                                      <p:tavLst>
                                        <p:tav tm="0">
                                          <p:val>
                                            <p:fltVal val="0"/>
                                          </p:val>
                                        </p:tav>
                                        <p:tav tm="100000">
                                          <p:val>
                                            <p:strVal val="#ppt_h"/>
                                          </p:val>
                                        </p:tav>
                                      </p:tavLst>
                                    </p:anim>
                                    <p:animEffect transition="in" filter="fade">
                                      <p:cBhvr>
                                        <p:cTn id="24" dur="1000"/>
                                        <p:tgtEl>
                                          <p:spTgt spid="44"/>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1000" fill="hold"/>
                                        <p:tgtEl>
                                          <p:spTgt spid="45"/>
                                        </p:tgtEl>
                                        <p:attrNameLst>
                                          <p:attrName>ppt_w</p:attrName>
                                        </p:attrNameLst>
                                      </p:cBhvr>
                                      <p:tavLst>
                                        <p:tav tm="0">
                                          <p:val>
                                            <p:fltVal val="0"/>
                                          </p:val>
                                        </p:tav>
                                        <p:tav tm="100000">
                                          <p:val>
                                            <p:strVal val="#ppt_w"/>
                                          </p:val>
                                        </p:tav>
                                      </p:tavLst>
                                    </p:anim>
                                    <p:anim calcmode="lin" valueType="num">
                                      <p:cBhvr>
                                        <p:cTn id="38" dur="1000" fill="hold"/>
                                        <p:tgtEl>
                                          <p:spTgt spid="45"/>
                                        </p:tgtEl>
                                        <p:attrNameLst>
                                          <p:attrName>ppt_h</p:attrName>
                                        </p:attrNameLst>
                                      </p:cBhvr>
                                      <p:tavLst>
                                        <p:tav tm="0">
                                          <p:val>
                                            <p:fltVal val="0"/>
                                          </p:val>
                                        </p:tav>
                                        <p:tav tm="100000">
                                          <p:val>
                                            <p:strVal val="#ppt_h"/>
                                          </p:val>
                                        </p:tav>
                                      </p:tavLst>
                                    </p:anim>
                                    <p:animEffect transition="in" filter="fade">
                                      <p:cBhvr>
                                        <p:cTn id="39" dur="1000"/>
                                        <p:tgtEl>
                                          <p:spTgt spid="45"/>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childTnLst>
                                </p:cTn>
                              </p:par>
                              <p:par>
                                <p:cTn id="44" presetID="42"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7777552" y="2240433"/>
            <a:ext cx="15842855" cy="1859292"/>
          </a:xfrm>
          <a:prstGeom prst="rect">
            <a:avLst/>
          </a:prstGeom>
          <a:noFill/>
        </p:spPr>
        <p:txBody>
          <a:bodyPr wrap="square" rtlCol="0">
            <a:spAutoFit/>
          </a:bodyPr>
          <a:lstStyle/>
          <a:p>
            <a:pPr>
              <a:lnSpc>
                <a:spcPts val="13060"/>
              </a:lnSpc>
            </a:pPr>
            <a:r>
              <a:rPr lang="en-US" sz="16000" b="1" noProof="1">
                <a:solidFill>
                  <a:srgbClr val="F7F7F7"/>
                </a:solidFill>
                <a:latin typeface="Montserrat" charset="0"/>
                <a:ea typeface="Montserrat" charset="0"/>
                <a:cs typeface="Montserrat" charset="0"/>
              </a:rPr>
              <a:t>L’authenticité</a:t>
            </a:r>
          </a:p>
        </p:txBody>
      </p:sp>
      <p:sp>
        <p:nvSpPr>
          <p:cNvPr id="96" name="TextBox 95"/>
          <p:cNvSpPr txBox="1"/>
          <p:nvPr/>
        </p:nvSpPr>
        <p:spPr>
          <a:xfrm>
            <a:off x="12996113" y="3253931"/>
            <a:ext cx="10462826" cy="1772280"/>
          </a:xfrm>
          <a:prstGeom prst="rect">
            <a:avLst/>
          </a:prstGeom>
          <a:noFill/>
        </p:spPr>
        <p:txBody>
          <a:bodyPr wrap="square" rtlCol="0">
            <a:spAutoFit/>
          </a:bodyPr>
          <a:lstStyle/>
          <a:p>
            <a:pPr>
              <a:lnSpc>
                <a:spcPts val="13060"/>
              </a:lnSpc>
            </a:pPr>
            <a:r>
              <a:rPr lang="fr-FR" sz="11000" b="1" dirty="0">
                <a:solidFill>
                  <a:schemeClr val="tx2"/>
                </a:solidFill>
                <a:latin typeface="Montserrat" charset="0"/>
                <a:ea typeface="Montserrat" charset="0"/>
                <a:cs typeface="Montserrat" charset="0"/>
              </a:rPr>
              <a:t>L’authenticité</a:t>
            </a:r>
          </a:p>
        </p:txBody>
      </p:sp>
      <p:sp>
        <p:nvSpPr>
          <p:cNvPr id="102" name="TextBox 101"/>
          <p:cNvSpPr txBox="1"/>
          <p:nvPr/>
        </p:nvSpPr>
        <p:spPr>
          <a:xfrm>
            <a:off x="13100051" y="5378574"/>
            <a:ext cx="7841460" cy="5798062"/>
          </a:xfrm>
          <a:prstGeom prst="rect">
            <a:avLst/>
          </a:prstGeom>
          <a:noFill/>
        </p:spPr>
        <p:txBody>
          <a:bodyPr wrap="square" rtlCol="0">
            <a:spAutoFit/>
          </a:bodyPr>
          <a:lstStyle/>
          <a:p>
            <a:pPr>
              <a:lnSpc>
                <a:spcPct val="150000"/>
              </a:lnSpc>
            </a:pPr>
            <a:r>
              <a:rPr lang="fr-FR" sz="2500" dirty="0">
                <a:latin typeface="Montserrat Light" panose="00000400000000000000" pitchFamily="2" charset="0"/>
              </a:rPr>
              <a:t>La contrefaçon en Europe est très importante et représente 7,4 milliards de pertes dans le secteur des vêtements et chaussures.</a:t>
            </a:r>
          </a:p>
          <a:p>
            <a:pPr>
              <a:lnSpc>
                <a:spcPct val="150000"/>
              </a:lnSpc>
            </a:pPr>
            <a:endParaRPr lang="fr-FR" sz="2500" dirty="0">
              <a:latin typeface="Montserrat Light" panose="00000400000000000000" pitchFamily="2" charset="0"/>
            </a:endParaRPr>
          </a:p>
          <a:p>
            <a:pPr>
              <a:lnSpc>
                <a:spcPct val="150000"/>
              </a:lnSpc>
            </a:pPr>
            <a:r>
              <a:rPr lang="fr-FR" sz="2500" dirty="0">
                <a:latin typeface="Montserrat Light" panose="00000400000000000000" pitchFamily="2" charset="0"/>
              </a:rPr>
              <a:t>Les produits dotés des puces NFC sont certifiés et enregistrés dans une blockchain. Les produits sont facilement authentifiables. Les informations stockées dans la blockchain permettent d’affirmer ou non le caractère original du produit. </a:t>
            </a:r>
          </a:p>
        </p:txBody>
      </p:sp>
      <p:sp>
        <p:nvSpPr>
          <p:cNvPr id="71" name="TextBox 70"/>
          <p:cNvSpPr txBox="1"/>
          <p:nvPr/>
        </p:nvSpPr>
        <p:spPr>
          <a:xfrm>
            <a:off x="13100051" y="2799220"/>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pic>
        <p:nvPicPr>
          <p:cNvPr id="4" name="Image 3" descr="Une image contenant texte, carte&#10;&#10;Description générée automatiquement">
            <a:extLst>
              <a:ext uri="{FF2B5EF4-FFF2-40B4-BE49-F238E27FC236}">
                <a16:creationId xmlns:a16="http://schemas.microsoft.com/office/drawing/2014/main" id="{59EC1C0C-1991-4192-A10A-497CE3D563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0417" y="3924597"/>
            <a:ext cx="10462826" cy="66213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ZoneTexte 1">
            <a:extLst>
              <a:ext uri="{FF2B5EF4-FFF2-40B4-BE49-F238E27FC236}">
                <a16:creationId xmlns:a16="http://schemas.microsoft.com/office/drawing/2014/main" id="{00409088-04EE-49F5-8260-D7923DB17521}"/>
              </a:ext>
            </a:extLst>
          </p:cNvPr>
          <p:cNvSpPr txBox="1"/>
          <p:nvPr/>
        </p:nvSpPr>
        <p:spPr>
          <a:xfrm>
            <a:off x="1978025" y="10776526"/>
            <a:ext cx="8839200" cy="400110"/>
          </a:xfrm>
          <a:prstGeom prst="rect">
            <a:avLst/>
          </a:prstGeom>
          <a:noFill/>
        </p:spPr>
        <p:txBody>
          <a:bodyPr wrap="square" rtlCol="0">
            <a:spAutoFit/>
          </a:bodyPr>
          <a:lstStyle/>
          <a:p>
            <a:r>
              <a:rPr lang="fr-FR" sz="2000" i="1" dirty="0">
                <a:latin typeface="Montserrat Light" panose="00000400000000000000" pitchFamily="2" charset="0"/>
              </a:rPr>
              <a:t>Provenance des produits contrefaits en Europe (pourcentages)</a:t>
            </a:r>
          </a:p>
        </p:txBody>
      </p:sp>
    </p:spTree>
    <p:extLst>
      <p:ext uri="{BB962C8B-B14F-4D97-AF65-F5344CB8AC3E}">
        <p14:creationId xmlns:p14="http://schemas.microsoft.com/office/powerpoint/2010/main" val="37395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4000"/>
                                  </p:iterate>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par>
                          <p:cTn id="8" fill="hold">
                            <p:stCondLst>
                              <p:cond delay="162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212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589000" y="673848"/>
            <a:ext cx="21410825" cy="3770263"/>
          </a:xfrm>
          <a:prstGeom prst="rect">
            <a:avLst/>
          </a:prstGeom>
          <a:noFill/>
        </p:spPr>
        <p:txBody>
          <a:bodyPr wrap="square" rtlCol="0">
            <a:spAutoFit/>
          </a:bodyPr>
          <a:lstStyle/>
          <a:p>
            <a:r>
              <a:rPr lang="en-US" sz="23900" b="1" dirty="0">
                <a:solidFill>
                  <a:srgbClr val="F7F7F7"/>
                </a:solidFill>
                <a:latin typeface="Montserrat" charset="0"/>
                <a:ea typeface="Montserrat" charset="0"/>
                <a:cs typeface="Montserrat" charset="0"/>
              </a:rPr>
              <a:t>La confiance</a:t>
            </a:r>
          </a:p>
        </p:txBody>
      </p:sp>
      <p:sp>
        <p:nvSpPr>
          <p:cNvPr id="14" name="Rectangle : coins arrondis 13">
            <a:extLst>
              <a:ext uri="{FF2B5EF4-FFF2-40B4-BE49-F238E27FC236}">
                <a16:creationId xmlns:a16="http://schemas.microsoft.com/office/drawing/2014/main" id="{71A8A470-3469-4BEE-80A1-068F91EE3FE8}"/>
              </a:ext>
            </a:extLst>
          </p:cNvPr>
          <p:cNvSpPr/>
          <p:nvPr/>
        </p:nvSpPr>
        <p:spPr>
          <a:xfrm>
            <a:off x="15160624" y="1008408"/>
            <a:ext cx="5410201" cy="11640792"/>
          </a:xfrm>
          <a:prstGeom prst="roundRect">
            <a:avLst>
              <a:gd name="adj" fmla="val 12187"/>
            </a:avLst>
          </a:prstGeom>
          <a:blipFill dpi="0" rotWithShape="1">
            <a:blip r:embed="rId3" cstate="emai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extBox 8"/>
          <p:cNvSpPr txBox="1"/>
          <p:nvPr/>
        </p:nvSpPr>
        <p:spPr>
          <a:xfrm>
            <a:off x="2589000" y="2971800"/>
            <a:ext cx="16686403" cy="1631216"/>
          </a:xfrm>
          <a:prstGeom prst="rect">
            <a:avLst/>
          </a:prstGeom>
          <a:noFill/>
        </p:spPr>
        <p:txBody>
          <a:bodyPr wrap="square" rtlCol="0">
            <a:spAutoFit/>
          </a:bodyPr>
          <a:lstStyle/>
          <a:p>
            <a:r>
              <a:rPr lang="en-US" sz="10000" b="1" dirty="0">
                <a:solidFill>
                  <a:schemeClr val="tx2"/>
                </a:solidFill>
                <a:latin typeface="Montserrat" charset="0"/>
                <a:ea typeface="Montserrat" charset="0"/>
                <a:cs typeface="Montserrat" charset="0"/>
              </a:rPr>
              <a:t>La confiance</a:t>
            </a:r>
          </a:p>
        </p:txBody>
      </p:sp>
      <p:sp>
        <p:nvSpPr>
          <p:cNvPr id="10" name="TextBox 9"/>
          <p:cNvSpPr txBox="1"/>
          <p:nvPr/>
        </p:nvSpPr>
        <p:spPr>
          <a:xfrm>
            <a:off x="2826585" y="5334000"/>
            <a:ext cx="7061930" cy="6677854"/>
          </a:xfrm>
          <a:prstGeom prst="rect">
            <a:avLst/>
          </a:prstGeom>
          <a:noFill/>
        </p:spPr>
        <p:txBody>
          <a:bodyPr wrap="square" rtlCol="0">
            <a:spAutoFit/>
          </a:bodyPr>
          <a:lstStyle/>
          <a:p>
            <a:pPr>
              <a:lnSpc>
                <a:spcPct val="150000"/>
              </a:lnSpc>
            </a:pPr>
            <a:r>
              <a:rPr lang="fr-FR" sz="2400" dirty="0">
                <a:latin typeface="Montserrat Light" charset="0"/>
                <a:ea typeface="Montserrat Light" charset="0"/>
                <a:cs typeface="Montserrat Light" charset="0"/>
              </a:rPr>
              <a:t>La confiance entre particuliers ne sera plus un problème ! Les ventes entre clients seront guidées par l’application permettant d’authentifier chaque produit et d’obtenir des informations complémentaires</a:t>
            </a:r>
            <a:r>
              <a:rPr lang="en-US" sz="2400" dirty="0">
                <a:latin typeface="Montserrat Light" charset="0"/>
                <a:ea typeface="Montserrat Light" charset="0"/>
                <a:cs typeface="Montserrat Light" charset="0"/>
              </a:rPr>
              <a:t>. </a:t>
            </a:r>
          </a:p>
          <a:p>
            <a:pPr>
              <a:lnSpc>
                <a:spcPct val="150000"/>
              </a:lnSpc>
            </a:pPr>
            <a:endParaRPr lang="en-US" sz="2400" dirty="0">
              <a:latin typeface="Montserrat Light" charset="0"/>
              <a:ea typeface="Montserrat Light" charset="0"/>
              <a:cs typeface="Montserrat Light" charset="0"/>
            </a:endParaRPr>
          </a:p>
          <a:p>
            <a:pPr>
              <a:lnSpc>
                <a:spcPct val="150000"/>
              </a:lnSpc>
            </a:pPr>
            <a:r>
              <a:rPr lang="en-US" sz="2400" dirty="0">
                <a:latin typeface="Montserrat Light" charset="0"/>
                <a:ea typeface="Montserrat Light" charset="0"/>
                <a:cs typeface="Montserrat Light" charset="0"/>
              </a:rPr>
              <a:t>Les arnaques sont nombreuses et parfois difficile </a:t>
            </a:r>
            <a:r>
              <a:rPr lang="fr-FR" sz="2400" dirty="0">
                <a:latin typeface="Montserrat Light" charset="0"/>
                <a:ea typeface="Montserrat Light" charset="0"/>
                <a:cs typeface="Montserrat Light" charset="0"/>
              </a:rPr>
              <a:t>à</a:t>
            </a:r>
            <a:r>
              <a:rPr lang="en-US" sz="2400" dirty="0">
                <a:latin typeface="Montserrat Light" charset="0"/>
                <a:ea typeface="Montserrat Light" charset="0"/>
                <a:cs typeface="Montserrat Light" charset="0"/>
              </a:rPr>
              <a:t> d</a:t>
            </a:r>
            <a:r>
              <a:rPr lang="fr-FR" sz="2400" dirty="0">
                <a:latin typeface="Montserrat Light" charset="0"/>
                <a:ea typeface="Montserrat Light" charset="0"/>
                <a:cs typeface="Montserrat Light" charset="0"/>
              </a:rPr>
              <a:t>étecter. Si le scan est impossible</a:t>
            </a:r>
            <a:r>
              <a:rPr lang="en-US" sz="2400" dirty="0">
                <a:latin typeface="Montserrat Light" charset="0"/>
                <a:ea typeface="Montserrat Light" charset="0"/>
                <a:cs typeface="Montserrat Light" charset="0"/>
              </a:rPr>
              <a:t>, </a:t>
            </a:r>
            <a:r>
              <a:rPr lang="fr-FR" sz="2400" dirty="0">
                <a:latin typeface="Montserrat Light" charset="0"/>
                <a:ea typeface="Montserrat Light" charset="0"/>
                <a:cs typeface="Montserrat Light" charset="0"/>
              </a:rPr>
              <a:t>alors le produit n’est pas original et l’acheteur peut partir. Tous les produits affichés sur la section de revente sont pucés et scannables lors de l’achat.</a:t>
            </a:r>
          </a:p>
        </p:txBody>
      </p:sp>
      <p:sp>
        <p:nvSpPr>
          <p:cNvPr id="19" name="TextBox 18"/>
          <p:cNvSpPr txBox="1"/>
          <p:nvPr/>
        </p:nvSpPr>
        <p:spPr>
          <a:xfrm>
            <a:off x="2872021" y="1158672"/>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2" name="TextBox 12">
            <a:extLst>
              <a:ext uri="{FF2B5EF4-FFF2-40B4-BE49-F238E27FC236}">
                <a16:creationId xmlns:a16="http://schemas.microsoft.com/office/drawing/2014/main" id="{9503F456-19AA-4F20-B75A-2DF79E81751F}"/>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pic>
        <p:nvPicPr>
          <p:cNvPr id="13" name="Image 12">
            <a:extLst>
              <a:ext uri="{FF2B5EF4-FFF2-40B4-BE49-F238E27FC236}">
                <a16:creationId xmlns:a16="http://schemas.microsoft.com/office/drawing/2014/main" id="{0D34BF34-E7C8-4D94-8D59-7B4859DBD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32025" y="857250"/>
            <a:ext cx="5848350" cy="120015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617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2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230"/>
                            </p:stCondLst>
                            <p:childTnLst>
                              <p:par>
                                <p:cTn id="9" presetID="4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5"/>
          </p:nvPr>
        </p:nvSpPr>
        <p:spPr/>
        <p:txBody>
          <a:bodyPr/>
          <a:lstStyle/>
          <a:p>
            <a:r>
              <a:rPr kumimoji="1" lang="en-US" altLang="ja-JP" dirty="0">
                <a:latin typeface="Montserrat" panose="00000500000000000000" pitchFamily="2" charset="0"/>
              </a:rPr>
              <a:t>1</a:t>
            </a:r>
            <a:endParaRPr kumimoji="1" lang="ja-JP" altLang="en-US" dirty="0">
              <a:latin typeface="Montserrat" panose="00000500000000000000" pitchFamily="2" charset="0"/>
            </a:endParaRPr>
          </a:p>
        </p:txBody>
      </p:sp>
      <p:sp>
        <p:nvSpPr>
          <p:cNvPr id="18" name="Text Placeholder 17"/>
          <p:cNvSpPr>
            <a:spLocks noGrp="1"/>
          </p:cNvSpPr>
          <p:nvPr>
            <p:ph type="body" sz="quarter" idx="16"/>
          </p:nvPr>
        </p:nvSpPr>
        <p:spPr/>
        <p:txBody>
          <a:bodyPr/>
          <a:lstStyle/>
          <a:p>
            <a:r>
              <a:rPr kumimoji="1" lang="en-US" altLang="ja-JP" dirty="0">
                <a:latin typeface="Montserrat" panose="00000500000000000000" pitchFamily="2" charset="0"/>
              </a:rPr>
              <a:t>2</a:t>
            </a:r>
            <a:endParaRPr kumimoji="1" lang="ja-JP" altLang="en-US" dirty="0">
              <a:latin typeface="Montserrat" panose="00000500000000000000" pitchFamily="2" charset="0"/>
            </a:endParaRPr>
          </a:p>
        </p:txBody>
      </p:sp>
      <p:sp>
        <p:nvSpPr>
          <p:cNvPr id="19" name="Text Placeholder 18"/>
          <p:cNvSpPr>
            <a:spLocks noGrp="1"/>
          </p:cNvSpPr>
          <p:nvPr>
            <p:ph type="body" sz="quarter" idx="17"/>
          </p:nvPr>
        </p:nvSpPr>
        <p:spPr/>
        <p:txBody>
          <a:bodyPr/>
          <a:lstStyle/>
          <a:p>
            <a:r>
              <a:rPr kumimoji="1" lang="en-US" altLang="ja-JP" dirty="0">
                <a:latin typeface="Montserrat" panose="00000500000000000000" pitchFamily="2" charset="0"/>
              </a:rPr>
              <a:t>3</a:t>
            </a:r>
            <a:endParaRPr kumimoji="1" lang="ja-JP" altLang="en-US" dirty="0">
              <a:latin typeface="Montserrat" panose="00000500000000000000" pitchFamily="2" charset="0"/>
            </a:endParaRPr>
          </a:p>
        </p:txBody>
      </p:sp>
      <p:sp>
        <p:nvSpPr>
          <p:cNvPr id="15" name="Text Placeholder 14"/>
          <p:cNvSpPr>
            <a:spLocks noGrp="1"/>
          </p:cNvSpPr>
          <p:nvPr>
            <p:ph type="body" sz="quarter" idx="12"/>
          </p:nvPr>
        </p:nvSpPr>
        <p:spPr>
          <a:xfrm>
            <a:off x="11023600" y="9787353"/>
            <a:ext cx="6911564" cy="1631216"/>
          </a:xfrm>
        </p:spPr>
        <p:txBody>
          <a:bodyPr>
            <a:normAutofit/>
          </a:bodyPr>
          <a:lstStyle/>
          <a:p>
            <a:r>
              <a:rPr lang="pt-BR" altLang="ja-JP" sz="3000" dirty="0">
                <a:latin typeface="Montserrat Light" panose="00000400000000000000" pitchFamily="2" charset="0"/>
              </a:rPr>
              <a:t>Le premier client achète un produit. Un bloc s’ajoute dans la blockchain.</a:t>
            </a:r>
            <a:endParaRPr kumimoji="1" lang="ja-JP" altLang="en-US" sz="3000" dirty="0">
              <a:latin typeface="Montserrat Light" panose="00000400000000000000" pitchFamily="2" charset="0"/>
            </a:endParaRPr>
          </a:p>
        </p:txBody>
      </p:sp>
      <p:sp>
        <p:nvSpPr>
          <p:cNvPr id="16" name="Text Placeholder 15"/>
          <p:cNvSpPr>
            <a:spLocks noGrp="1"/>
          </p:cNvSpPr>
          <p:nvPr>
            <p:ph type="body" sz="quarter" idx="14"/>
          </p:nvPr>
        </p:nvSpPr>
        <p:spPr/>
        <p:txBody>
          <a:bodyPr>
            <a:normAutofit/>
          </a:bodyPr>
          <a:lstStyle/>
          <a:p>
            <a:r>
              <a:rPr lang="en-US" altLang="ja-JP" sz="3200" dirty="0">
                <a:latin typeface="Montserrat Medium" panose="00000600000000000000" pitchFamily="2" charset="0"/>
              </a:rPr>
              <a:t>Achat initial</a:t>
            </a:r>
            <a:endParaRPr kumimoji="1" lang="ja-JP" altLang="en-US" sz="3200" dirty="0">
              <a:latin typeface="Montserrat Medium" panose="00000600000000000000" pitchFamily="2" charset="0"/>
            </a:endParaRPr>
          </a:p>
        </p:txBody>
      </p:sp>
      <p:sp>
        <p:nvSpPr>
          <p:cNvPr id="20" name="Text Placeholder 19"/>
          <p:cNvSpPr>
            <a:spLocks noGrp="1"/>
          </p:cNvSpPr>
          <p:nvPr>
            <p:ph type="body" sz="quarter" idx="18"/>
          </p:nvPr>
        </p:nvSpPr>
        <p:spPr>
          <a:xfrm>
            <a:off x="4797425" y="7693563"/>
            <a:ext cx="5846470" cy="876565"/>
          </a:xfrm>
        </p:spPr>
        <p:txBody>
          <a:bodyPr>
            <a:normAutofit fontScale="85000" lnSpcReduction="10000"/>
          </a:bodyPr>
          <a:lstStyle/>
          <a:p>
            <a:r>
              <a:rPr kumimoji="1" lang="en-US" altLang="ja-JP" dirty="0">
                <a:latin typeface="Montserrat Medium" panose="00000600000000000000" pitchFamily="2" charset="0"/>
              </a:rPr>
              <a:t>Revente entre particuliers</a:t>
            </a:r>
            <a:endParaRPr kumimoji="1" lang="ja-JP" altLang="en-US" dirty="0">
              <a:latin typeface="Montserrat Medium" panose="00000600000000000000" pitchFamily="2" charset="0"/>
            </a:endParaRPr>
          </a:p>
        </p:txBody>
      </p:sp>
      <p:sp>
        <p:nvSpPr>
          <p:cNvPr id="21" name="Text Placeholder 20"/>
          <p:cNvSpPr>
            <a:spLocks noGrp="1"/>
          </p:cNvSpPr>
          <p:nvPr>
            <p:ph type="body" sz="quarter" idx="19"/>
          </p:nvPr>
        </p:nvSpPr>
        <p:spPr>
          <a:xfrm>
            <a:off x="6092825" y="5192510"/>
            <a:ext cx="7087730" cy="876565"/>
          </a:xfrm>
        </p:spPr>
        <p:txBody>
          <a:bodyPr>
            <a:noAutofit/>
          </a:bodyPr>
          <a:lstStyle/>
          <a:p>
            <a:r>
              <a:rPr kumimoji="1" lang="en-US" altLang="ja-JP" sz="3200" dirty="0">
                <a:latin typeface="Montserrat Medium" panose="00000600000000000000" pitchFamily="2" charset="0"/>
              </a:rPr>
              <a:t>Informations pour les créateurs</a:t>
            </a:r>
            <a:endParaRPr kumimoji="1" lang="ja-JP" altLang="en-US" sz="3200" dirty="0">
              <a:latin typeface="Montserrat Medium" panose="00000600000000000000" pitchFamily="2" charset="0"/>
            </a:endParaRPr>
          </a:p>
        </p:txBody>
      </p:sp>
      <p:sp>
        <p:nvSpPr>
          <p:cNvPr id="23" name="Text Placeholder 22"/>
          <p:cNvSpPr>
            <a:spLocks noGrp="1"/>
          </p:cNvSpPr>
          <p:nvPr>
            <p:ph type="body" sz="quarter" idx="21"/>
          </p:nvPr>
        </p:nvSpPr>
        <p:spPr>
          <a:xfrm>
            <a:off x="15957139" y="4807509"/>
            <a:ext cx="6647632" cy="1651102"/>
          </a:xfrm>
        </p:spPr>
        <p:txBody>
          <a:bodyPr>
            <a:normAutofit lnSpcReduction="10000"/>
          </a:bodyPr>
          <a:lstStyle/>
          <a:p>
            <a:r>
              <a:rPr lang="fr-FR" altLang="ja-JP" sz="3000" dirty="0">
                <a:latin typeface="Montserrat Light" panose="00000400000000000000" pitchFamily="2" charset="0"/>
              </a:rPr>
              <a:t>Les informations du nouveau détenteur du produits peuvent être transmises au créateur pour étendre son marché.</a:t>
            </a:r>
            <a:endParaRPr kumimoji="1" lang="fr-FR" altLang="ja-JP" sz="3000" dirty="0">
              <a:latin typeface="Montserrat Light" panose="00000400000000000000" pitchFamily="2" charset="0"/>
            </a:endParaRPr>
          </a:p>
        </p:txBody>
      </p:sp>
      <p:sp>
        <p:nvSpPr>
          <p:cNvPr id="9" name="TextBox 13">
            <a:extLst>
              <a:ext uri="{FF2B5EF4-FFF2-40B4-BE49-F238E27FC236}">
                <a16:creationId xmlns:a16="http://schemas.microsoft.com/office/drawing/2014/main" id="{34178467-667C-46BA-A9AC-9974037333B9}"/>
              </a:ext>
            </a:extLst>
          </p:cNvPr>
          <p:cNvSpPr txBox="1"/>
          <p:nvPr/>
        </p:nvSpPr>
        <p:spPr>
          <a:xfrm>
            <a:off x="3503400" y="990600"/>
            <a:ext cx="18718939" cy="3016210"/>
          </a:xfrm>
          <a:prstGeom prst="rect">
            <a:avLst/>
          </a:prstGeom>
          <a:noFill/>
        </p:spPr>
        <p:txBody>
          <a:bodyPr wrap="square" rtlCol="0">
            <a:spAutoFit/>
          </a:bodyPr>
          <a:lstStyle/>
          <a:p>
            <a:r>
              <a:rPr lang="en-US" sz="19000" b="1" dirty="0">
                <a:solidFill>
                  <a:srgbClr val="F7F7F7"/>
                </a:solidFill>
                <a:latin typeface="Montserrat" charset="0"/>
                <a:ea typeface="Montserrat" charset="0"/>
                <a:cs typeface="Montserrat" charset="0"/>
              </a:rPr>
              <a:t>La traçabilité</a:t>
            </a:r>
          </a:p>
        </p:txBody>
      </p:sp>
      <p:sp>
        <p:nvSpPr>
          <p:cNvPr id="10" name="TextBox 8">
            <a:extLst>
              <a:ext uri="{FF2B5EF4-FFF2-40B4-BE49-F238E27FC236}">
                <a16:creationId xmlns:a16="http://schemas.microsoft.com/office/drawing/2014/main" id="{882F5C39-8364-40AD-8597-1DC357BAE7F6}"/>
              </a:ext>
            </a:extLst>
          </p:cNvPr>
          <p:cNvSpPr txBox="1"/>
          <p:nvPr/>
        </p:nvSpPr>
        <p:spPr>
          <a:xfrm>
            <a:off x="3044825" y="2527965"/>
            <a:ext cx="10974400" cy="1631216"/>
          </a:xfrm>
          <a:prstGeom prst="rect">
            <a:avLst/>
          </a:prstGeom>
          <a:noFill/>
        </p:spPr>
        <p:txBody>
          <a:bodyPr wrap="square" rtlCol="0">
            <a:spAutoFit/>
          </a:bodyPr>
          <a:lstStyle/>
          <a:p>
            <a:r>
              <a:rPr lang="en-US" sz="10000" b="1" dirty="0">
                <a:solidFill>
                  <a:schemeClr val="tx2"/>
                </a:solidFill>
                <a:latin typeface="Montserrat" charset="0"/>
                <a:ea typeface="Montserrat" charset="0"/>
                <a:cs typeface="Montserrat" charset="0"/>
              </a:rPr>
              <a:t>La traçabilité</a:t>
            </a:r>
          </a:p>
        </p:txBody>
      </p:sp>
      <p:sp>
        <p:nvSpPr>
          <p:cNvPr id="11" name="TextBox 11">
            <a:extLst>
              <a:ext uri="{FF2B5EF4-FFF2-40B4-BE49-F238E27FC236}">
                <a16:creationId xmlns:a16="http://schemas.microsoft.com/office/drawing/2014/main" id="{230FE374-DD7D-4E7F-BB8E-7DC6F5F07BF0}"/>
              </a:ext>
            </a:extLst>
          </p:cNvPr>
          <p:cNvSpPr txBox="1"/>
          <p:nvPr/>
        </p:nvSpPr>
        <p:spPr>
          <a:xfrm>
            <a:off x="3277845" y="1528450"/>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12" name="TextBox 12">
            <a:extLst>
              <a:ext uri="{FF2B5EF4-FFF2-40B4-BE49-F238E27FC236}">
                <a16:creationId xmlns:a16="http://schemas.microsoft.com/office/drawing/2014/main" id="{3C16A0FC-BE09-407D-B7F3-68EDDFE51F2A}"/>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34" name="Text Placeholder 21">
            <a:extLst>
              <a:ext uri="{FF2B5EF4-FFF2-40B4-BE49-F238E27FC236}">
                <a16:creationId xmlns:a16="http://schemas.microsoft.com/office/drawing/2014/main" id="{5B382FFB-91FA-4337-9DFB-2F4257D36D73}"/>
              </a:ext>
            </a:extLst>
          </p:cNvPr>
          <p:cNvSpPr>
            <a:spLocks noGrp="1"/>
          </p:cNvSpPr>
          <p:nvPr>
            <p:ph type="body" sz="quarter" idx="20"/>
          </p:nvPr>
        </p:nvSpPr>
        <p:spPr>
          <a:xfrm>
            <a:off x="13512426" y="7151491"/>
            <a:ext cx="7340600" cy="1911070"/>
          </a:xfrm>
        </p:spPr>
        <p:txBody>
          <a:bodyPr numCol="1" anchor="ctr">
            <a:normAutofit/>
          </a:bodyPr>
          <a:lstStyle/>
          <a:p>
            <a:r>
              <a:rPr kumimoji="1" lang="pt-BR" altLang="ja-JP" sz="3000" dirty="0">
                <a:latin typeface="Montserrat Light" panose="00000400000000000000" pitchFamily="2" charset="0"/>
              </a:rPr>
              <a:t>Un particulier rachète le produit au client. Les informations du nouveau clients s’ajoute à la blockchain.</a:t>
            </a:r>
            <a:endParaRPr kumimoji="1" lang="ja-JP" altLang="en-US" sz="3000" dirty="0"/>
          </a:p>
        </p:txBody>
      </p:sp>
    </p:spTree>
    <p:extLst>
      <p:ext uri="{BB962C8B-B14F-4D97-AF65-F5344CB8AC3E}">
        <p14:creationId xmlns:p14="http://schemas.microsoft.com/office/powerpoint/2010/main" val="1363626072"/>
      </p:ext>
    </p:extLst>
  </p:cSld>
  <p:clrMapOvr>
    <a:masterClrMapping/>
  </p:clrMapOvr>
  <p:transition spd="slow" advTm="10048">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22"/>
          </p:nvPr>
        </p:nvSpPr>
        <p:spPr/>
        <p:txBody>
          <a:bodyPr>
            <a:normAutofit fontScale="70000" lnSpcReduction="20000"/>
          </a:bodyPr>
          <a:lstStyle/>
          <a:p>
            <a:r>
              <a:rPr kumimoji="1" lang="en-US" altLang="ja-JP" dirty="0"/>
              <a:t>01</a:t>
            </a:r>
            <a:endParaRPr kumimoji="1" lang="ja-JP" altLang="en-US" dirty="0"/>
          </a:p>
        </p:txBody>
      </p:sp>
      <p:sp>
        <p:nvSpPr>
          <p:cNvPr id="20" name="Text Placeholder 19"/>
          <p:cNvSpPr>
            <a:spLocks noGrp="1"/>
          </p:cNvSpPr>
          <p:nvPr>
            <p:ph type="body" sz="quarter" idx="23"/>
          </p:nvPr>
        </p:nvSpPr>
        <p:spPr/>
        <p:txBody>
          <a:bodyPr>
            <a:normAutofit fontScale="70000" lnSpcReduction="20000"/>
          </a:bodyPr>
          <a:lstStyle/>
          <a:p>
            <a:r>
              <a:rPr kumimoji="1" lang="en-US" altLang="ja-JP" dirty="0"/>
              <a:t>03</a:t>
            </a:r>
            <a:endParaRPr kumimoji="1" lang="ja-JP" altLang="en-US" dirty="0"/>
          </a:p>
        </p:txBody>
      </p:sp>
      <p:sp>
        <p:nvSpPr>
          <p:cNvPr id="21" name="Text Placeholder 20"/>
          <p:cNvSpPr>
            <a:spLocks noGrp="1"/>
          </p:cNvSpPr>
          <p:nvPr>
            <p:ph type="body" sz="quarter" idx="24"/>
          </p:nvPr>
        </p:nvSpPr>
        <p:spPr/>
        <p:txBody>
          <a:bodyPr>
            <a:normAutofit fontScale="70000" lnSpcReduction="20000"/>
          </a:bodyPr>
          <a:lstStyle/>
          <a:p>
            <a:r>
              <a:rPr kumimoji="1" lang="en-US" altLang="ja-JP" dirty="0"/>
              <a:t>02</a:t>
            </a:r>
            <a:endParaRPr kumimoji="1" lang="ja-JP" altLang="en-US" dirty="0"/>
          </a:p>
        </p:txBody>
      </p:sp>
      <p:sp>
        <p:nvSpPr>
          <p:cNvPr id="22" name="Text Placeholder 21"/>
          <p:cNvSpPr>
            <a:spLocks noGrp="1"/>
          </p:cNvSpPr>
          <p:nvPr>
            <p:ph type="body" sz="quarter" idx="25"/>
          </p:nvPr>
        </p:nvSpPr>
        <p:spPr/>
        <p:txBody>
          <a:bodyPr/>
          <a:lstStyle/>
          <a:p>
            <a:r>
              <a:rPr kumimoji="1" lang="en-US" altLang="ja-JP" i="1" dirty="0">
                <a:effectLst>
                  <a:outerShdw blurRad="38100" dist="38100" dir="2700000" algn="tl">
                    <a:srgbClr val="000000">
                      <a:alpha val="43137"/>
                    </a:srgbClr>
                  </a:outerShdw>
                </a:effectLst>
                <a:latin typeface="Montserrat Medium" panose="00000600000000000000" pitchFamily="2" charset="0"/>
              </a:rPr>
              <a:t>Innovations</a:t>
            </a:r>
            <a:endParaRPr kumimoji="1" lang="ja-JP" altLang="en-US" i="1" dirty="0">
              <a:effectLst>
                <a:outerShdw blurRad="38100" dist="38100" dir="2700000" algn="tl">
                  <a:srgbClr val="000000">
                    <a:alpha val="43137"/>
                  </a:srgbClr>
                </a:outerShdw>
              </a:effectLst>
              <a:latin typeface="Montserrat Medium" panose="00000600000000000000" pitchFamily="2" charset="0"/>
            </a:endParaRPr>
          </a:p>
        </p:txBody>
      </p:sp>
      <p:sp>
        <p:nvSpPr>
          <p:cNvPr id="16" name="Text Placeholder 15"/>
          <p:cNvSpPr>
            <a:spLocks noGrp="1"/>
          </p:cNvSpPr>
          <p:nvPr>
            <p:ph type="body" sz="quarter" idx="19"/>
          </p:nvPr>
        </p:nvSpPr>
        <p:spPr>
          <a:xfrm>
            <a:off x="15991483" y="6086371"/>
            <a:ext cx="6488075" cy="980826"/>
          </a:xfrm>
        </p:spPr>
        <p:txBody>
          <a:bodyPr>
            <a:normAutofit/>
          </a:bodyPr>
          <a:lstStyle/>
          <a:p>
            <a:r>
              <a:rPr lang="en-US" altLang="ja-JP" sz="2800" dirty="0">
                <a:latin typeface="Montserrat Light" panose="00000400000000000000" pitchFamily="2" charset="0"/>
              </a:rPr>
              <a:t>Une puce indetectable dans le produit.</a:t>
            </a:r>
            <a:endParaRPr kumimoji="1" lang="ja-JP" altLang="en-US" sz="2800" dirty="0">
              <a:latin typeface="Montserrat Light" panose="00000400000000000000" pitchFamily="2" charset="0"/>
            </a:endParaRPr>
          </a:p>
        </p:txBody>
      </p:sp>
      <p:sp>
        <p:nvSpPr>
          <p:cNvPr id="17" name="Text Placeholder 16"/>
          <p:cNvSpPr>
            <a:spLocks noGrp="1"/>
          </p:cNvSpPr>
          <p:nvPr>
            <p:ph type="body" sz="quarter" idx="20"/>
          </p:nvPr>
        </p:nvSpPr>
        <p:spPr>
          <a:xfrm>
            <a:off x="15991483" y="5207254"/>
            <a:ext cx="6488075" cy="781775"/>
          </a:xfrm>
        </p:spPr>
        <p:txBody>
          <a:bodyPr>
            <a:normAutofit/>
          </a:bodyPr>
          <a:lstStyle/>
          <a:p>
            <a:r>
              <a:rPr kumimoji="1" lang="en-US" altLang="ja-JP" sz="3700" u="sng" dirty="0">
                <a:solidFill>
                  <a:schemeClr val="accent1">
                    <a:lumMod val="85000"/>
                    <a:lumOff val="15000"/>
                  </a:schemeClr>
                </a:solidFill>
                <a:latin typeface="Montserrat Medium" panose="00000600000000000000" pitchFamily="2" charset="0"/>
              </a:rPr>
              <a:t>01 - Puce int</a:t>
            </a:r>
            <a:r>
              <a:rPr kumimoji="1" lang="fr-FR" altLang="ja-JP" sz="3700" u="sng" dirty="0">
                <a:solidFill>
                  <a:schemeClr val="accent1">
                    <a:lumMod val="85000"/>
                    <a:lumOff val="15000"/>
                  </a:schemeClr>
                </a:solidFill>
                <a:latin typeface="Montserrat Medium" panose="00000600000000000000" pitchFamily="2" charset="0"/>
              </a:rPr>
              <a:t>é</a:t>
            </a:r>
            <a:r>
              <a:rPr kumimoji="1" lang="en-US" altLang="ja-JP" sz="3700" u="sng" dirty="0">
                <a:solidFill>
                  <a:schemeClr val="accent1">
                    <a:lumMod val="85000"/>
                    <a:lumOff val="15000"/>
                  </a:schemeClr>
                </a:solidFill>
                <a:latin typeface="Montserrat Medium" panose="00000600000000000000" pitchFamily="2" charset="0"/>
              </a:rPr>
              <a:t>g</a:t>
            </a:r>
            <a:r>
              <a:rPr kumimoji="1" lang="fr-FR" altLang="ja-JP" sz="3700" u="sng" dirty="0">
                <a:solidFill>
                  <a:schemeClr val="accent1">
                    <a:lumMod val="85000"/>
                    <a:lumOff val="15000"/>
                  </a:schemeClr>
                </a:solidFill>
                <a:latin typeface="Montserrat Medium" panose="00000600000000000000" pitchFamily="2" charset="0"/>
              </a:rPr>
              <a:t>ré</a:t>
            </a:r>
            <a:r>
              <a:rPr kumimoji="1" lang="en-US" altLang="ja-JP" sz="3700" u="sng" dirty="0">
                <a:solidFill>
                  <a:schemeClr val="accent1">
                    <a:lumMod val="85000"/>
                    <a:lumOff val="15000"/>
                  </a:schemeClr>
                </a:solidFill>
                <a:latin typeface="Montserrat Medium" panose="00000600000000000000" pitchFamily="2" charset="0"/>
              </a:rPr>
              <a:t>e</a:t>
            </a:r>
            <a:endParaRPr kumimoji="1" lang="ja-JP" altLang="en-US" sz="3700" u="sng" dirty="0">
              <a:solidFill>
                <a:schemeClr val="accent1">
                  <a:lumMod val="85000"/>
                  <a:lumOff val="15000"/>
                </a:schemeClr>
              </a:solidFill>
              <a:latin typeface="Montserrat Medium" panose="00000600000000000000" pitchFamily="2" charset="0"/>
            </a:endParaRPr>
          </a:p>
        </p:txBody>
      </p:sp>
      <p:sp>
        <p:nvSpPr>
          <p:cNvPr id="18" name="Text Placeholder 17"/>
          <p:cNvSpPr>
            <a:spLocks noGrp="1"/>
          </p:cNvSpPr>
          <p:nvPr>
            <p:ph type="body" sz="quarter" idx="21"/>
          </p:nvPr>
        </p:nvSpPr>
        <p:spPr>
          <a:xfrm>
            <a:off x="15994658" y="8113130"/>
            <a:ext cx="6488075" cy="984790"/>
          </a:xfrm>
        </p:spPr>
        <p:txBody>
          <a:bodyPr>
            <a:normAutofit/>
          </a:bodyPr>
          <a:lstStyle/>
          <a:p>
            <a:r>
              <a:rPr lang="en-US" altLang="ja-JP" sz="2800" dirty="0">
                <a:latin typeface="Montserrat Light" panose="00000400000000000000" pitchFamily="2" charset="0"/>
              </a:rPr>
              <a:t>Une application gratuite et indispensable avec scan et infos.</a:t>
            </a:r>
            <a:endParaRPr kumimoji="1" lang="ja-JP" altLang="en-US" sz="2800" dirty="0">
              <a:latin typeface="Montserrat Light" panose="00000400000000000000" pitchFamily="2" charset="0"/>
            </a:endParaRPr>
          </a:p>
        </p:txBody>
      </p:sp>
      <p:sp>
        <p:nvSpPr>
          <p:cNvPr id="23" name="Text Placeholder 22"/>
          <p:cNvSpPr>
            <a:spLocks noGrp="1"/>
          </p:cNvSpPr>
          <p:nvPr>
            <p:ph type="body" sz="quarter" idx="26"/>
          </p:nvPr>
        </p:nvSpPr>
        <p:spPr>
          <a:xfrm>
            <a:off x="15994658" y="7234013"/>
            <a:ext cx="6488075" cy="781775"/>
          </a:xfrm>
        </p:spPr>
        <p:txBody>
          <a:bodyPr>
            <a:normAutofit/>
          </a:bodyPr>
          <a:lstStyle/>
          <a:p>
            <a:r>
              <a:rPr lang="en-US" altLang="ja-JP" sz="3700" u="sng" dirty="0">
                <a:solidFill>
                  <a:schemeClr val="accent1">
                    <a:lumMod val="85000"/>
                    <a:lumOff val="15000"/>
                  </a:schemeClr>
                </a:solidFill>
                <a:latin typeface="Montserrat Medium" panose="00000600000000000000" pitchFamily="2" charset="0"/>
              </a:rPr>
              <a:t>02 - Application mobile</a:t>
            </a:r>
            <a:endParaRPr lang="ja-JP" altLang="en-US" sz="3700" u="sng" dirty="0">
              <a:solidFill>
                <a:schemeClr val="accent1">
                  <a:lumMod val="85000"/>
                  <a:lumOff val="15000"/>
                </a:schemeClr>
              </a:solidFill>
              <a:latin typeface="Montserrat Medium" panose="00000600000000000000" pitchFamily="2" charset="0"/>
            </a:endParaRPr>
          </a:p>
        </p:txBody>
      </p:sp>
      <p:sp>
        <p:nvSpPr>
          <p:cNvPr id="24" name="Text Placeholder 23"/>
          <p:cNvSpPr>
            <a:spLocks noGrp="1"/>
          </p:cNvSpPr>
          <p:nvPr>
            <p:ph type="body" sz="quarter" idx="27"/>
          </p:nvPr>
        </p:nvSpPr>
        <p:spPr>
          <a:xfrm>
            <a:off x="15994658" y="10112063"/>
            <a:ext cx="6488075" cy="1470337"/>
          </a:xfrm>
        </p:spPr>
        <p:txBody>
          <a:bodyPr>
            <a:normAutofit/>
          </a:bodyPr>
          <a:lstStyle/>
          <a:p>
            <a:r>
              <a:rPr kumimoji="1" lang="en-US" altLang="ja-JP" sz="2800" dirty="0">
                <a:latin typeface="Montserrat Light" panose="00000400000000000000" pitchFamily="2" charset="0"/>
              </a:rPr>
              <a:t>Une assurance de la connaissance du produit pour l’utilisateur et le cr</a:t>
            </a:r>
            <a:r>
              <a:rPr kumimoji="1" lang="fr-FR" altLang="ja-JP" sz="2800" dirty="0">
                <a:latin typeface="Montserrat Light" panose="00000400000000000000" pitchFamily="2" charset="0"/>
              </a:rPr>
              <a:t>é</a:t>
            </a:r>
            <a:r>
              <a:rPr kumimoji="1" lang="en-US" altLang="ja-JP" sz="2800" dirty="0">
                <a:latin typeface="Montserrat Light" panose="00000400000000000000" pitchFamily="2" charset="0"/>
              </a:rPr>
              <a:t>ateur. </a:t>
            </a:r>
            <a:endParaRPr kumimoji="1" lang="ja-JP" altLang="en-US" sz="2800" dirty="0">
              <a:latin typeface="Montserrat Light" panose="00000400000000000000" pitchFamily="2" charset="0"/>
            </a:endParaRPr>
          </a:p>
        </p:txBody>
      </p:sp>
      <p:sp>
        <p:nvSpPr>
          <p:cNvPr id="25" name="Text Placeholder 24"/>
          <p:cNvSpPr>
            <a:spLocks noGrp="1"/>
          </p:cNvSpPr>
          <p:nvPr>
            <p:ph type="body" sz="quarter" idx="28"/>
          </p:nvPr>
        </p:nvSpPr>
        <p:spPr>
          <a:xfrm>
            <a:off x="15994658" y="9232946"/>
            <a:ext cx="6488075" cy="781775"/>
          </a:xfrm>
        </p:spPr>
        <p:txBody>
          <a:bodyPr>
            <a:normAutofit fontScale="92500"/>
          </a:bodyPr>
          <a:lstStyle/>
          <a:p>
            <a:r>
              <a:rPr lang="en-US" altLang="ja-JP" sz="3700" u="sng" dirty="0">
                <a:solidFill>
                  <a:schemeClr val="accent1">
                    <a:lumMod val="85000"/>
                    <a:lumOff val="15000"/>
                  </a:schemeClr>
                </a:solidFill>
                <a:latin typeface="Montserrat Medium" panose="00000600000000000000" pitchFamily="2" charset="0"/>
              </a:rPr>
              <a:t>03 - Statistiques de produit</a:t>
            </a:r>
            <a:endParaRPr lang="ja-JP" altLang="en-US" sz="3700" u="sng" dirty="0">
              <a:solidFill>
                <a:schemeClr val="accent1">
                  <a:lumMod val="85000"/>
                  <a:lumOff val="15000"/>
                </a:schemeClr>
              </a:solidFill>
              <a:latin typeface="Montserrat Medium" panose="00000600000000000000" pitchFamily="2" charset="0"/>
            </a:endParaRPr>
          </a:p>
        </p:txBody>
      </p:sp>
      <p:sp>
        <p:nvSpPr>
          <p:cNvPr id="15" name="Title 14"/>
          <p:cNvSpPr>
            <a:spLocks noGrp="1"/>
          </p:cNvSpPr>
          <p:nvPr>
            <p:ph type="title"/>
          </p:nvPr>
        </p:nvSpPr>
        <p:spPr>
          <a:xfrm>
            <a:off x="1772879" y="7785146"/>
            <a:ext cx="6032135" cy="4025078"/>
          </a:xfrm>
        </p:spPr>
        <p:txBody>
          <a:bodyPr>
            <a:normAutofit/>
          </a:bodyPr>
          <a:lstStyle/>
          <a:p>
            <a:r>
              <a:rPr lang="en-US" altLang="ja-JP" sz="5000" i="1" dirty="0">
                <a:solidFill>
                  <a:schemeClr val="accent1">
                    <a:lumMod val="85000"/>
                    <a:lumOff val="15000"/>
                  </a:schemeClr>
                </a:solidFill>
                <a:latin typeface="Montserrat Medium" panose="00000600000000000000" pitchFamily="2" charset="0"/>
              </a:rPr>
              <a:t>3 innovations</a:t>
            </a:r>
            <a:br>
              <a:rPr lang="en-US" altLang="ja-JP" sz="5000" i="1" dirty="0">
                <a:solidFill>
                  <a:schemeClr val="accent1">
                    <a:lumMod val="85000"/>
                    <a:lumOff val="15000"/>
                  </a:schemeClr>
                </a:solidFill>
                <a:latin typeface="Montserrat Medium" panose="00000600000000000000" pitchFamily="2" charset="0"/>
              </a:rPr>
            </a:br>
            <a:r>
              <a:rPr lang="en-US" altLang="ja-JP" sz="5000" i="1" dirty="0">
                <a:solidFill>
                  <a:schemeClr val="accent1">
                    <a:lumMod val="85000"/>
                    <a:lumOff val="15000"/>
                  </a:schemeClr>
                </a:solidFill>
                <a:latin typeface="Montserrat Medium" panose="00000600000000000000" pitchFamily="2" charset="0"/>
              </a:rPr>
              <a:t>principales</a:t>
            </a:r>
            <a:endParaRPr kumimoji="1" lang="ja-JP" altLang="en-US" sz="5000" i="1" dirty="0">
              <a:solidFill>
                <a:schemeClr val="accent1">
                  <a:lumMod val="85000"/>
                  <a:lumOff val="15000"/>
                </a:schemeClr>
              </a:solidFill>
              <a:latin typeface="Montserrat Medium" panose="00000600000000000000" pitchFamily="2" charset="0"/>
            </a:endParaRPr>
          </a:p>
        </p:txBody>
      </p:sp>
      <p:sp>
        <p:nvSpPr>
          <p:cNvPr id="7" name="Ellipse 6">
            <a:extLst>
              <a:ext uri="{FF2B5EF4-FFF2-40B4-BE49-F238E27FC236}">
                <a16:creationId xmlns:a16="http://schemas.microsoft.com/office/drawing/2014/main" id="{523054AC-3A6F-4C73-9995-E1A5204D9653}"/>
              </a:ext>
            </a:extLst>
          </p:cNvPr>
          <p:cNvSpPr/>
          <p:nvPr/>
        </p:nvSpPr>
        <p:spPr>
          <a:xfrm>
            <a:off x="22222339" y="481139"/>
            <a:ext cx="1440000" cy="1440000"/>
          </a:xfrm>
          <a:prstGeom prst="ellipse">
            <a:avLst/>
          </a:prstGeom>
          <a:solidFill>
            <a:srgbClr val="388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latin typeface="Montserrat" panose="00000500000000000000" pitchFamily="2" charset="0"/>
              </a:rPr>
              <a:t>03</a:t>
            </a:r>
          </a:p>
        </p:txBody>
      </p:sp>
      <p:sp>
        <p:nvSpPr>
          <p:cNvPr id="8" name="TextBox 12">
            <a:extLst>
              <a:ext uri="{FF2B5EF4-FFF2-40B4-BE49-F238E27FC236}">
                <a16:creationId xmlns:a16="http://schemas.microsoft.com/office/drawing/2014/main" id="{B8B608BF-7E4E-45F8-8A4D-C1786FF22D6B}"/>
              </a:ext>
            </a:extLst>
          </p:cNvPr>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BITARRAYS</a:t>
            </a:r>
          </a:p>
        </p:txBody>
      </p:sp>
      <p:sp>
        <p:nvSpPr>
          <p:cNvPr id="9" name="TextBox 21">
            <a:extLst>
              <a:ext uri="{FF2B5EF4-FFF2-40B4-BE49-F238E27FC236}">
                <a16:creationId xmlns:a16="http://schemas.microsoft.com/office/drawing/2014/main" id="{ED7FFAF2-AED1-481E-B3FB-CEB7705A668D}"/>
              </a:ext>
            </a:extLst>
          </p:cNvPr>
          <p:cNvSpPr txBox="1"/>
          <p:nvPr/>
        </p:nvSpPr>
        <p:spPr>
          <a:xfrm>
            <a:off x="2663825" y="1206617"/>
            <a:ext cx="21060305" cy="2862322"/>
          </a:xfrm>
          <a:prstGeom prst="rect">
            <a:avLst/>
          </a:prstGeom>
          <a:noFill/>
        </p:spPr>
        <p:txBody>
          <a:bodyPr wrap="square" rtlCol="0">
            <a:spAutoFit/>
          </a:bodyPr>
          <a:lstStyle/>
          <a:p>
            <a:r>
              <a:rPr lang="en-US" sz="18000" b="1" dirty="0">
                <a:solidFill>
                  <a:srgbClr val="F7F7F7"/>
                </a:solidFill>
                <a:latin typeface="Montserrat" charset="0"/>
                <a:ea typeface="Montserrat" charset="0"/>
                <a:cs typeface="Montserrat" charset="0"/>
              </a:rPr>
              <a:t>Nos Innovations</a:t>
            </a:r>
          </a:p>
        </p:txBody>
      </p:sp>
      <p:sp>
        <p:nvSpPr>
          <p:cNvPr id="10" name="TextBox 22">
            <a:extLst>
              <a:ext uri="{FF2B5EF4-FFF2-40B4-BE49-F238E27FC236}">
                <a16:creationId xmlns:a16="http://schemas.microsoft.com/office/drawing/2014/main" id="{DEEB78F1-6E1C-41E0-9D70-549D5378D321}"/>
              </a:ext>
            </a:extLst>
          </p:cNvPr>
          <p:cNvSpPr txBox="1"/>
          <p:nvPr/>
        </p:nvSpPr>
        <p:spPr>
          <a:xfrm>
            <a:off x="2663825" y="2578009"/>
            <a:ext cx="18529089" cy="2092881"/>
          </a:xfrm>
          <a:prstGeom prst="rect">
            <a:avLst/>
          </a:prstGeom>
          <a:noFill/>
        </p:spPr>
        <p:txBody>
          <a:bodyPr wrap="square" rtlCol="0">
            <a:spAutoFit/>
          </a:bodyPr>
          <a:lstStyle/>
          <a:p>
            <a:r>
              <a:rPr lang="en-US" sz="13000" b="1" dirty="0">
                <a:solidFill>
                  <a:schemeClr val="tx2"/>
                </a:solidFill>
                <a:latin typeface="Montserrat" charset="0"/>
                <a:ea typeface="Montserrat" charset="0"/>
                <a:cs typeface="Montserrat" charset="0"/>
              </a:rPr>
              <a:t>Nos Innovations</a:t>
            </a:r>
          </a:p>
        </p:txBody>
      </p:sp>
      <p:sp>
        <p:nvSpPr>
          <p:cNvPr id="11" name="TextBox 24">
            <a:extLst>
              <a:ext uri="{FF2B5EF4-FFF2-40B4-BE49-F238E27FC236}">
                <a16:creationId xmlns:a16="http://schemas.microsoft.com/office/drawing/2014/main" id="{29CB6CCF-641E-4FAB-9951-6CB0831B34B7}"/>
              </a:ext>
            </a:extLst>
          </p:cNvPr>
          <p:cNvSpPr txBox="1"/>
          <p:nvPr/>
        </p:nvSpPr>
        <p:spPr>
          <a:xfrm>
            <a:off x="2993795" y="1661481"/>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Tree>
    <p:extLst>
      <p:ext uri="{BB962C8B-B14F-4D97-AF65-F5344CB8AC3E}">
        <p14:creationId xmlns:p14="http://schemas.microsoft.com/office/powerpoint/2010/main" val="588362982"/>
      </p:ext>
    </p:extLst>
  </p:cSld>
  <p:clrMapOvr>
    <a:masterClrMapping/>
  </p:clrMapOvr>
  <p:transition spd="slow" advTm="9771">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0">
            <a:extLst>
              <a:ext uri="{FF2B5EF4-FFF2-40B4-BE49-F238E27FC236}">
                <a16:creationId xmlns:a16="http://schemas.microsoft.com/office/drawing/2014/main" id="{96883962-43E0-4971-B801-5AD2A88011EA}"/>
              </a:ext>
            </a:extLst>
          </p:cNvPr>
          <p:cNvSpPr txBox="1"/>
          <p:nvPr/>
        </p:nvSpPr>
        <p:spPr>
          <a:xfrm>
            <a:off x="4949826" y="955731"/>
            <a:ext cx="19126200" cy="3170099"/>
          </a:xfrm>
          <a:prstGeom prst="rect">
            <a:avLst/>
          </a:prstGeom>
          <a:noFill/>
        </p:spPr>
        <p:txBody>
          <a:bodyPr wrap="square" rtlCol="0">
            <a:spAutoFit/>
          </a:bodyPr>
          <a:lstStyle/>
          <a:p>
            <a:r>
              <a:rPr lang="en-US" sz="20000" b="1" dirty="0">
                <a:solidFill>
                  <a:srgbClr val="F7F7F7"/>
                </a:solidFill>
                <a:latin typeface="Montserrat" charset="0"/>
                <a:ea typeface="Montserrat" charset="0"/>
                <a:cs typeface="Montserrat" charset="0"/>
              </a:rPr>
              <a:t>Puce int</a:t>
            </a:r>
            <a:r>
              <a:rPr lang="fr-FR" sz="20000" b="1" dirty="0">
                <a:solidFill>
                  <a:srgbClr val="F7F7F7"/>
                </a:solidFill>
                <a:latin typeface="Montserrat" charset="0"/>
                <a:ea typeface="Montserrat" charset="0"/>
                <a:cs typeface="Montserrat" charset="0"/>
              </a:rPr>
              <a:t>é</a:t>
            </a:r>
            <a:r>
              <a:rPr lang="en-US" sz="20000" b="1" dirty="0">
                <a:solidFill>
                  <a:srgbClr val="F7F7F7"/>
                </a:solidFill>
                <a:latin typeface="Montserrat" charset="0"/>
                <a:ea typeface="Montserrat" charset="0"/>
                <a:cs typeface="Montserrat" charset="0"/>
              </a:rPr>
              <a:t>gr</a:t>
            </a:r>
            <a:r>
              <a:rPr lang="fr-FR" sz="20000" b="1" dirty="0">
                <a:solidFill>
                  <a:srgbClr val="F7F7F7"/>
                </a:solidFill>
                <a:latin typeface="Montserrat" charset="0"/>
                <a:ea typeface="Montserrat" charset="0"/>
                <a:cs typeface="Montserrat" charset="0"/>
              </a:rPr>
              <a:t>é</a:t>
            </a:r>
            <a:r>
              <a:rPr lang="en-US" sz="20000" b="1" dirty="0">
                <a:solidFill>
                  <a:srgbClr val="F7F7F7"/>
                </a:solidFill>
                <a:latin typeface="Montserrat" charset="0"/>
                <a:ea typeface="Montserrat" charset="0"/>
                <a:cs typeface="Montserrat" charset="0"/>
              </a:rPr>
              <a:t>e</a:t>
            </a:r>
          </a:p>
        </p:txBody>
      </p:sp>
      <p:grpSp>
        <p:nvGrpSpPr>
          <p:cNvPr id="12" name="Groupe 11">
            <a:extLst>
              <a:ext uri="{FF2B5EF4-FFF2-40B4-BE49-F238E27FC236}">
                <a16:creationId xmlns:a16="http://schemas.microsoft.com/office/drawing/2014/main" id="{28669B7D-9AF8-4EAE-9A54-79E63AE096A9}"/>
              </a:ext>
            </a:extLst>
          </p:cNvPr>
          <p:cNvGrpSpPr/>
          <p:nvPr/>
        </p:nvGrpSpPr>
        <p:grpSpPr>
          <a:xfrm>
            <a:off x="13752178" y="5715000"/>
            <a:ext cx="6666247" cy="1607984"/>
            <a:chOff x="13752178" y="6209436"/>
            <a:chExt cx="6666247" cy="1607984"/>
          </a:xfrm>
        </p:grpSpPr>
        <p:sp>
          <p:nvSpPr>
            <p:cNvPr id="59" name="TextBox 58"/>
            <p:cNvSpPr txBox="1"/>
            <p:nvPr/>
          </p:nvSpPr>
          <p:spPr>
            <a:xfrm>
              <a:off x="13787683" y="6727446"/>
              <a:ext cx="6630742" cy="861774"/>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Une puce int</a:t>
              </a:r>
              <a:r>
                <a:rPr lang="fr-FR" sz="2500" dirty="0">
                  <a:latin typeface="Montserrat Light" panose="00000400000000000000" pitchFamily="2" charset="0"/>
                  <a:ea typeface="Montserrat Hairline" charset="0"/>
                  <a:cs typeface="Montserrat Hairline" charset="0"/>
                </a:rPr>
                <a:t>é</a:t>
              </a:r>
              <a:r>
                <a:rPr lang="en-US" sz="2500" dirty="0">
                  <a:latin typeface="Montserrat Light" panose="00000400000000000000" pitchFamily="2" charset="0"/>
                  <a:ea typeface="Montserrat Hairline" charset="0"/>
                  <a:cs typeface="Montserrat Hairline" charset="0"/>
                </a:rPr>
                <a:t>gr</a:t>
              </a:r>
              <a:r>
                <a:rPr lang="fr-FR" sz="2500" dirty="0">
                  <a:latin typeface="Montserrat Light" panose="00000400000000000000" pitchFamily="2" charset="0"/>
                  <a:ea typeface="Montserrat Hairline" charset="0"/>
                  <a:cs typeface="Montserrat Hairline" charset="0"/>
                </a:rPr>
                <a:t>é</a:t>
              </a:r>
              <a:r>
                <a:rPr lang="en-US" sz="2500" dirty="0">
                  <a:latin typeface="Montserrat Light" panose="00000400000000000000" pitchFamily="2" charset="0"/>
                  <a:ea typeface="Montserrat Hairline" charset="0"/>
                  <a:cs typeface="Montserrat Hairline" charset="0"/>
                </a:rPr>
                <a:t>e au produit qui certifie de son authenticit</a:t>
              </a:r>
              <a:r>
                <a:rPr lang="fr-FR" sz="2500" dirty="0">
                  <a:latin typeface="Montserrat Light" panose="00000400000000000000" pitchFamily="2" charset="0"/>
                  <a:ea typeface="Montserrat Hairline" charset="0"/>
                  <a:cs typeface="Montserrat Hairline" charset="0"/>
                </a:rPr>
                <a:t>é.</a:t>
              </a:r>
              <a:endParaRPr lang="en-US" sz="2500" dirty="0">
                <a:latin typeface="Montserrat Light" panose="00000400000000000000" pitchFamily="2" charset="0"/>
                <a:ea typeface="Montserrat Hairline" charset="0"/>
                <a:cs typeface="Montserrat Hairline" charset="0"/>
              </a:endParaRPr>
            </a:p>
          </p:txBody>
        </p:sp>
        <p:sp>
          <p:nvSpPr>
            <p:cNvPr id="60" name="Rectangle 59"/>
            <p:cNvSpPr/>
            <p:nvPr/>
          </p:nvSpPr>
          <p:spPr>
            <a:xfrm>
              <a:off x="13787683" y="6209436"/>
              <a:ext cx="2481770"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INVISIBLE</a:t>
              </a:r>
            </a:p>
          </p:txBody>
        </p:sp>
        <p:sp>
          <p:nvSpPr>
            <p:cNvPr id="63" name="Rectangle 62"/>
            <p:cNvSpPr/>
            <p:nvPr/>
          </p:nvSpPr>
          <p:spPr>
            <a:xfrm>
              <a:off x="13752178" y="7732620"/>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grpSp>
        <p:nvGrpSpPr>
          <p:cNvPr id="13" name="Groupe 12">
            <a:extLst>
              <a:ext uri="{FF2B5EF4-FFF2-40B4-BE49-F238E27FC236}">
                <a16:creationId xmlns:a16="http://schemas.microsoft.com/office/drawing/2014/main" id="{D828A7DD-99C9-4B58-B0CD-F3CAF752D1D8}"/>
              </a:ext>
            </a:extLst>
          </p:cNvPr>
          <p:cNvGrpSpPr/>
          <p:nvPr/>
        </p:nvGrpSpPr>
        <p:grpSpPr>
          <a:xfrm>
            <a:off x="13754835" y="7811364"/>
            <a:ext cx="7140861" cy="1607965"/>
            <a:chOff x="13754835" y="8305800"/>
            <a:chExt cx="7140861" cy="1607965"/>
          </a:xfrm>
        </p:grpSpPr>
        <p:sp>
          <p:nvSpPr>
            <p:cNvPr id="67" name="TextBox 66"/>
            <p:cNvSpPr txBox="1"/>
            <p:nvPr/>
          </p:nvSpPr>
          <p:spPr>
            <a:xfrm>
              <a:off x="13786104" y="8823810"/>
              <a:ext cx="7109592" cy="861774"/>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Permet au produit de porter ses propres informations accessibles via un scan.</a:t>
              </a:r>
            </a:p>
          </p:txBody>
        </p:sp>
        <p:sp>
          <p:nvSpPr>
            <p:cNvPr id="68" name="Rectangle 67"/>
            <p:cNvSpPr/>
            <p:nvPr/>
          </p:nvSpPr>
          <p:spPr>
            <a:xfrm>
              <a:off x="13786103" y="8305800"/>
              <a:ext cx="2895344"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SCANNABLE</a:t>
              </a:r>
            </a:p>
          </p:txBody>
        </p:sp>
        <p:sp>
          <p:nvSpPr>
            <p:cNvPr id="71" name="Rectangle 70"/>
            <p:cNvSpPr/>
            <p:nvPr/>
          </p:nvSpPr>
          <p:spPr>
            <a:xfrm>
              <a:off x="13754835" y="9828965"/>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sp>
        <p:nvSpPr>
          <p:cNvPr id="25" name="TextBox 24"/>
          <p:cNvSpPr txBox="1"/>
          <p:nvPr/>
        </p:nvSpPr>
        <p:spPr>
          <a:xfrm>
            <a:off x="12188825" y="2875288"/>
            <a:ext cx="11887200" cy="1477328"/>
          </a:xfrm>
          <a:prstGeom prst="rect">
            <a:avLst/>
          </a:prstGeom>
          <a:noFill/>
        </p:spPr>
        <p:txBody>
          <a:bodyPr wrap="square" rtlCol="0">
            <a:spAutoFit/>
          </a:bodyPr>
          <a:lstStyle/>
          <a:p>
            <a:r>
              <a:rPr lang="en-US" sz="9000" b="1" dirty="0">
                <a:solidFill>
                  <a:schemeClr val="tx2"/>
                </a:solidFill>
                <a:latin typeface="Montserrat" charset="0"/>
                <a:ea typeface="Montserrat" charset="0"/>
                <a:cs typeface="Montserrat" charset="0"/>
              </a:rPr>
              <a:t>Puce int</a:t>
            </a:r>
            <a:r>
              <a:rPr lang="fr-FR" sz="9000" b="1" dirty="0">
                <a:solidFill>
                  <a:schemeClr val="tx2"/>
                </a:solidFill>
                <a:latin typeface="Montserrat" charset="0"/>
                <a:ea typeface="Montserrat" charset="0"/>
                <a:cs typeface="Montserrat" charset="0"/>
              </a:rPr>
              <a:t>é</a:t>
            </a:r>
            <a:r>
              <a:rPr lang="en-US" sz="9000" b="1" dirty="0">
                <a:solidFill>
                  <a:schemeClr val="tx2"/>
                </a:solidFill>
                <a:latin typeface="Montserrat" charset="0"/>
                <a:ea typeface="Montserrat" charset="0"/>
                <a:cs typeface="Montserrat" charset="0"/>
              </a:rPr>
              <a:t>gr</a:t>
            </a:r>
            <a:r>
              <a:rPr lang="fr-FR" sz="9000" b="1" dirty="0">
                <a:solidFill>
                  <a:schemeClr val="tx2"/>
                </a:solidFill>
                <a:latin typeface="Montserrat" charset="0"/>
                <a:ea typeface="Montserrat" charset="0"/>
                <a:cs typeface="Montserrat" charset="0"/>
              </a:rPr>
              <a:t>é</a:t>
            </a:r>
            <a:r>
              <a:rPr lang="en-US" sz="9000" b="1" dirty="0">
                <a:solidFill>
                  <a:schemeClr val="tx2"/>
                </a:solidFill>
                <a:latin typeface="Montserrat" charset="0"/>
                <a:ea typeface="Montserrat" charset="0"/>
                <a:cs typeface="Montserrat" charset="0"/>
              </a:rPr>
              <a:t>e</a:t>
            </a:r>
          </a:p>
        </p:txBody>
      </p:sp>
      <p:sp>
        <p:nvSpPr>
          <p:cNvPr id="22" name="TextBox 21"/>
          <p:cNvSpPr txBox="1"/>
          <p:nvPr/>
        </p:nvSpPr>
        <p:spPr>
          <a:xfrm>
            <a:off x="12077636" y="1230022"/>
            <a:ext cx="6187061" cy="461665"/>
          </a:xfrm>
          <a:prstGeom prst="rect">
            <a:avLst/>
          </a:prstGeom>
          <a:noFill/>
        </p:spPr>
        <p:txBody>
          <a:bodyPr wrap="square" rtlCol="0">
            <a:spAutoFit/>
          </a:bodyPr>
          <a:lstStyle/>
          <a:p>
            <a:r>
              <a:rPr lang="en-US" sz="2400" spc="600" dirty="0">
                <a:solidFill>
                  <a:schemeClr val="tx2"/>
                </a:solidFill>
                <a:latin typeface="Montserrat Medium" charset="0"/>
                <a:ea typeface="Montserrat Medium" charset="0"/>
                <a:cs typeface="Montserrat Medium" charset="0"/>
              </a:rPr>
              <a:t>SAFEWEAR</a:t>
            </a:r>
          </a:p>
        </p:txBody>
      </p:sp>
      <p:sp>
        <p:nvSpPr>
          <p:cNvPr id="2" name="TextBox 9">
            <a:extLst>
              <a:ext uri="{FF2B5EF4-FFF2-40B4-BE49-F238E27FC236}">
                <a16:creationId xmlns:a16="http://schemas.microsoft.com/office/drawing/2014/main" id="{5C4ACABD-6E5F-4AC4-8E6A-0D93E4DFAE7A}"/>
              </a:ext>
            </a:extLst>
          </p:cNvPr>
          <p:cNvSpPr txBox="1"/>
          <p:nvPr/>
        </p:nvSpPr>
        <p:spPr>
          <a:xfrm>
            <a:off x="12188825" y="4419600"/>
            <a:ext cx="10677068" cy="523220"/>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UN CERTIFICAT UNIQUE ET S</a:t>
            </a:r>
            <a:r>
              <a:rPr lang="fr-FR" sz="2800" b="1" spc="600" dirty="0">
                <a:solidFill>
                  <a:schemeClr val="tx2"/>
                </a:solidFill>
                <a:latin typeface="Montserrat" charset="0"/>
                <a:ea typeface="Montserrat" charset="0"/>
                <a:cs typeface="Montserrat" charset="0"/>
              </a:rPr>
              <a:t>É</a:t>
            </a:r>
            <a:r>
              <a:rPr lang="en-US" sz="2800" b="1" spc="600" dirty="0">
                <a:solidFill>
                  <a:schemeClr val="tx2"/>
                </a:solidFill>
                <a:latin typeface="Montserrat" charset="0"/>
                <a:ea typeface="Montserrat" charset="0"/>
                <a:cs typeface="Montserrat" charset="0"/>
              </a:rPr>
              <a:t>CURIS</a:t>
            </a:r>
            <a:r>
              <a:rPr lang="fr-FR" sz="2800" b="1" spc="600" dirty="0">
                <a:solidFill>
                  <a:schemeClr val="tx2"/>
                </a:solidFill>
                <a:latin typeface="Montserrat" charset="0"/>
                <a:ea typeface="Montserrat" charset="0"/>
                <a:cs typeface="Montserrat" charset="0"/>
              </a:rPr>
              <a:t>É</a:t>
            </a:r>
            <a:endParaRPr lang="en-US" sz="2800" b="1" spc="600" dirty="0">
              <a:solidFill>
                <a:schemeClr val="tx2"/>
              </a:solidFill>
              <a:latin typeface="Montserrat" charset="0"/>
              <a:ea typeface="Montserrat" charset="0"/>
              <a:cs typeface="Montserrat" charset="0"/>
            </a:endParaRPr>
          </a:p>
        </p:txBody>
      </p:sp>
      <p:pic>
        <p:nvPicPr>
          <p:cNvPr id="9" name="Image 8">
            <a:extLst>
              <a:ext uri="{FF2B5EF4-FFF2-40B4-BE49-F238E27FC236}">
                <a16:creationId xmlns:a16="http://schemas.microsoft.com/office/drawing/2014/main" id="{9AE032FF-45EF-4D76-A0EA-EBC65CC4511B}"/>
              </a:ext>
            </a:extLst>
          </p:cNvPr>
          <p:cNvPicPr>
            <a:picLocks noChangeAspect="1"/>
          </p:cNvPicPr>
          <p:nvPr/>
        </p:nvPicPr>
        <p:blipFill>
          <a:blip r:embed="rId3" cstate="email">
            <a:alphaModFix amt="70000"/>
            <a:extLst>
              <a:ext uri="{28A0092B-C50C-407E-A947-70E740481C1C}">
                <a14:useLocalDpi xmlns:a14="http://schemas.microsoft.com/office/drawing/2010/main" val="0"/>
              </a:ext>
            </a:extLst>
          </a:blip>
          <a:stretch>
            <a:fillRect/>
          </a:stretch>
        </p:blipFill>
        <p:spPr>
          <a:xfrm>
            <a:off x="11989564" y="8042196"/>
            <a:ext cx="1080000" cy="1080000"/>
          </a:xfrm>
          <a:prstGeom prst="rect">
            <a:avLst/>
          </a:prstGeom>
        </p:spPr>
      </p:pic>
      <p:sp>
        <p:nvSpPr>
          <p:cNvPr id="3" name="TextBox 24">
            <a:extLst>
              <a:ext uri="{FF2B5EF4-FFF2-40B4-BE49-F238E27FC236}">
                <a16:creationId xmlns:a16="http://schemas.microsoft.com/office/drawing/2014/main" id="{62B7564C-D433-4B93-B8B8-597512924A73}"/>
              </a:ext>
            </a:extLst>
          </p:cNvPr>
          <p:cNvSpPr txBox="1"/>
          <p:nvPr/>
        </p:nvSpPr>
        <p:spPr>
          <a:xfrm>
            <a:off x="12188825" y="1691687"/>
            <a:ext cx="11887200" cy="1477328"/>
          </a:xfrm>
          <a:prstGeom prst="rect">
            <a:avLst/>
          </a:prstGeom>
          <a:noFill/>
        </p:spPr>
        <p:txBody>
          <a:bodyPr wrap="square" rtlCol="0">
            <a:spAutoFit/>
          </a:bodyPr>
          <a:lstStyle/>
          <a:p>
            <a:r>
              <a:rPr lang="en-US" sz="9000" b="1" dirty="0">
                <a:solidFill>
                  <a:srgbClr val="53A29F"/>
                </a:solidFill>
                <a:latin typeface="Montserrat" charset="0"/>
                <a:ea typeface="Montserrat" charset="0"/>
                <a:cs typeface="Montserrat" charset="0"/>
              </a:rPr>
              <a:t>01:</a:t>
            </a:r>
          </a:p>
        </p:txBody>
      </p:sp>
      <p:pic>
        <p:nvPicPr>
          <p:cNvPr id="5" name="Image 4" descr="Une image contenant signe, arrêt, assis, poteau&#10;&#10;Description générée automatiquement">
            <a:extLst>
              <a:ext uri="{FF2B5EF4-FFF2-40B4-BE49-F238E27FC236}">
                <a16:creationId xmlns:a16="http://schemas.microsoft.com/office/drawing/2014/main" id="{8F73248D-8FB9-4DA9-8B9A-3E2C1897D715}"/>
              </a:ext>
            </a:extLst>
          </p:cNvPr>
          <p:cNvPicPr>
            <a:picLocks noChangeAspect="1"/>
          </p:cNvPicPr>
          <p:nvPr/>
        </p:nvPicPr>
        <p:blipFill>
          <a:blip r:embed="rId4" cstate="email">
            <a:alphaModFix amt="85000"/>
            <a:extLst>
              <a:ext uri="{28A0092B-C50C-407E-A947-70E740481C1C}">
                <a14:useLocalDpi xmlns:a14="http://schemas.microsoft.com/office/drawing/2010/main" val="0"/>
              </a:ext>
            </a:extLst>
          </a:blip>
          <a:stretch>
            <a:fillRect/>
          </a:stretch>
        </p:blipFill>
        <p:spPr>
          <a:xfrm>
            <a:off x="11989564" y="5908596"/>
            <a:ext cx="1080000" cy="1080000"/>
          </a:xfrm>
          <a:prstGeom prst="rect">
            <a:avLst/>
          </a:prstGeom>
        </p:spPr>
      </p:pic>
      <p:grpSp>
        <p:nvGrpSpPr>
          <p:cNvPr id="14" name="Groupe 13">
            <a:extLst>
              <a:ext uri="{FF2B5EF4-FFF2-40B4-BE49-F238E27FC236}">
                <a16:creationId xmlns:a16="http://schemas.microsoft.com/office/drawing/2014/main" id="{064E8502-F560-4FE6-B5AC-81EE2C24AC58}"/>
              </a:ext>
            </a:extLst>
          </p:cNvPr>
          <p:cNvGrpSpPr/>
          <p:nvPr/>
        </p:nvGrpSpPr>
        <p:grpSpPr>
          <a:xfrm>
            <a:off x="13754836" y="10088345"/>
            <a:ext cx="6663589" cy="2752219"/>
            <a:chOff x="13754836" y="10582781"/>
            <a:chExt cx="6663589" cy="2752219"/>
          </a:xfrm>
        </p:grpSpPr>
        <p:sp>
          <p:nvSpPr>
            <p:cNvPr id="18" name="TextBox 66">
              <a:extLst>
                <a:ext uri="{FF2B5EF4-FFF2-40B4-BE49-F238E27FC236}">
                  <a16:creationId xmlns:a16="http://schemas.microsoft.com/office/drawing/2014/main" id="{760F2C2F-2D62-4CA7-B736-B353A0A745AE}"/>
                </a:ext>
              </a:extLst>
            </p:cNvPr>
            <p:cNvSpPr txBox="1"/>
            <p:nvPr/>
          </p:nvSpPr>
          <p:spPr>
            <a:xfrm>
              <a:off x="13786105" y="11100791"/>
              <a:ext cx="6632320" cy="2015936"/>
            </a:xfrm>
            <a:prstGeom prst="rect">
              <a:avLst/>
            </a:prstGeom>
            <a:noFill/>
          </p:spPr>
          <p:txBody>
            <a:bodyPr wrap="square" rtlCol="0">
              <a:spAutoFit/>
            </a:bodyPr>
            <a:lstStyle/>
            <a:p>
              <a:r>
                <a:rPr lang="en-US" sz="2500" dirty="0">
                  <a:latin typeface="Montserrat Light" panose="00000400000000000000" pitchFamily="2" charset="0"/>
                  <a:ea typeface="Montserrat Hairline" charset="0"/>
                  <a:cs typeface="Montserrat Hairline" charset="0"/>
                </a:rPr>
                <a:t>En tant qu’utilisateur, vous pouvez obtenir </a:t>
              </a:r>
              <a:r>
                <a:rPr lang="fr-FR" sz="2500" dirty="0">
                  <a:latin typeface="Montserrat Light" panose="00000400000000000000" pitchFamily="2" charset="0"/>
                  <a:ea typeface="Montserrat Hairline" charset="0"/>
                  <a:cs typeface="Montserrat Hairline" charset="0"/>
                </a:rPr>
                <a:t>à</a:t>
              </a:r>
              <a:r>
                <a:rPr lang="en-US" sz="2500" dirty="0">
                  <a:latin typeface="Montserrat Light" panose="00000400000000000000" pitchFamily="2" charset="0"/>
                  <a:ea typeface="Montserrat Hairline" charset="0"/>
                  <a:cs typeface="Montserrat Hairline" charset="0"/>
                </a:rPr>
                <a:t> tout moment des informations sur vos produits gr</a:t>
              </a:r>
              <a:r>
                <a:rPr lang="fr-FR" sz="2500" dirty="0">
                  <a:latin typeface="Montserrat Light" panose="00000400000000000000" pitchFamily="2" charset="0"/>
                  <a:ea typeface="Montserrat Hairline" charset="0"/>
                  <a:cs typeface="Montserrat Hairline" charset="0"/>
                </a:rPr>
                <a:t>â</a:t>
              </a:r>
              <a:r>
                <a:rPr lang="en-US" sz="2500" dirty="0">
                  <a:latin typeface="Montserrat Light" panose="00000400000000000000" pitchFamily="2" charset="0"/>
                  <a:ea typeface="Montserrat Hairline" charset="0"/>
                  <a:cs typeface="Montserrat Hairline" charset="0"/>
                </a:rPr>
                <a:t>ce au scan (nombre de mains, prix, date et lieu d’achat, nombre de scans…)</a:t>
              </a:r>
            </a:p>
          </p:txBody>
        </p:sp>
        <p:sp>
          <p:nvSpPr>
            <p:cNvPr id="19" name="Rectangle 18">
              <a:extLst>
                <a:ext uri="{FF2B5EF4-FFF2-40B4-BE49-F238E27FC236}">
                  <a16:creationId xmlns:a16="http://schemas.microsoft.com/office/drawing/2014/main" id="{2E0922F0-C610-42DD-A66E-4BECB8DABDFF}"/>
                </a:ext>
              </a:extLst>
            </p:cNvPr>
            <p:cNvSpPr/>
            <p:nvPr/>
          </p:nvSpPr>
          <p:spPr>
            <a:xfrm>
              <a:off x="13786104" y="10582781"/>
              <a:ext cx="3320140"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INFORMATIVE</a:t>
              </a:r>
            </a:p>
          </p:txBody>
        </p:sp>
        <p:sp>
          <p:nvSpPr>
            <p:cNvPr id="20" name="Rectangle 19">
              <a:extLst>
                <a:ext uri="{FF2B5EF4-FFF2-40B4-BE49-F238E27FC236}">
                  <a16:creationId xmlns:a16="http://schemas.microsoft.com/office/drawing/2014/main" id="{F4D1AA47-4828-4368-A53D-399484808DFB}"/>
                </a:ext>
              </a:extLst>
            </p:cNvPr>
            <p:cNvSpPr/>
            <p:nvPr/>
          </p:nvSpPr>
          <p:spPr>
            <a:xfrm>
              <a:off x="13754836" y="13250200"/>
              <a:ext cx="6377400" cy="8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b="1">
                <a:solidFill>
                  <a:schemeClr val="tx1"/>
                </a:solidFill>
                <a:latin typeface="Montserrat Semi" charset="0"/>
                <a:ea typeface="Montserrat Semi" charset="0"/>
                <a:cs typeface="Montserrat Semi" charset="0"/>
              </a:endParaRPr>
            </a:p>
          </p:txBody>
        </p:sp>
      </p:grpSp>
      <p:pic>
        <p:nvPicPr>
          <p:cNvPr id="8" name="Image 7">
            <a:extLst>
              <a:ext uri="{FF2B5EF4-FFF2-40B4-BE49-F238E27FC236}">
                <a16:creationId xmlns:a16="http://schemas.microsoft.com/office/drawing/2014/main" id="{F2D10655-C5C2-4E55-8582-BEDCC27203B1}"/>
              </a:ext>
            </a:extLst>
          </p:cNvPr>
          <p:cNvPicPr>
            <a:picLocks noChangeAspect="1"/>
          </p:cNvPicPr>
          <p:nvPr/>
        </p:nvPicPr>
        <p:blipFill>
          <a:blip r:embed="rId5" cstate="email">
            <a:alphaModFix amt="85000"/>
            <a:extLst>
              <a:ext uri="{28A0092B-C50C-407E-A947-70E740481C1C}">
                <a14:useLocalDpi xmlns:a14="http://schemas.microsoft.com/office/drawing/2010/main" val="0"/>
              </a:ext>
            </a:extLst>
          </a:blip>
          <a:stretch>
            <a:fillRect/>
          </a:stretch>
        </p:blipFill>
        <p:spPr>
          <a:xfrm>
            <a:off x="11990545" y="10731000"/>
            <a:ext cx="1080000" cy="1080000"/>
          </a:xfrm>
          <a:prstGeom prst="rect">
            <a:avLst/>
          </a:prstGeom>
        </p:spPr>
      </p:pic>
      <p:pic>
        <p:nvPicPr>
          <p:cNvPr id="10" name="Image 9" descr="Une image contenant table, signe&#10;&#10;Description générée automatiquement">
            <a:extLst>
              <a:ext uri="{FF2B5EF4-FFF2-40B4-BE49-F238E27FC236}">
                <a16:creationId xmlns:a16="http://schemas.microsoft.com/office/drawing/2014/main" id="{2324A502-A62B-479B-B736-AA9947257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2486" y="4525093"/>
            <a:ext cx="8627118" cy="6745907"/>
          </a:xfrm>
          <a:prstGeom prst="rect">
            <a:avLst/>
          </a:prstGeom>
        </p:spPr>
      </p:pic>
    </p:spTree>
    <p:extLst>
      <p:ext uri="{BB962C8B-B14F-4D97-AF65-F5344CB8AC3E}">
        <p14:creationId xmlns:p14="http://schemas.microsoft.com/office/powerpoint/2010/main" val="345807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2000"/>
                            </p:stCondLst>
                            <p:childTnLst>
                              <p:par>
                                <p:cTn id="18" presetID="2" presetClass="entr" presetSubtype="4" decel="10000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3500"/>
                            </p:stCondLst>
                            <p:childTnLst>
                              <p:par>
                                <p:cTn id="27" presetID="2" presetClass="entr" presetSubtype="4"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ppt_x"/>
                                          </p:val>
                                        </p:tav>
                                        <p:tav tm="100000">
                                          <p:val>
                                            <p:strVal val="#ppt_x"/>
                                          </p:val>
                                        </p:tav>
                                      </p:tavLst>
                                    </p:anim>
                                    <p:anim calcmode="lin" valueType="num">
                                      <p:cBhvr additive="base">
                                        <p:cTn id="30" dur="10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fault Theme">
  <a:themeElements>
    <a:clrScheme name="Simple GP">
      <a:dk1>
        <a:srgbClr val="7F7F7F"/>
      </a:dk1>
      <a:lt1>
        <a:srgbClr val="FFFFFF"/>
      </a:lt1>
      <a:dk2>
        <a:srgbClr val="000000"/>
      </a:dk2>
      <a:lt2>
        <a:srgbClr val="FFFFFF"/>
      </a:lt2>
      <a:accent1>
        <a:srgbClr val="000000"/>
      </a:accent1>
      <a:accent2>
        <a:srgbClr val="8FA2AA"/>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33130</TotalTime>
  <Words>1213</Words>
  <Application>Microsoft Office PowerPoint</Application>
  <PresentationFormat>Personnalisé</PresentationFormat>
  <Paragraphs>173</Paragraphs>
  <Slides>15</Slides>
  <Notes>6</Notes>
  <HiddenSlides>0</HiddenSlides>
  <MMClips>1</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15</vt:i4>
      </vt:variant>
    </vt:vector>
  </HeadingPairs>
  <TitlesOfParts>
    <vt:vector size="26" baseType="lpstr">
      <vt:lpstr>Arial</vt:lpstr>
      <vt:lpstr>Calibri Light</vt:lpstr>
      <vt:lpstr>Lato</vt:lpstr>
      <vt:lpstr>Lato Light</vt:lpstr>
      <vt:lpstr>Montserrat</vt:lpstr>
      <vt:lpstr>Montserrat Hairline</vt:lpstr>
      <vt:lpstr>Montserrat Light</vt:lpstr>
      <vt:lpstr>Montserrat Medium</vt:lpstr>
      <vt:lpstr>Montserrat Semi</vt:lpstr>
      <vt:lpstr>Montserrat SemiBold</vt:lpstr>
      <vt:lpstr>Default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3 innovations principales</vt:lpstr>
      <vt:lpstr>Présentation PowerPoint</vt:lpstr>
      <vt:lpstr>Présentation PowerPoint</vt:lpstr>
      <vt:lpstr>Présentation PowerPoint</vt:lpstr>
      <vt:lpstr>Présentation PowerPoint</vt:lpstr>
      <vt:lpstr>Table de comparaison</vt:lpstr>
      <vt:lpstr>Présentation PowerPoint</vt:lpstr>
      <vt:lpstr>Présentation PowerPoint</vt:lpstr>
    </vt:vector>
  </TitlesOfParts>
  <Manager>Awesome PPT</Manager>
  <Company>Awesome PPT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PPT</dc:title>
  <dc:subject>Awesome PPT</dc:subject>
  <dc:creator>Awesome PPT</dc:creator>
  <cp:keywords>Awesome PPT</cp:keywords>
  <dc:description>Awesome PPT</dc:description>
  <cp:lastModifiedBy>Quentin FISCH</cp:lastModifiedBy>
  <cp:revision>6405</cp:revision>
  <dcterms:created xsi:type="dcterms:W3CDTF">2014-11-12T21:47:38Z</dcterms:created>
  <dcterms:modified xsi:type="dcterms:W3CDTF">2020-09-18T09:21:09Z</dcterms:modified>
  <cp:category>Awesome PPT</cp:category>
</cp:coreProperties>
</file>