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74" r:id="rId5"/>
    <p:sldId id="262" r:id="rId6"/>
    <p:sldId id="275" r:id="rId7"/>
    <p:sldId id="280" r:id="rId8"/>
    <p:sldId id="265" r:id="rId9"/>
    <p:sldId id="282" r:id="rId10"/>
    <p:sldId id="281" r:id="rId11"/>
    <p:sldId id="273" r:id="rId12"/>
    <p:sldId id="277" r:id="rId13"/>
    <p:sldId id="279" r:id="rId14"/>
    <p:sldId id="272" r:id="rId15"/>
    <p:sldId id="276" r:id="rId16"/>
    <p:sldId id="269" r:id="rId17"/>
    <p:sldId id="268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28A"/>
    <a:srgbClr val="B78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3219" autoAdjust="0"/>
  </p:normalViewPr>
  <p:slideViewPr>
    <p:cSldViewPr snapToGrid="0">
      <p:cViewPr varScale="1">
        <p:scale>
          <a:sx n="88" d="100"/>
          <a:sy n="88" d="100"/>
        </p:scale>
        <p:origin x="1104" y="90"/>
      </p:cViewPr>
      <p:guideLst/>
    </p:cSldViewPr>
  </p:slideViewPr>
  <p:notesTextViewPr>
    <p:cViewPr>
      <p:scale>
        <a:sx n="98" d="100"/>
        <a:sy n="9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D480-83DA-4B7E-A9D9-0B50BDF7F2BB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B8AEB-A164-4D4E-BBD6-3D968460A18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8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it-IT" b="0" i="0" dirty="0">
              <a:solidFill>
                <a:srgbClr val="84848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8AEB-A164-4D4E-BBD6-3D968460A1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1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8AEB-A164-4D4E-BBD6-3D968460A1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7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424DA671-617A-67FA-8BAF-368F5B2F69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0E1EF-90B8-338E-3B43-C198412A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569"/>
            <a:ext cx="9144000" cy="171538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59328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59FCF-1B78-4C7B-5E4A-D58805AC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14953"/>
            <a:ext cx="9144000" cy="876503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662F8E-65AC-370A-C4A8-48C4ABB8C3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873" y="337917"/>
            <a:ext cx="5176124" cy="15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2D04-BD2B-E9B9-678F-A96F2021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2180-E98B-3EE6-7904-453DFDD2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448409"/>
            <a:ext cx="11210982" cy="4799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0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9D8-70DC-EFB5-ABA0-C98AE939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746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1F9F-6FE5-8422-23CA-A3899D94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017"/>
            <a:ext cx="10515600" cy="2174633"/>
          </a:xfrm>
        </p:spPr>
        <p:txBody>
          <a:bodyPr/>
          <a:lstStyle>
            <a:lvl1pPr marL="0" indent="0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F38CAFC-FCC4-C8CF-59D1-A75D37210D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09" y="309918"/>
            <a:ext cx="3776482" cy="11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DE-B8A9-CD21-F2A2-E4E4414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39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412A76C-3659-AC67-C537-496E5F4FCA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31D0-1A2D-C18A-21FD-F32A91FE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CE32-ACBB-0EF4-B952-078080DB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60" y="1272845"/>
            <a:ext cx="11210982" cy="497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9328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microsoft.com/winfx/2006/xaml/presentation/blaz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iX1DbFwgq4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Usare</a:t>
            </a:r>
            <a:r>
              <a:rPr lang="en-GB" dirty="0"/>
              <a:t> component </a:t>
            </a:r>
            <a:r>
              <a:rPr lang="en-GB" dirty="0" err="1"/>
              <a:t>Blazor</a:t>
            </a:r>
            <a:r>
              <a:rPr lang="en-GB" dirty="0"/>
              <a:t> in </a:t>
            </a:r>
            <a:r>
              <a:rPr lang="en-GB" dirty="0" err="1"/>
              <a:t>un’app</a:t>
            </a:r>
            <a:r>
              <a:rPr lang="en-GB" dirty="0"/>
              <a:t> WPF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56EB-05E5-345A-716D-88C331D8C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Dario Benevento</a:t>
            </a:r>
          </a:p>
        </p:txBody>
      </p:sp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Hybrid con </a:t>
            </a:r>
            <a:r>
              <a:rPr lang="en-US" dirty="0" err="1"/>
              <a:t>BlazorWebView</a:t>
            </a:r>
            <a:endParaRPr lang="en-GB" dirty="0"/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93894B12-EADE-4613-920F-C9C99DEAA62C}"/>
              </a:ext>
            </a:extLst>
          </p:cNvPr>
          <p:cNvGrpSpPr/>
          <p:nvPr/>
        </p:nvGrpSpPr>
        <p:grpSpPr>
          <a:xfrm>
            <a:off x="2760443" y="1567830"/>
            <a:ext cx="5807979" cy="3815298"/>
            <a:chOff x="617086" y="1803400"/>
            <a:chExt cx="5807979" cy="3815298"/>
          </a:xfrm>
        </p:grpSpPr>
        <p:grpSp>
          <p:nvGrpSpPr>
            <p:cNvPr id="5" name="Group 28">
              <a:extLst>
                <a:ext uri="{FF2B5EF4-FFF2-40B4-BE49-F238E27FC236}">
                  <a16:creationId xmlns:a16="http://schemas.microsoft.com/office/drawing/2014/main" id="{5449E429-79E3-4F39-8EAD-300E34BB9608}"/>
                </a:ext>
              </a:extLst>
            </p:cNvPr>
            <p:cNvGrpSpPr/>
            <p:nvPr/>
          </p:nvGrpSpPr>
          <p:grpSpPr>
            <a:xfrm>
              <a:off x="617086" y="1803400"/>
              <a:ext cx="5807979" cy="3815298"/>
              <a:chOff x="617086" y="1803400"/>
              <a:chExt cx="5807979" cy="3815298"/>
            </a:xfrm>
          </p:grpSpPr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82F65039-57EC-4A96-A2EC-C1AB2E165BB7}"/>
                  </a:ext>
                </a:extLst>
              </p:cNvPr>
              <p:cNvSpPr/>
              <p:nvPr/>
            </p:nvSpPr>
            <p:spPr bwMode="gray">
              <a:xfrm>
                <a:off x="617086" y="1803400"/>
                <a:ext cx="5807979" cy="381529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 err="1"/>
              </a:p>
            </p:txBody>
          </p:sp>
          <p:sp>
            <p:nvSpPr>
              <p:cNvPr id="8" name="TextBox 11">
                <a:extLst>
                  <a:ext uri="{FF2B5EF4-FFF2-40B4-BE49-F238E27FC236}">
                    <a16:creationId xmlns:a16="http://schemas.microsoft.com/office/drawing/2014/main" id="{4EB0BE29-1E89-4CCD-8095-0D338E09F13E}"/>
                  </a:ext>
                </a:extLst>
              </p:cNvPr>
              <p:cNvSpPr txBox="1"/>
              <p:nvPr/>
            </p:nvSpPr>
            <p:spPr bwMode="gray">
              <a:xfrm>
                <a:off x="683225" y="1834791"/>
                <a:ext cx="1790624" cy="363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it-IT" sz="1600" dirty="0">
                    <a:solidFill>
                      <a:schemeClr val="bg1"/>
                    </a:solidFill>
                  </a:rPr>
                  <a:t>Application title</a:t>
                </a:r>
                <a:endParaRPr lang="en-GB" sz="1600" dirty="0" err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Group 25">
                <a:extLst>
                  <a:ext uri="{FF2B5EF4-FFF2-40B4-BE49-F238E27FC236}">
                    <a16:creationId xmlns:a16="http://schemas.microsoft.com/office/drawing/2014/main" id="{BB314597-FEF0-4332-8EEB-AF9A794ACE5C}"/>
                  </a:ext>
                </a:extLst>
              </p:cNvPr>
              <p:cNvGrpSpPr/>
              <p:nvPr/>
            </p:nvGrpSpPr>
            <p:grpSpPr>
              <a:xfrm>
                <a:off x="5471703" y="1834791"/>
                <a:ext cx="887381" cy="256696"/>
                <a:chOff x="6535000" y="2218705"/>
                <a:chExt cx="805600" cy="2286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D0C9418-9975-4F8A-91B7-D2FC68A90296}"/>
                    </a:ext>
                  </a:extLst>
                </p:cNvPr>
                <p:cNvSpPr/>
                <p:nvPr/>
              </p:nvSpPr>
              <p:spPr bwMode="gray">
                <a:xfrm>
                  <a:off x="7112000" y="2218705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600" dirty="0"/>
                    <a:t>X</a:t>
                  </a:r>
                  <a:endParaRPr lang="en-GB" sz="1600" dirty="0" err="1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087F87-76E3-4BDF-89B1-879D94845DC9}"/>
                    </a:ext>
                  </a:extLst>
                </p:cNvPr>
                <p:cNvSpPr/>
                <p:nvPr/>
              </p:nvSpPr>
              <p:spPr bwMode="gray">
                <a:xfrm>
                  <a:off x="6823500" y="2218705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600" dirty="0">
                      <a:latin typeface="Wingdings 2" panose="05020102010507070707" pitchFamily="18" charset="2"/>
                    </a:rPr>
                    <a:t>Բ</a:t>
                  </a:r>
                  <a:endParaRPr lang="en-GB" sz="1600" dirty="0" err="1">
                    <a:latin typeface="Wingdings 2" panose="05020102010507070707" pitchFamily="18" charset="2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24FD064-8F5C-411D-BE38-C4752A1064BE}"/>
                    </a:ext>
                  </a:extLst>
                </p:cNvPr>
                <p:cNvSpPr/>
                <p:nvPr/>
              </p:nvSpPr>
              <p:spPr bwMode="gray">
                <a:xfrm>
                  <a:off x="6535000" y="2218705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7FDB84C-5C66-44E6-BCED-EA0BFBF5A375}"/>
                    </a:ext>
                  </a:extLst>
                </p:cNvPr>
                <p:cNvCxnSpPr/>
                <p:nvPr/>
              </p:nvCxnSpPr>
              <p:spPr bwMode="gray">
                <a:xfrm>
                  <a:off x="6579071" y="2387154"/>
                  <a:ext cx="129437" cy="1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DA7A9F27-AED3-498B-BA9F-208843873565}"/>
                </a:ext>
              </a:extLst>
            </p:cNvPr>
            <p:cNvSpPr/>
            <p:nvPr/>
          </p:nvSpPr>
          <p:spPr bwMode="gray">
            <a:xfrm>
              <a:off x="617086" y="2213096"/>
              <a:ext cx="5807979" cy="34056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pic>
        <p:nvPicPr>
          <p:cNvPr id="14" name="Picture 8">
            <a:extLst>
              <a:ext uri="{FF2B5EF4-FFF2-40B4-BE49-F238E27FC236}">
                <a16:creationId xmlns:a16="http://schemas.microsoft.com/office/drawing/2014/main" id="{C4FD7DDC-B16D-4C98-9759-9ACEBB225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29" r="24307" b="-1"/>
          <a:stretch/>
        </p:blipFill>
        <p:spPr>
          <a:xfrm>
            <a:off x="2826582" y="2004678"/>
            <a:ext cx="5708847" cy="311548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26582" y="2080260"/>
            <a:ext cx="5708847" cy="3039905"/>
          </a:xfrm>
          <a:prstGeom prst="rect">
            <a:avLst/>
          </a:prstGeom>
          <a:noFill/>
          <a:ln w="76200">
            <a:solidFill>
              <a:srgbClr val="B78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B2BF4-AC8E-C5C0-4ECA-1550437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Hybrid con </a:t>
            </a:r>
            <a:r>
              <a:rPr lang="en-US" dirty="0" err="1"/>
              <a:t>BlazorWebView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170B1C-A32D-A637-03F9-51405739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845452"/>
            <a:ext cx="11210982" cy="141453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Cambiare</a:t>
            </a:r>
            <a:r>
              <a:rPr lang="en-US" sz="3200" dirty="0"/>
              <a:t> SDK  </a:t>
            </a:r>
          </a:p>
          <a:p>
            <a:pPr marL="0" indent="0" algn="ctr">
              <a:buNone/>
            </a:pPr>
            <a:r>
              <a:rPr lang="en-US" sz="3200" dirty="0"/>
              <a:t>“</a:t>
            </a:r>
            <a:r>
              <a:rPr lang="en-US" sz="3200" dirty="0" err="1">
                <a:solidFill>
                  <a:srgbClr val="59328A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Microsoft.NET.Sdk.Razor</a:t>
            </a:r>
            <a:r>
              <a:rPr lang="en-US" sz="3200" dirty="0"/>
              <a:t>”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677F07F-ED8B-7419-48D5-93BC6548231A}"/>
              </a:ext>
            </a:extLst>
          </p:cNvPr>
          <p:cNvSpPr txBox="1">
            <a:spLocks/>
          </p:cNvSpPr>
          <p:nvPr/>
        </p:nvSpPr>
        <p:spPr>
          <a:xfrm>
            <a:off x="432560" y="3717046"/>
            <a:ext cx="11210982" cy="141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NuGet Package </a:t>
            </a:r>
            <a:r>
              <a:rPr lang="en-US" sz="3200" dirty="0" err="1">
                <a:solidFill>
                  <a:srgbClr val="59328A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Microsoft.AspNetCore.Components.WebView.Wpf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57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B2BF4-AC8E-C5C0-4ECA-1550437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Hybrid - XAML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170B1C-A32D-A637-03F9-51405739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448410"/>
            <a:ext cx="11566935" cy="160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Aggiungiamo</a:t>
            </a:r>
            <a:r>
              <a:rPr lang="en-US" sz="3200" dirty="0"/>
              <a:t> il namespace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wpf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  <a:hlinkClick r:id="rId2"/>
              </a:rPr>
              <a:t>http://schemas.microsoft.com/winfx/2006/xaml/presentation/blazor</a:t>
            </a:r>
            <a:endParaRPr lang="en-US" sz="2000" dirty="0"/>
          </a:p>
          <a:p>
            <a:endParaRPr lang="en-US" sz="3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9253FC8-718B-DC31-B4F8-3BC53B714D97}"/>
              </a:ext>
            </a:extLst>
          </p:cNvPr>
          <p:cNvSpPr txBox="1">
            <a:spLocks/>
          </p:cNvSpPr>
          <p:nvPr/>
        </p:nvSpPr>
        <p:spPr>
          <a:xfrm>
            <a:off x="432560" y="2998173"/>
            <a:ext cx="11210982" cy="1607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Aggiungiamo</a:t>
            </a:r>
            <a:r>
              <a:rPr lang="en-US" dirty="0"/>
              <a:t> la dependency injection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58CFBA1-BC1D-B001-8C86-D58708462D34}"/>
              </a:ext>
            </a:extLst>
          </p:cNvPr>
          <p:cNvSpPr/>
          <p:nvPr/>
        </p:nvSpPr>
        <p:spPr>
          <a:xfrm>
            <a:off x="1360714" y="1272845"/>
            <a:ext cx="8893629" cy="450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/>
              <a:t>WPF</a:t>
            </a:r>
            <a:endParaRPr lang="en-US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DB2BF4-AC8E-C5C0-4ECA-1550437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Hybrid - XAML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529D00-FDB4-D9D0-5E3C-638FB5742B79}"/>
              </a:ext>
            </a:extLst>
          </p:cNvPr>
          <p:cNvSpPr/>
          <p:nvPr/>
        </p:nvSpPr>
        <p:spPr>
          <a:xfrm>
            <a:off x="8722326" y="2030577"/>
            <a:ext cx="1409701" cy="3058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SerialPort</a:t>
            </a:r>
            <a:endParaRPr lang="en-US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12A0CD3-E1EA-94E4-DC9E-54DF598AF317}"/>
              </a:ext>
            </a:extLst>
          </p:cNvPr>
          <p:cNvSpPr/>
          <p:nvPr/>
        </p:nvSpPr>
        <p:spPr>
          <a:xfrm>
            <a:off x="2449285" y="1393371"/>
            <a:ext cx="6117772" cy="4288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Page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A89685F-C70C-682A-A7DB-5DE4399A2D2C}"/>
              </a:ext>
            </a:extLst>
          </p:cNvPr>
          <p:cNvSpPr/>
          <p:nvPr/>
        </p:nvSpPr>
        <p:spPr>
          <a:xfrm>
            <a:off x="2871107" y="1676401"/>
            <a:ext cx="2890158" cy="18941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Button wrap WPF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E0A193D-9BC3-97DD-3580-894C831CD653}"/>
              </a:ext>
            </a:extLst>
          </p:cNvPr>
          <p:cNvSpPr/>
          <p:nvPr/>
        </p:nvSpPr>
        <p:spPr>
          <a:xfrm>
            <a:off x="3177177" y="2274453"/>
            <a:ext cx="2188029" cy="10674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Button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361E9F-41FE-0ACE-56B3-0C60971AADB9}"/>
              </a:ext>
            </a:extLst>
          </p:cNvPr>
          <p:cNvSpPr/>
          <p:nvPr/>
        </p:nvSpPr>
        <p:spPr>
          <a:xfrm>
            <a:off x="2871107" y="3691041"/>
            <a:ext cx="2890158" cy="18941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TextField</a:t>
            </a:r>
            <a:r>
              <a:rPr lang="en-US" dirty="0"/>
              <a:t> wrap WPF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AD545-267D-D7DE-36DA-594270860CD3}"/>
              </a:ext>
            </a:extLst>
          </p:cNvPr>
          <p:cNvSpPr/>
          <p:nvPr/>
        </p:nvSpPr>
        <p:spPr>
          <a:xfrm>
            <a:off x="3177177" y="4289093"/>
            <a:ext cx="2188029" cy="10674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BFE480F-406D-36DE-87CF-F013D461F86D}"/>
              </a:ext>
            </a:extLst>
          </p:cNvPr>
          <p:cNvSpPr/>
          <p:nvPr/>
        </p:nvSpPr>
        <p:spPr>
          <a:xfrm>
            <a:off x="6531426" y="2030577"/>
            <a:ext cx="1409701" cy="33251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Event Aggregator</a:t>
            </a:r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13782621-F31D-CD50-5D50-7A4A10A7A701}"/>
              </a:ext>
            </a:extLst>
          </p:cNvPr>
          <p:cNvSpPr/>
          <p:nvPr/>
        </p:nvSpPr>
        <p:spPr>
          <a:xfrm rot="10800000">
            <a:off x="7576457" y="2477889"/>
            <a:ext cx="1719946" cy="6904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ccia a sinistra 15">
            <a:extLst>
              <a:ext uri="{FF2B5EF4-FFF2-40B4-BE49-F238E27FC236}">
                <a16:creationId xmlns:a16="http://schemas.microsoft.com/office/drawing/2014/main" id="{97741CE8-638C-1FD7-3C64-6EFF178986BF}"/>
              </a:ext>
            </a:extLst>
          </p:cNvPr>
          <p:cNvSpPr/>
          <p:nvPr/>
        </p:nvSpPr>
        <p:spPr>
          <a:xfrm>
            <a:off x="7358743" y="3438446"/>
            <a:ext cx="1937660" cy="6904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ccia a sinistra 18">
            <a:extLst>
              <a:ext uri="{FF2B5EF4-FFF2-40B4-BE49-F238E27FC236}">
                <a16:creationId xmlns:a16="http://schemas.microsoft.com/office/drawing/2014/main" id="{9FC5740B-21E9-73B5-EDD2-EE50C89F606E}"/>
              </a:ext>
            </a:extLst>
          </p:cNvPr>
          <p:cNvSpPr/>
          <p:nvPr/>
        </p:nvSpPr>
        <p:spPr>
          <a:xfrm>
            <a:off x="5947594" y="4518307"/>
            <a:ext cx="1257297" cy="561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60EDD949-D7BE-8E52-8992-4B644156EB7D}"/>
              </a:ext>
            </a:extLst>
          </p:cNvPr>
          <p:cNvSpPr/>
          <p:nvPr/>
        </p:nvSpPr>
        <p:spPr>
          <a:xfrm>
            <a:off x="6052275" y="3870174"/>
            <a:ext cx="1151200" cy="615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ccia circolare a sinistra 20">
            <a:extLst>
              <a:ext uri="{FF2B5EF4-FFF2-40B4-BE49-F238E27FC236}">
                <a16:creationId xmlns:a16="http://schemas.microsoft.com/office/drawing/2014/main" id="{62AB782A-67F6-28BB-9D48-31E4DDF51147}"/>
              </a:ext>
            </a:extLst>
          </p:cNvPr>
          <p:cNvSpPr/>
          <p:nvPr/>
        </p:nvSpPr>
        <p:spPr>
          <a:xfrm rot="19348994" flipV="1">
            <a:off x="5163693" y="1333827"/>
            <a:ext cx="1257297" cy="1947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ccia circolare a sinistra 21">
            <a:extLst>
              <a:ext uri="{FF2B5EF4-FFF2-40B4-BE49-F238E27FC236}">
                <a16:creationId xmlns:a16="http://schemas.microsoft.com/office/drawing/2014/main" id="{B19E224C-B727-C66B-0CD9-1883E534DEC9}"/>
              </a:ext>
            </a:extLst>
          </p:cNvPr>
          <p:cNvSpPr/>
          <p:nvPr/>
        </p:nvSpPr>
        <p:spPr>
          <a:xfrm rot="2180110" flipH="1" flipV="1">
            <a:off x="2335368" y="3285768"/>
            <a:ext cx="1003872" cy="1947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6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9" grpId="0" animBg="1"/>
      <p:bldP spid="12" grpId="0" animBg="1"/>
      <p:bldP spid="13" grpId="0" animBg="1"/>
      <p:bldP spid="18" grpId="0" animBg="1"/>
      <p:bldP spid="17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B2BF4-AC8E-C5C0-4ECA-1550437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Hybrid - XAML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F6DC41C-C25F-F783-21C5-6F607132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86" y="1162020"/>
            <a:ext cx="9582076" cy="4770993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91BD4543-403D-4F05-948B-75DDEC9024E3}"/>
              </a:ext>
            </a:extLst>
          </p:cNvPr>
          <p:cNvSpPr/>
          <p:nvPr/>
        </p:nvSpPr>
        <p:spPr>
          <a:xfrm>
            <a:off x="1545771" y="3777343"/>
            <a:ext cx="8697686" cy="21556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432244F-9000-E88E-6831-C953DA34392A}"/>
              </a:ext>
            </a:extLst>
          </p:cNvPr>
          <p:cNvSpPr/>
          <p:nvPr/>
        </p:nvSpPr>
        <p:spPr>
          <a:xfrm>
            <a:off x="2143538" y="2249040"/>
            <a:ext cx="8697686" cy="9852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D789-B1D5-C0C3-650E-AEB99A82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WPF con </a:t>
            </a:r>
            <a:r>
              <a:rPr lang="en-GB" dirty="0" err="1"/>
              <a:t>BlazorWebView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20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B0A9F-FE87-9B4A-D8AA-E3FCBB45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A35236-7B08-E159-9541-139AD808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Perch</a:t>
            </a:r>
            <a:r>
              <a:rPr lang="it-IT" dirty="0" err="1"/>
              <a:t>é</a:t>
            </a:r>
            <a:r>
              <a:rPr lang="it-IT" dirty="0"/>
              <a:t> usare a </a:t>
            </a:r>
            <a:r>
              <a:rPr lang="it-IT" dirty="0" err="1"/>
              <a:t>Blazor</a:t>
            </a:r>
            <a:r>
              <a:rPr lang="it-IT" dirty="0"/>
              <a:t> con WPF</a:t>
            </a:r>
          </a:p>
          <a:p>
            <a:r>
              <a:rPr lang="it-IT" dirty="0"/>
              <a:t>Due modi:</a:t>
            </a:r>
          </a:p>
          <a:p>
            <a:pPr lvl="1"/>
            <a:r>
              <a:rPr lang="it-IT" dirty="0"/>
              <a:t>WebView2</a:t>
            </a:r>
          </a:p>
          <a:p>
            <a:pPr lvl="1"/>
            <a:r>
              <a:rPr lang="it-IT" dirty="0" err="1"/>
              <a:t>BlazorWebView</a:t>
            </a:r>
            <a:endParaRPr lang="it-IT" dirty="0"/>
          </a:p>
          <a:p>
            <a:r>
              <a:rPr lang="it-IT" dirty="0"/>
              <a:t>Creare un Wrap dei controlli </a:t>
            </a:r>
            <a:r>
              <a:rPr lang="it-IT" dirty="0" err="1"/>
              <a:t>Blazor</a:t>
            </a:r>
            <a:endParaRPr lang="it-IT" dirty="0"/>
          </a:p>
          <a:p>
            <a:r>
              <a:rPr lang="it-IT" dirty="0"/>
              <a:t>Passare parametri ai controlli </a:t>
            </a:r>
            <a:r>
              <a:rPr lang="it-IT" dirty="0" err="1"/>
              <a:t>Blazor</a:t>
            </a:r>
            <a:r>
              <a:rPr lang="it-IT" dirty="0"/>
              <a:t> dinamicamente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1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B9D96-FF97-D264-26DD-C0DAF9D4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/>
              <a:t>sono</a:t>
            </a:r>
            <a:endParaRPr lang="en-US" dirty="0"/>
          </a:p>
        </p:txBody>
      </p:sp>
      <p:grpSp>
        <p:nvGrpSpPr>
          <p:cNvPr id="9" name="Group 19">
            <a:extLst>
              <a:ext uri="{FF2B5EF4-FFF2-40B4-BE49-F238E27FC236}">
                <a16:creationId xmlns:a16="http://schemas.microsoft.com/office/drawing/2014/main" id="{A4E3E57F-D0C9-F3E1-D794-1C57657520B8}"/>
              </a:ext>
            </a:extLst>
          </p:cNvPr>
          <p:cNvGrpSpPr/>
          <p:nvPr/>
        </p:nvGrpSpPr>
        <p:grpSpPr>
          <a:xfrm>
            <a:off x="206012" y="1414337"/>
            <a:ext cx="5471739" cy="2079048"/>
            <a:chOff x="5976456" y="2407079"/>
            <a:chExt cx="5471739" cy="2079048"/>
          </a:xfrm>
        </p:grpSpPr>
        <p:pic>
          <p:nvPicPr>
            <p:cNvPr id="10" name="Picture 2" descr="https://www.startpage.com/av/proxy-image?piurl=https%3A%2F%2Flogos-world.net%2Fwp-content%2Fuploads%2F2020%2F04%2FLinkedin-Logo.png&amp;sp=1678132405T5454184df36567f76be9747b5d791e2a2aef39a43c75fb38a947500d60f104ea">
              <a:extLst>
                <a:ext uri="{FF2B5EF4-FFF2-40B4-BE49-F238E27FC236}">
                  <a16:creationId xmlns:a16="http://schemas.microsoft.com/office/drawing/2014/main" id="{17BA9D24-5525-4D90-3936-139203BA5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456" y="2547377"/>
              <a:ext cx="3314591" cy="186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8">
              <a:extLst>
                <a:ext uri="{FF2B5EF4-FFF2-40B4-BE49-F238E27FC236}">
                  <a16:creationId xmlns:a16="http://schemas.microsoft.com/office/drawing/2014/main" id="{DD2DE99E-A949-1648-34F5-2AC69E7B4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147" y="2407079"/>
              <a:ext cx="2079048" cy="2079048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E83069B-48C3-049B-7BAE-20C63F68501C}"/>
              </a:ext>
            </a:extLst>
          </p:cNvPr>
          <p:cNvGrpSpPr/>
          <p:nvPr/>
        </p:nvGrpSpPr>
        <p:grpSpPr>
          <a:xfrm>
            <a:off x="277596" y="3143153"/>
            <a:ext cx="3001327" cy="886397"/>
            <a:chOff x="1393540" y="4702770"/>
            <a:chExt cx="3001327" cy="886397"/>
          </a:xfrm>
        </p:grpSpPr>
        <p:pic>
          <p:nvPicPr>
            <p:cNvPr id="5" name="Picture 2" descr="twitter-icon-circle-blue-logo-preview - Utility People">
              <a:extLst>
                <a:ext uri="{FF2B5EF4-FFF2-40B4-BE49-F238E27FC236}">
                  <a16:creationId xmlns:a16="http://schemas.microsoft.com/office/drawing/2014/main" id="{E704C3DA-66EE-04D2-836A-3BD28EC94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204" y="4702770"/>
              <a:ext cx="541431" cy="528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205DDC7D-255D-9DEE-D57B-CB2CD2EA254B}"/>
                </a:ext>
              </a:extLst>
            </p:cNvPr>
            <p:cNvSpPr/>
            <p:nvPr/>
          </p:nvSpPr>
          <p:spPr>
            <a:xfrm>
              <a:off x="1393540" y="5179325"/>
              <a:ext cx="3001327" cy="4098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@Dragonflyland70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FB4773B-4399-8E79-19AE-22039498D0CA}"/>
              </a:ext>
            </a:extLst>
          </p:cNvPr>
          <p:cNvGrpSpPr/>
          <p:nvPr/>
        </p:nvGrpSpPr>
        <p:grpSpPr>
          <a:xfrm>
            <a:off x="1054766" y="3969398"/>
            <a:ext cx="3001327" cy="844583"/>
            <a:chOff x="5978094" y="4744584"/>
            <a:chExt cx="3001327" cy="844583"/>
          </a:xfrm>
        </p:grpSpPr>
        <p:pic>
          <p:nvPicPr>
            <p:cNvPr id="8" name="Picture 20" descr="New Facebook Logo 2019 PNG Transparent &amp; SVG Vector - Freebie Supply">
              <a:extLst>
                <a:ext uri="{FF2B5EF4-FFF2-40B4-BE49-F238E27FC236}">
                  <a16:creationId xmlns:a16="http://schemas.microsoft.com/office/drawing/2014/main" id="{4AB4AD32-6AEA-613B-FF55-90395BAAA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474" y="4744584"/>
              <a:ext cx="455787" cy="445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946DF485-4242-61C6-2165-C3ACA44B63BE}"/>
                </a:ext>
              </a:extLst>
            </p:cNvPr>
            <p:cNvSpPr/>
            <p:nvPr/>
          </p:nvSpPr>
          <p:spPr>
            <a:xfrm>
              <a:off x="5978094" y="5179325"/>
              <a:ext cx="3001327" cy="4098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Dario Benevento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8D89FD4D-F0F9-E9B6-962E-0188305224F5}"/>
              </a:ext>
            </a:extLst>
          </p:cNvPr>
          <p:cNvGrpSpPr/>
          <p:nvPr/>
        </p:nvGrpSpPr>
        <p:grpSpPr>
          <a:xfrm>
            <a:off x="1799313" y="4710487"/>
            <a:ext cx="3001327" cy="840751"/>
            <a:chOff x="7797133" y="4748416"/>
            <a:chExt cx="3001327" cy="840751"/>
          </a:xfrm>
        </p:grpSpPr>
        <p:pic>
          <p:nvPicPr>
            <p:cNvPr id="7" name="Picture 6" descr="Instagram Logo transparent PNG - StickPNG">
              <a:extLst>
                <a:ext uri="{FF2B5EF4-FFF2-40B4-BE49-F238E27FC236}">
                  <a16:creationId xmlns:a16="http://schemas.microsoft.com/office/drawing/2014/main" id="{EA386FC7-F8D4-F743-5FDA-EF62DF52E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9138" y="4748416"/>
              <a:ext cx="474587" cy="46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2861813-3DA6-4C78-C348-74802741DD55}"/>
                </a:ext>
              </a:extLst>
            </p:cNvPr>
            <p:cNvSpPr/>
            <p:nvPr/>
          </p:nvSpPr>
          <p:spPr>
            <a:xfrm>
              <a:off x="7797133" y="5179325"/>
              <a:ext cx="3001327" cy="4098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automatika01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79A738B-C9FD-2512-35C4-EE5BCE114494}"/>
              </a:ext>
            </a:extLst>
          </p:cNvPr>
          <p:cNvGrpSpPr/>
          <p:nvPr/>
        </p:nvGrpSpPr>
        <p:grpSpPr>
          <a:xfrm>
            <a:off x="5724801" y="1209959"/>
            <a:ext cx="5918741" cy="4151109"/>
            <a:chOff x="5724801" y="846468"/>
            <a:chExt cx="5918741" cy="4151109"/>
          </a:xfrm>
        </p:grpSpPr>
        <p:pic>
          <p:nvPicPr>
            <p:cNvPr id="14" name="Picture 23">
              <a:extLst>
                <a:ext uri="{FF2B5EF4-FFF2-40B4-BE49-F238E27FC236}">
                  <a16:creationId xmlns:a16="http://schemas.microsoft.com/office/drawing/2014/main" id="{AB00DA05-61D4-645D-B34C-061702BE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24801" y="2284062"/>
              <a:ext cx="3715268" cy="1228896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8646A513-3072-EE8D-3D5D-66AB711B6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49283" y="846468"/>
              <a:ext cx="2094259" cy="2094259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3F72BC12-4BB9-8968-F4D4-1116D425D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49283" y="2903318"/>
              <a:ext cx="2094259" cy="2094259"/>
            </a:xfrm>
            <a:prstGeom prst="rect">
              <a:avLst/>
            </a:prstGeom>
          </p:spPr>
        </p:pic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4CBBB69-121E-2932-0767-C4D3F1A8B216}"/>
              </a:ext>
            </a:extLst>
          </p:cNvPr>
          <p:cNvSpPr txBox="1"/>
          <p:nvPr/>
        </p:nvSpPr>
        <p:spPr>
          <a:xfrm>
            <a:off x="6096000" y="5298182"/>
            <a:ext cx="6309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https://github.com/BitawareUnleashed/BlazorConf2023WpfApp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B61DF68-2122-D288-0A2A-3D104199680E}"/>
              </a:ext>
            </a:extLst>
          </p:cNvPr>
          <p:cNvSpPr txBox="1"/>
          <p:nvPr/>
        </p:nvSpPr>
        <p:spPr>
          <a:xfrm>
            <a:off x="6096000" y="5589908"/>
            <a:ext cx="6646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https://github.com/BitawareUnleashed/BlazorComponentsInWpf</a:t>
            </a:r>
          </a:p>
        </p:txBody>
      </p:sp>
    </p:spTree>
    <p:extLst>
      <p:ext uri="{BB962C8B-B14F-4D97-AF65-F5344CB8AC3E}">
        <p14:creationId xmlns:p14="http://schemas.microsoft.com/office/powerpoint/2010/main" val="161212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2E436-3F9E-918F-7269-DB794170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603419-1425-838F-3D53-CBF535F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2808514"/>
            <a:ext cx="11210982" cy="3439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>
                <a:solidFill>
                  <a:srgbClr val="59328A"/>
                </a:solidFill>
                <a:ea typeface="+mj-ea"/>
              </a:rPr>
              <a:t>Grazie</a:t>
            </a:r>
            <a:r>
              <a:rPr lang="en-US" sz="9600" dirty="0">
                <a:solidFill>
                  <a:srgbClr val="59328A"/>
                </a:solidFill>
                <a:ea typeface="+mj-ea"/>
              </a:rPr>
              <a:t>!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351319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grazie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sponsor</a:t>
            </a:r>
          </a:p>
        </p:txBody>
      </p:sp>
      <p:pic>
        <p:nvPicPr>
          <p:cNvPr id="1028" name="Picture 4" descr="Logo Sponsor Ellycode">
            <a:extLst>
              <a:ext uri="{FF2B5EF4-FFF2-40B4-BE49-F238E27FC236}">
                <a16:creationId xmlns:a16="http://schemas.microsoft.com/office/drawing/2014/main" id="{55F86AA0-DB44-44F0-5835-62E54FA0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42" y="1729545"/>
            <a:ext cx="3262418" cy="100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Innovidia">
            <a:extLst>
              <a:ext uri="{FF2B5EF4-FFF2-40B4-BE49-F238E27FC236}">
                <a16:creationId xmlns:a16="http://schemas.microsoft.com/office/drawing/2014/main" id="{00A60AE4-D214-8A04-FEEC-50133918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58" y="4709021"/>
            <a:ext cx="2337694" cy="6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ponsor QT2000">
            <a:extLst>
              <a:ext uri="{FF2B5EF4-FFF2-40B4-BE49-F238E27FC236}">
                <a16:creationId xmlns:a16="http://schemas.microsoft.com/office/drawing/2014/main" id="{C7EC7A68-329F-F689-E7F7-BF20D9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79" y="4657638"/>
            <a:ext cx="1809227" cy="110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B5E56-5CC1-C29E-3DB8-F1213C48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0" y="1648071"/>
            <a:ext cx="3695700" cy="1149959"/>
          </a:xfrm>
          <a:prstGeom prst="rect">
            <a:avLst/>
          </a:prstGeom>
        </p:spPr>
      </p:pic>
      <p:pic>
        <p:nvPicPr>
          <p:cNvPr id="1026" name="Picture 2" descr="Logo Sponsor Improove">
            <a:extLst>
              <a:ext uri="{FF2B5EF4-FFF2-40B4-BE49-F238E27FC236}">
                <a16:creationId xmlns:a16="http://schemas.microsoft.com/office/drawing/2014/main" id="{DCB3A371-6A78-3D13-2E3B-45716343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42" y="1803276"/>
            <a:ext cx="3262419" cy="89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Logo Sponsor Microsoft">
            <a:extLst>
              <a:ext uri="{FF2B5EF4-FFF2-40B4-BE49-F238E27FC236}">
                <a16:creationId xmlns:a16="http://schemas.microsoft.com/office/drawing/2014/main" id="{21408184-AC8F-F89A-6871-6FB8874A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64" y="3173256"/>
            <a:ext cx="3904942" cy="11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Logo Sponsor Elogic">
            <a:extLst>
              <a:ext uri="{FF2B5EF4-FFF2-40B4-BE49-F238E27FC236}">
                <a16:creationId xmlns:a16="http://schemas.microsoft.com/office/drawing/2014/main" id="{C52F82C2-AFD7-0EAD-762A-FD42F99C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96" y="3343135"/>
            <a:ext cx="3067107" cy="8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 alle community </a:t>
            </a:r>
            <a:r>
              <a:rPr lang="en-GB" dirty="0" err="1"/>
              <a:t>che</a:t>
            </a:r>
            <a:r>
              <a:rPr lang="en-GB" dirty="0"/>
              <a:t> ci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supportato</a:t>
            </a:r>
            <a:endParaRPr lang="en-GB" dirty="0"/>
          </a:p>
        </p:txBody>
      </p:sp>
      <p:pic>
        <p:nvPicPr>
          <p:cNvPr id="2050" name="Picture 2" descr="Logo Community DotNetCode">
            <a:extLst>
              <a:ext uri="{FF2B5EF4-FFF2-40B4-BE49-F238E27FC236}">
                <a16:creationId xmlns:a16="http://schemas.microsoft.com/office/drawing/2014/main" id="{0E12FB1A-1530-61E8-B324-513B7ADA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36" y="3818984"/>
            <a:ext cx="1168274" cy="116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Community UgiDotNet">
            <a:extLst>
              <a:ext uri="{FF2B5EF4-FFF2-40B4-BE49-F238E27FC236}">
                <a16:creationId xmlns:a16="http://schemas.microsoft.com/office/drawing/2014/main" id="{71FBEE89-F1C7-DD4D-91C8-248DC918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2" y="1749318"/>
            <a:ext cx="1722071" cy="13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Community DotNetSide">
            <a:extLst>
              <a:ext uri="{FF2B5EF4-FFF2-40B4-BE49-F238E27FC236}">
                <a16:creationId xmlns:a16="http://schemas.microsoft.com/office/drawing/2014/main" id="{069CD0B1-5433-13C6-7621-411F480C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14" y="1873634"/>
            <a:ext cx="2776472" cy="12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Community XeDotNet">
            <a:extLst>
              <a:ext uri="{FF2B5EF4-FFF2-40B4-BE49-F238E27FC236}">
                <a16:creationId xmlns:a16="http://schemas.microsoft.com/office/drawing/2014/main" id="{305DB3AF-4953-D6AB-0692-191AF995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363" y="2032545"/>
            <a:ext cx="1569901" cy="103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Logo Community DotNetToscana">
            <a:extLst>
              <a:ext uri="{FF2B5EF4-FFF2-40B4-BE49-F238E27FC236}">
                <a16:creationId xmlns:a16="http://schemas.microsoft.com/office/drawing/2014/main" id="{9C32B1E4-AAE8-66C4-95E6-8D224B5E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8" y="1989128"/>
            <a:ext cx="2776472" cy="107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ogo Community DotNetLombardia">
            <a:extLst>
              <a:ext uri="{FF2B5EF4-FFF2-40B4-BE49-F238E27FC236}">
                <a16:creationId xmlns:a16="http://schemas.microsoft.com/office/drawing/2014/main" id="{DBAF4316-E9D5-4880-616D-692FE482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3" y="4003317"/>
            <a:ext cx="2295525" cy="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102C92-0AF2-A068-BCD9-16E1076E3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27998" r="10579" b="31344"/>
          <a:stretch/>
        </p:blipFill>
        <p:spPr bwMode="auto">
          <a:xfrm>
            <a:off x="6829797" y="3890747"/>
            <a:ext cx="4165080" cy="103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998B5-6185-BA82-6AB7-A359DB6B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Perché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con WPF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6FC633-99F7-10C7-B44B-5F19C746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2" y="1272845"/>
            <a:ext cx="5521123" cy="485901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585519" y="1384184"/>
            <a:ext cx="3514987" cy="116607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141572" y="2258124"/>
            <a:ext cx="5239350" cy="116607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380321" y="3132064"/>
            <a:ext cx="5924940" cy="3388006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662695" y="1272845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/>
              <a:t>Design pi</a:t>
            </a:r>
            <a:r>
              <a:rPr lang="it-IT" sz="2800" dirty="0"/>
              <a:t>ù moderno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2695" y="1796065"/>
            <a:ext cx="520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800" dirty="0"/>
              <a:t>Integrazione con il sito aziendale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2695" y="2319285"/>
            <a:ext cx="5486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800" dirty="0"/>
              <a:t>Qualche modifica alle funzionalità </a:t>
            </a:r>
          </a:p>
        </p:txBody>
      </p:sp>
    </p:spTree>
    <p:extLst>
      <p:ext uri="{BB962C8B-B14F-4D97-AF65-F5344CB8AC3E}">
        <p14:creationId xmlns:p14="http://schemas.microsoft.com/office/powerpoint/2010/main" val="35499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B2BF4-AC8E-C5C0-4ECA-1550437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Hybrid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170B1C-A32D-A637-03F9-51405739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Cos’è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Hybrid</a:t>
            </a:r>
          </a:p>
          <a:p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F3E8B6C-09B6-8770-A297-ADDFF331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2" y="1996030"/>
            <a:ext cx="7315834" cy="41037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6ABE194-7D50-B044-A5B7-19CF5F92F315}"/>
              </a:ext>
            </a:extLst>
          </p:cNvPr>
          <p:cNvSpPr txBox="1"/>
          <p:nvPr/>
        </p:nvSpPr>
        <p:spPr>
          <a:xfrm>
            <a:off x="880844" y="2088093"/>
            <a:ext cx="11023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linkClick r:id="rId3"/>
              </a:rPr>
              <a:t>https://www.youtube.com/watch?v=niX1DbFwgq4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43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00625 0.568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2842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D789-B1D5-C0C3-650E-AEB99A82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Mettiamo</a:t>
            </a:r>
            <a:r>
              <a:rPr lang="en-GB" dirty="0"/>
              <a:t> subito le </a:t>
            </a:r>
            <a:r>
              <a:rPr lang="en-GB" dirty="0" err="1"/>
              <a:t>mani</a:t>
            </a:r>
            <a:r>
              <a:rPr lang="en-GB" dirty="0"/>
              <a:t> al </a:t>
            </a:r>
            <a:r>
              <a:rPr lang="en-GB" dirty="0" err="1"/>
              <a:t>codice</a:t>
            </a:r>
            <a:r>
              <a:rPr lang="en-GB" dirty="0"/>
              <a:t> con uno use case </a:t>
            </a:r>
            <a:r>
              <a:rPr lang="en-GB" dirty="0" err="1"/>
              <a:t>reale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40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Hybridcon</a:t>
            </a:r>
            <a:r>
              <a:rPr lang="en-US" dirty="0"/>
              <a:t> WebView2</a:t>
            </a:r>
            <a:endParaRPr lang="en-GB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C4FD7DDC-B16D-4C98-9759-9ACEBB225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50"/>
          <a:stretch/>
        </p:blipFill>
        <p:spPr>
          <a:xfrm>
            <a:off x="6396722" y="1991640"/>
            <a:ext cx="5212666" cy="3833448"/>
          </a:xfrm>
          <a:prstGeom prst="rect">
            <a:avLst/>
          </a:prstGeom>
        </p:spPr>
      </p:pic>
      <p:grpSp>
        <p:nvGrpSpPr>
          <p:cNvPr id="7" name="Group 30">
            <a:extLst>
              <a:ext uri="{FF2B5EF4-FFF2-40B4-BE49-F238E27FC236}">
                <a16:creationId xmlns:a16="http://schemas.microsoft.com/office/drawing/2014/main" id="{93894B12-EADE-4613-920F-C9C99DEAA62C}"/>
              </a:ext>
            </a:extLst>
          </p:cNvPr>
          <p:cNvGrpSpPr/>
          <p:nvPr/>
        </p:nvGrpSpPr>
        <p:grpSpPr>
          <a:xfrm>
            <a:off x="588743" y="2009790"/>
            <a:ext cx="5807979" cy="3815298"/>
            <a:chOff x="617086" y="1803400"/>
            <a:chExt cx="5807979" cy="3815298"/>
          </a:xfrm>
        </p:grpSpPr>
        <p:grpSp>
          <p:nvGrpSpPr>
            <p:cNvPr id="8" name="Group 28">
              <a:extLst>
                <a:ext uri="{FF2B5EF4-FFF2-40B4-BE49-F238E27FC236}">
                  <a16:creationId xmlns:a16="http://schemas.microsoft.com/office/drawing/2014/main" id="{5449E429-79E3-4F39-8EAD-300E34BB9608}"/>
                </a:ext>
              </a:extLst>
            </p:cNvPr>
            <p:cNvGrpSpPr/>
            <p:nvPr/>
          </p:nvGrpSpPr>
          <p:grpSpPr>
            <a:xfrm>
              <a:off x="617086" y="1803400"/>
              <a:ext cx="5807979" cy="3815298"/>
              <a:chOff x="617086" y="1803400"/>
              <a:chExt cx="5807979" cy="3815298"/>
            </a:xfrm>
          </p:grpSpPr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82F65039-57EC-4A96-A2EC-C1AB2E165BB7}"/>
                  </a:ext>
                </a:extLst>
              </p:cNvPr>
              <p:cNvSpPr/>
              <p:nvPr/>
            </p:nvSpPr>
            <p:spPr bwMode="gray">
              <a:xfrm>
                <a:off x="617086" y="1803400"/>
                <a:ext cx="5807979" cy="381529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 err="1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4EB0BE29-1E89-4CCD-8095-0D338E09F13E}"/>
                  </a:ext>
                </a:extLst>
              </p:cNvPr>
              <p:cNvSpPr txBox="1"/>
              <p:nvPr/>
            </p:nvSpPr>
            <p:spPr bwMode="gray">
              <a:xfrm>
                <a:off x="683225" y="1834791"/>
                <a:ext cx="1790624" cy="363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it-IT" sz="1600" dirty="0">
                    <a:solidFill>
                      <a:schemeClr val="bg1"/>
                    </a:solidFill>
                  </a:rPr>
                  <a:t>Application title</a:t>
                </a:r>
                <a:endParaRPr lang="en-GB" sz="1600" dirty="0" err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" name="Group 25">
                <a:extLst>
                  <a:ext uri="{FF2B5EF4-FFF2-40B4-BE49-F238E27FC236}">
                    <a16:creationId xmlns:a16="http://schemas.microsoft.com/office/drawing/2014/main" id="{BB314597-FEF0-4332-8EEB-AF9A794ACE5C}"/>
                  </a:ext>
                </a:extLst>
              </p:cNvPr>
              <p:cNvGrpSpPr/>
              <p:nvPr/>
            </p:nvGrpSpPr>
            <p:grpSpPr>
              <a:xfrm>
                <a:off x="5471703" y="1834791"/>
                <a:ext cx="887381" cy="256696"/>
                <a:chOff x="6535000" y="2218705"/>
                <a:chExt cx="805600" cy="2286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D0C9418-9975-4F8A-91B7-D2FC68A90296}"/>
                    </a:ext>
                  </a:extLst>
                </p:cNvPr>
                <p:cNvSpPr/>
                <p:nvPr/>
              </p:nvSpPr>
              <p:spPr bwMode="gray">
                <a:xfrm>
                  <a:off x="7112000" y="2218705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600" dirty="0"/>
                    <a:t>X</a:t>
                  </a:r>
                  <a:endParaRPr lang="en-GB" sz="1600" dirty="0" err="1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A087F87-76E3-4BDF-89B1-879D94845DC9}"/>
                    </a:ext>
                  </a:extLst>
                </p:cNvPr>
                <p:cNvSpPr/>
                <p:nvPr/>
              </p:nvSpPr>
              <p:spPr bwMode="gray">
                <a:xfrm>
                  <a:off x="6823500" y="2218705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600" dirty="0">
                      <a:latin typeface="Wingdings 2" panose="05020102010507070707" pitchFamily="18" charset="2"/>
                    </a:rPr>
                    <a:t>Բ</a:t>
                  </a:r>
                  <a:endParaRPr lang="en-GB" sz="1600" dirty="0" err="1">
                    <a:latin typeface="Wingdings 2" panose="05020102010507070707" pitchFamily="18" charset="2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4FD064-8F5C-411D-BE38-C4752A1064BE}"/>
                    </a:ext>
                  </a:extLst>
                </p:cNvPr>
                <p:cNvSpPr/>
                <p:nvPr/>
              </p:nvSpPr>
              <p:spPr bwMode="gray">
                <a:xfrm>
                  <a:off x="6535000" y="2218705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 dirty="0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67FDB84C-5C66-44E6-BCED-EA0BFBF5A375}"/>
                    </a:ext>
                  </a:extLst>
                </p:cNvPr>
                <p:cNvCxnSpPr/>
                <p:nvPr/>
              </p:nvCxnSpPr>
              <p:spPr bwMode="gray">
                <a:xfrm>
                  <a:off x="6579071" y="2387154"/>
                  <a:ext cx="129437" cy="1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DA7A9F27-AED3-498B-BA9F-208843873565}"/>
                </a:ext>
              </a:extLst>
            </p:cNvPr>
            <p:cNvSpPr/>
            <p:nvPr/>
          </p:nvSpPr>
          <p:spPr bwMode="gray">
            <a:xfrm>
              <a:off x="617086" y="2213096"/>
              <a:ext cx="5807979" cy="34056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pic>
        <p:nvPicPr>
          <p:cNvPr id="17" name="Picture 8">
            <a:extLst>
              <a:ext uri="{FF2B5EF4-FFF2-40B4-BE49-F238E27FC236}">
                <a16:creationId xmlns:a16="http://schemas.microsoft.com/office/drawing/2014/main" id="{C4FD7DDC-B16D-4C98-9759-9ACEBB225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29" r="24307" b="-1"/>
          <a:stretch/>
        </p:blipFill>
        <p:spPr>
          <a:xfrm>
            <a:off x="654882" y="2446638"/>
            <a:ext cx="5708847" cy="3115487"/>
          </a:xfrm>
          <a:prstGeom prst="rect">
            <a:avLst/>
          </a:prstGeom>
        </p:spPr>
      </p:pic>
      <p:sp>
        <p:nvSpPr>
          <p:cNvPr id="18" name="Curved Down Arrow 27">
            <a:extLst>
              <a:ext uri="{FF2B5EF4-FFF2-40B4-BE49-F238E27FC236}">
                <a16:creationId xmlns:a16="http://schemas.microsoft.com/office/drawing/2014/main" id="{0A4A1A2C-1A8B-4C8B-B20B-69A1905A6566}"/>
              </a:ext>
            </a:extLst>
          </p:cNvPr>
          <p:cNvSpPr/>
          <p:nvPr/>
        </p:nvSpPr>
        <p:spPr bwMode="gray">
          <a:xfrm flipH="1">
            <a:off x="4295500" y="1539896"/>
            <a:ext cx="5199297" cy="2105505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92BE3-C2FB-FC68-A087-08FB8CA1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Hybrid con WebView2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5219C-6A7C-23F9-D258-78F9E693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448410"/>
            <a:ext cx="11210982" cy="1392762"/>
          </a:xfrm>
        </p:spPr>
        <p:txBody>
          <a:bodyPr/>
          <a:lstStyle/>
          <a:p>
            <a:r>
              <a:rPr lang="en-US" dirty="0" err="1"/>
              <a:t>Creiamo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solution con 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progetto</a:t>
            </a:r>
            <a:r>
              <a:rPr lang="en-US" dirty="0"/>
              <a:t> WPF </a:t>
            </a:r>
            <a:r>
              <a:rPr lang="en-US" dirty="0" err="1"/>
              <a:t>su</a:t>
            </a:r>
            <a:r>
              <a:rPr lang="en-US" dirty="0"/>
              <a:t> .NET7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C158F44-00D7-8E74-8AE5-270071361250}"/>
              </a:ext>
            </a:extLst>
          </p:cNvPr>
          <p:cNvSpPr txBox="1">
            <a:spLocks/>
          </p:cNvSpPr>
          <p:nvPr/>
        </p:nvSpPr>
        <p:spPr>
          <a:xfrm>
            <a:off x="432560" y="2820011"/>
            <a:ext cx="11210982" cy="12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Sulla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b="1" i="1" dirty="0"/>
              <a:t>WPF</a:t>
            </a:r>
            <a:r>
              <a:rPr lang="en-US" dirty="0"/>
              <a:t> </a:t>
            </a:r>
            <a:r>
              <a:rPr lang="en-US" dirty="0" err="1"/>
              <a:t>Installare</a:t>
            </a:r>
            <a:r>
              <a:rPr lang="en-US" dirty="0"/>
              <a:t> il NuGet package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Microsoft.Web.WebView2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CD4CE33-2503-216E-9DB4-12F0856E9A6F}"/>
              </a:ext>
            </a:extLst>
          </p:cNvPr>
          <p:cNvSpPr txBox="1">
            <a:spLocks/>
          </p:cNvSpPr>
          <p:nvPr/>
        </p:nvSpPr>
        <p:spPr>
          <a:xfrm>
            <a:off x="432560" y="4027719"/>
            <a:ext cx="11210982" cy="239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Aggiungere</a:t>
            </a:r>
            <a:r>
              <a:rPr lang="en-US" dirty="0"/>
              <a:t> il namespace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xmlns:wv2="clr-namespace:Microsoft.Web.WebView2.Wpf;assembly=Microsoft.Web.WebView2.Wpf</a:t>
            </a:r>
            <a:endParaRPr lang="en-US" sz="24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err="1"/>
              <a:t>Aggiungere</a:t>
            </a:r>
            <a:r>
              <a:rPr lang="en-US" dirty="0"/>
              <a:t> il </a:t>
            </a:r>
            <a:r>
              <a:rPr lang="en-US" dirty="0" err="1"/>
              <a:t>controllo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wv2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WebView2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webView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="https://localhost:7205/" /&gt;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4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Hybrid</a:t>
            </a:r>
            <a:endParaRPr lang="en-GB" dirty="0"/>
          </a:p>
        </p:txBody>
      </p:sp>
      <p:pic>
        <p:nvPicPr>
          <p:cNvPr id="1028" name="Picture 4" descr="https://www.startpage.com/av/proxy-image?piurl=https%3A%2F%2Faforisticamente.com%2Fwp-content%2Fuploads%2F2016%2F11%2Frimprovero1.jpg&amp;sp=1684925436T2f0b65d87e9d6d596f0b934fc24b2cfaaef2f1e0e0e33916ac4c8968d2a464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1785561"/>
            <a:ext cx="6040621" cy="402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0695" y="1794160"/>
            <a:ext cx="473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59328A"/>
                </a:solidFill>
              </a:rPr>
              <a:t>Non era </a:t>
            </a:r>
            <a:r>
              <a:rPr lang="en-GB" sz="2800" dirty="0" err="1">
                <a:solidFill>
                  <a:srgbClr val="59328A"/>
                </a:solidFill>
              </a:rPr>
              <a:t>quello</a:t>
            </a:r>
            <a:r>
              <a:rPr lang="en-GB" sz="2800" dirty="0">
                <a:solidFill>
                  <a:srgbClr val="59328A"/>
                </a:solidFill>
              </a:rPr>
              <a:t> </a:t>
            </a:r>
            <a:r>
              <a:rPr lang="en-GB" sz="2800" dirty="0" err="1">
                <a:solidFill>
                  <a:srgbClr val="59328A"/>
                </a:solidFill>
              </a:rPr>
              <a:t>che</a:t>
            </a:r>
            <a:r>
              <a:rPr lang="en-GB" sz="2800" dirty="0">
                <a:solidFill>
                  <a:srgbClr val="59328A"/>
                </a:solidFill>
              </a:rPr>
              <a:t> </a:t>
            </a:r>
            <a:r>
              <a:rPr lang="en-GB" sz="2800" dirty="0" err="1">
                <a:solidFill>
                  <a:srgbClr val="59328A"/>
                </a:solidFill>
              </a:rPr>
              <a:t>intendevo</a:t>
            </a:r>
            <a:r>
              <a:rPr lang="en-GB" sz="2800" dirty="0">
                <a:solidFill>
                  <a:srgbClr val="59328A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69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68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Cascadia Code</vt:lpstr>
      <vt:lpstr>Cascadia Mono</vt:lpstr>
      <vt:lpstr>Courier New</vt:lpstr>
      <vt:lpstr>Montserrat</vt:lpstr>
      <vt:lpstr>Wingdings 2</vt:lpstr>
      <vt:lpstr>Office Theme</vt:lpstr>
      <vt:lpstr>Usare component Blazor in un’app WPF</vt:lpstr>
      <vt:lpstr>Un grazie agli sponsor</vt:lpstr>
      <vt:lpstr>E alle community che ci hanno supportato</vt:lpstr>
      <vt:lpstr>Perché usare Blazor con WPF</vt:lpstr>
      <vt:lpstr>Blazor Hybrid</vt:lpstr>
      <vt:lpstr>Demo</vt:lpstr>
      <vt:lpstr>Blazor Hybridcon WebView2</vt:lpstr>
      <vt:lpstr>Blazor Hybrid con WebView2</vt:lpstr>
      <vt:lpstr>Blazor Hybrid</vt:lpstr>
      <vt:lpstr>Blazor Hybrid con BlazorWebView</vt:lpstr>
      <vt:lpstr>Blazor Hybrid con BlazorWebView</vt:lpstr>
      <vt:lpstr>Blazor Hybrid - XAML</vt:lpstr>
      <vt:lpstr>Blazor Hybrid - XAML</vt:lpstr>
      <vt:lpstr>Blazor Hybrid - XAML</vt:lpstr>
      <vt:lpstr>Demo</vt:lpstr>
      <vt:lpstr>Recap finale</vt:lpstr>
      <vt:lpstr>Chi sono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Aponte</dc:creator>
  <cp:lastModifiedBy>Dario Benevento</cp:lastModifiedBy>
  <cp:revision>64</cp:revision>
  <dcterms:created xsi:type="dcterms:W3CDTF">2022-05-07T17:10:36Z</dcterms:created>
  <dcterms:modified xsi:type="dcterms:W3CDTF">2023-05-27T16:08:28Z</dcterms:modified>
</cp:coreProperties>
</file>