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94664"/>
  </p:normalViewPr>
  <p:slideViewPr>
    <p:cSldViewPr snapToGrid="0">
      <p:cViewPr>
        <p:scale>
          <a:sx n="98" d="100"/>
          <a:sy n="98" d="100"/>
        </p:scale>
        <p:origin x="21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5E88-7937-E9FF-71CA-4309F904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0EB7-2139-2321-7FA4-B61B3DE43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AA82-2B29-C0ED-1CA2-EEB9901E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8DF2-A5B4-0032-78DF-81E2DD77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7C74-16D1-22CA-B796-2A1756FA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88FD-6A7E-5D80-FFE7-ADE09F00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CFF31-8041-BE08-DCBC-61BD5214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97DC-9EC2-1222-A325-CA382F73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16BA-BA3A-A6AD-F27B-0B7208A2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3C1B-1665-D7AD-E871-79F97D7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5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9F50C-27CC-6038-3F29-F46C70D1F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FCD39-A414-5EC0-6E2D-46920C57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DDBA-6446-A9B1-C2CB-FEEAD8CD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1C71-7B61-FDC3-78AE-81CF00A8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17B83-453B-961E-8EFC-29332BDD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E7B5-9FE7-3DF8-E73E-B6EE1B30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8D21-A8CB-5140-C98C-8833E1DE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BF4A-60DE-FA91-B527-303EE88F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D014-030D-40F0-4A2B-69F1A8AA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780A-5FA4-2A9F-F385-EF92CBD6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B0DC-976B-1379-74B5-FBE8754F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21D0-4D19-F840-196A-9C03663E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D99A-3E54-FFD3-D9A9-B59264D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2C4-86EE-028E-621F-BDD4D6D7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A369-7158-CF90-2809-BE551CEE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6826-2CF5-965C-6B33-6B242A2C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4ECA-55C6-AD92-9201-FB7F98BBC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960BF-D2AC-6FC6-EEAC-09C6FD7C4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1ABA2-BD0A-E3CF-D408-33DA77C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FA90-3661-BFDB-D47C-9C8BC4A1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50404-A824-22D2-D5D7-BCC25E74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8220-A47A-84AC-FBE4-4D62815E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24A3-22D1-D9AC-F80E-FC203357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6D6FA-FD1A-9D70-2C27-37D2599F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3A528-EC08-BAA9-2D38-B1D653BAF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C7431-C37C-A52E-0D68-A669C7573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340A1-C41E-EE39-B2FB-88699B11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31C81-273D-761B-C03A-6895CBE3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71C12-5A3E-78A5-1DC3-31FEF8D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E0D1-9BDA-8148-E148-E9E569A6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31FDF-2D94-5104-C3BA-33743EF3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E0BAC-34E0-E7A6-18F2-8F3C817C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C51A3-031A-5594-7D9A-E26A29D2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6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98EE5-55C3-53BA-4BA2-0F9FD4D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D37FB-BE6F-EAF6-A90E-38659CAC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A8F4-538D-51F3-B9EE-A55429D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199A-52C4-BEFF-7FCD-F0D768C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945A-C521-D51C-11A0-097443F5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F6E2-5967-D424-0484-300571C5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B2457-3894-37B3-4244-CC20ED93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67F22-732A-B79E-474C-0D87DC4D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BFE0-ABE2-4A84-57E8-10CB9D17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85A-05CF-4D89-0BA9-1F32239C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60886-12EE-CFDB-17C3-CC83441FE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D0DA8-0673-6E4E-AA84-FC7AD8E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2616-6CC9-3AAF-9B5E-C7690CEA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082BF-C151-866D-B1E9-33C23763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00E57-C35D-3C53-4233-057F8569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36BFA-5406-7C98-ECAE-B22556D7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23198-07D1-D45A-65A2-EFCC6C31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03F1-E8C1-B9F0-3891-398145564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B5CD5-A038-7443-9B20-8218F488E29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18FD-43CD-1ED8-D8CB-5017154D6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ED47-D891-CAE2-5722-761274B7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8FB2F-70FF-4143-A154-06999BD8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DAA9-1AAE-02F2-CA6C-84300D1CC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2665"/>
            <a:ext cx="9144000" cy="15422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Implementing covenants and Circle STARK verifier with OP_CAT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F58C3-718A-1315-01B9-9DF182C2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5832"/>
            <a:ext cx="9144000" cy="757237"/>
          </a:xfrm>
        </p:spPr>
        <p:txBody>
          <a:bodyPr>
            <a:normAutofit/>
          </a:bodyPr>
          <a:lstStyle/>
          <a:p>
            <a:r>
              <a:rPr lang="en-US" sz="3600" dirty="0"/>
              <a:t>Weikeng Chen and Pingzhou Yuan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0FE8C-1625-4EF5-B7F5-7CFC2546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36" y="5117987"/>
            <a:ext cx="1971619" cy="557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A66CE-F01B-D357-D3D7-11F0438E396F}"/>
              </a:ext>
            </a:extLst>
          </p:cNvPr>
          <p:cNvSpPr txBox="1"/>
          <p:nvPr/>
        </p:nvSpPr>
        <p:spPr>
          <a:xfrm>
            <a:off x="4050654" y="5165829"/>
            <a:ext cx="373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through a grant from its LP</a:t>
            </a:r>
          </a:p>
        </p:txBody>
      </p:sp>
      <p:pic>
        <p:nvPicPr>
          <p:cNvPr id="1026" name="Picture 2" descr="StarkWare Partnering with Chainlink Labs to Accelerate Ecosystem Growth and  Expand App Development on StarkNet">
            <a:extLst>
              <a:ext uri="{FF2B5EF4-FFF2-40B4-BE49-F238E27FC236}">
                <a16:creationId xmlns:a16="http://schemas.microsoft.com/office/drawing/2014/main" id="{6BE77232-82CC-DF7D-6043-707089734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9" b="31783"/>
          <a:stretch/>
        </p:blipFill>
        <p:spPr bwMode="auto">
          <a:xfrm>
            <a:off x="7595163" y="5076473"/>
            <a:ext cx="3072837" cy="5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C0B2-32DB-5E58-1D45-45C2DB7E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138-F699-3508-6E5D-036CF184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https://github.com/Bitcoin-Wildlife-Sanctuary/covenants-gadgets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15FA-1997-1EC8-7618-19EA57C4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42" y="0"/>
            <a:ext cx="260583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41B27-B5CB-00A8-D809-8C4E6E06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1161"/>
            <a:ext cx="2881170" cy="3463879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FA33B9B-717C-677A-7F2A-E9A2A122BC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68434" y="3428999"/>
            <a:ext cx="3474722" cy="16132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FCFFB-1E1F-9500-DFB3-B47A8CE583E1}"/>
              </a:ext>
            </a:extLst>
          </p:cNvPr>
          <p:cNvSpPr txBox="1"/>
          <p:nvPr/>
        </p:nvSpPr>
        <p:spPr>
          <a:xfrm>
            <a:off x="5643155" y="3075057"/>
            <a:ext cx="3211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the Bitcoin scripts needed for opening up </a:t>
            </a:r>
            <a:r>
              <a:rPr lang="en-US" sz="2000" dirty="0" err="1"/>
              <a:t>txid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8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204A-4A34-A735-A344-783FCB1F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State-carrying UTXOs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012A-D691-D0B4-A0A9-EEC51105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C0B2-32DB-5E58-1D45-45C2DB7E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the next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8EFF-4DAA-0C1D-F04E-1CE19F02B1CC}"/>
              </a:ext>
            </a:extLst>
          </p:cNvPr>
          <p:cNvSpPr txBox="1"/>
          <p:nvPr/>
        </p:nvSpPr>
        <p:spPr>
          <a:xfrm>
            <a:off x="838200" y="1690688"/>
            <a:ext cx="1080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construct smart contracts on chain, we need to be able to carry data.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81B9DF-36CC-8612-11AE-542D44A95151}"/>
              </a:ext>
            </a:extLst>
          </p:cNvPr>
          <p:cNvSpPr/>
          <p:nvPr/>
        </p:nvSpPr>
        <p:spPr>
          <a:xfrm>
            <a:off x="1856883" y="2495062"/>
            <a:ext cx="1722339" cy="18678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$500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[$300 from A,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$40 from C]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2CA68-455F-7302-D2D6-8C2F98CAC122}"/>
              </a:ext>
            </a:extLst>
          </p:cNvPr>
          <p:cNvSpPr/>
          <p:nvPr/>
        </p:nvSpPr>
        <p:spPr>
          <a:xfrm>
            <a:off x="1856883" y="4804149"/>
            <a:ext cx="1722338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$90 from C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6A3D536-8C13-2F4E-9347-9D6C3656825F}"/>
              </a:ext>
            </a:extLst>
          </p:cNvPr>
          <p:cNvCxnSpPr/>
          <p:nvPr/>
        </p:nvCxnSpPr>
        <p:spPr>
          <a:xfrm>
            <a:off x="3788228" y="3592286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93212AD-2C3E-3C00-4160-D3902D5A13CB}"/>
              </a:ext>
            </a:extLst>
          </p:cNvPr>
          <p:cNvCxnSpPr>
            <a:cxnSpLocks/>
          </p:cNvCxnSpPr>
          <p:nvPr/>
        </p:nvCxnSpPr>
        <p:spPr>
          <a:xfrm flipV="1">
            <a:off x="3788227" y="3594886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6F8F9-0F83-02D6-9201-09423C2552C8}"/>
              </a:ext>
            </a:extLst>
          </p:cNvPr>
          <p:cNvSpPr/>
          <p:nvPr/>
        </p:nvSpPr>
        <p:spPr>
          <a:xfrm>
            <a:off x="5295791" y="3101527"/>
            <a:ext cx="1722339" cy="18678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$590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[$300 from A,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$130 from C]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10FD27B-9B2A-6A6C-5D4E-7A34AD826EA1}"/>
              </a:ext>
            </a:extLst>
          </p:cNvPr>
          <p:cNvCxnSpPr/>
          <p:nvPr/>
        </p:nvCxnSpPr>
        <p:spPr>
          <a:xfrm>
            <a:off x="7141031" y="3589686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C5DAD0C-6344-C498-899A-DD3301046320}"/>
              </a:ext>
            </a:extLst>
          </p:cNvPr>
          <p:cNvCxnSpPr>
            <a:cxnSpLocks/>
          </p:cNvCxnSpPr>
          <p:nvPr/>
        </p:nvCxnSpPr>
        <p:spPr>
          <a:xfrm flipV="1">
            <a:off x="7141030" y="3592286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D6663-C451-C8C8-723F-C00EA5799AF3}"/>
              </a:ext>
            </a:extLst>
          </p:cNvPr>
          <p:cNvSpPr/>
          <p:nvPr/>
        </p:nvSpPr>
        <p:spPr>
          <a:xfrm>
            <a:off x="8734699" y="2701704"/>
            <a:ext cx="1722339" cy="1579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$290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$130 from C]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3D8C9-34DA-6DD0-2AE1-737EBE73C424}"/>
              </a:ext>
            </a:extLst>
          </p:cNvPr>
          <p:cNvSpPr/>
          <p:nvPr/>
        </p:nvSpPr>
        <p:spPr>
          <a:xfrm>
            <a:off x="8734699" y="4521713"/>
            <a:ext cx="1722338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$300 from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829BE-A7DC-B4E5-1AEA-522F41C0BD27}"/>
              </a:ext>
            </a:extLst>
          </p:cNvPr>
          <p:cNvSpPr txBox="1"/>
          <p:nvPr/>
        </p:nvSpPr>
        <p:spPr>
          <a:xfrm>
            <a:off x="838200" y="5539270"/>
            <a:ext cx="1080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naïve solution is to embed the state data in the new UTXO’s vault script.</a:t>
            </a:r>
          </a:p>
        </p:txBody>
      </p:sp>
    </p:spTree>
    <p:extLst>
      <p:ext uri="{BB962C8B-B14F-4D97-AF65-F5344CB8AC3E}">
        <p14:creationId xmlns:p14="http://schemas.microsoft.com/office/powerpoint/2010/main" val="379995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F92-AD93-DCA8-030F-EB45A90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solution doesn’t work well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51B54-3132-D673-5D1D-5C24B5A67D42}"/>
              </a:ext>
            </a:extLst>
          </p:cNvPr>
          <p:cNvSpPr/>
          <p:nvPr/>
        </p:nvSpPr>
        <p:spPr>
          <a:xfrm>
            <a:off x="1795922" y="1690688"/>
            <a:ext cx="1722339" cy="18678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$500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[$300 from A,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$40 from C]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C4B4B-A237-7513-464D-A9825A44F782}"/>
              </a:ext>
            </a:extLst>
          </p:cNvPr>
          <p:cNvSpPr/>
          <p:nvPr/>
        </p:nvSpPr>
        <p:spPr>
          <a:xfrm>
            <a:off x="1795922" y="3999775"/>
            <a:ext cx="1722338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$90 from C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2EA4416-F0EF-8F4B-AAD1-6EB2F97442DF}"/>
              </a:ext>
            </a:extLst>
          </p:cNvPr>
          <p:cNvCxnSpPr/>
          <p:nvPr/>
        </p:nvCxnSpPr>
        <p:spPr>
          <a:xfrm>
            <a:off x="3727267" y="2787912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F5F04E70-0984-D88F-5458-476459A51839}"/>
              </a:ext>
            </a:extLst>
          </p:cNvPr>
          <p:cNvCxnSpPr>
            <a:cxnSpLocks/>
          </p:cNvCxnSpPr>
          <p:nvPr/>
        </p:nvCxnSpPr>
        <p:spPr>
          <a:xfrm flipV="1">
            <a:off x="3727266" y="2790512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B3DD30-80FB-FBF5-7400-177665527313}"/>
              </a:ext>
            </a:extLst>
          </p:cNvPr>
          <p:cNvSpPr/>
          <p:nvPr/>
        </p:nvSpPr>
        <p:spPr>
          <a:xfrm>
            <a:off x="5234830" y="2297153"/>
            <a:ext cx="1722339" cy="18678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$590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[$300 from A,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$130 from C]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7C69D16-B709-4A2E-ACB9-C49E18F8363E}"/>
              </a:ext>
            </a:extLst>
          </p:cNvPr>
          <p:cNvCxnSpPr/>
          <p:nvPr/>
        </p:nvCxnSpPr>
        <p:spPr>
          <a:xfrm>
            <a:off x="7080070" y="2785312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205F7C6-9A5B-862E-D15D-9283BBACA6B3}"/>
              </a:ext>
            </a:extLst>
          </p:cNvPr>
          <p:cNvCxnSpPr>
            <a:cxnSpLocks/>
          </p:cNvCxnSpPr>
          <p:nvPr/>
        </p:nvCxnSpPr>
        <p:spPr>
          <a:xfrm flipV="1">
            <a:off x="7080069" y="2787912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8F398-3C60-5D89-0110-AB32FF716B31}"/>
              </a:ext>
            </a:extLst>
          </p:cNvPr>
          <p:cNvSpPr/>
          <p:nvPr/>
        </p:nvSpPr>
        <p:spPr>
          <a:xfrm>
            <a:off x="8673738" y="1897330"/>
            <a:ext cx="1722339" cy="1579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$290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$130 from C]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D2DB2-FA16-364C-3D94-3B52F0123FFA}"/>
              </a:ext>
            </a:extLst>
          </p:cNvPr>
          <p:cNvSpPr/>
          <p:nvPr/>
        </p:nvSpPr>
        <p:spPr>
          <a:xfrm>
            <a:off x="8673738" y="3717339"/>
            <a:ext cx="1722338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$300 from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693C9-48C6-FA89-3D37-FD9D7006B2A8}"/>
              </a:ext>
            </a:extLst>
          </p:cNvPr>
          <p:cNvSpPr txBox="1"/>
          <p:nvPr/>
        </p:nvSpPr>
        <p:spPr>
          <a:xfrm>
            <a:off x="1236616" y="4771493"/>
            <a:ext cx="1011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P2TR, the </a:t>
            </a:r>
            <a:r>
              <a:rPr lang="en-US" sz="2400" dirty="0" err="1"/>
              <a:t>scriptPubKey</a:t>
            </a:r>
            <a:r>
              <a:rPr lang="en-US" sz="2400" dirty="0"/>
              <a:t> is an elliptic curve point tweaked by the script hash. Computing the new vault’s </a:t>
            </a:r>
            <a:r>
              <a:rPr lang="en-US" sz="2400" dirty="0" err="1"/>
              <a:t>scriptPubKey</a:t>
            </a:r>
            <a:r>
              <a:rPr lang="en-US" sz="2400" dirty="0"/>
              <a:t> will be expensive, especially when the script exceeds the OP_CAT output limit (520 bytes).</a:t>
            </a:r>
          </a:p>
        </p:txBody>
      </p:sp>
    </p:spTree>
    <p:extLst>
      <p:ext uri="{BB962C8B-B14F-4D97-AF65-F5344CB8AC3E}">
        <p14:creationId xmlns:p14="http://schemas.microsoft.com/office/powerpoint/2010/main" val="340631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F92-AD93-DCA8-030F-EB45A90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state caboose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51B54-3132-D673-5D1D-5C24B5A67D42}"/>
              </a:ext>
            </a:extLst>
          </p:cNvPr>
          <p:cNvSpPr/>
          <p:nvPr/>
        </p:nvSpPr>
        <p:spPr>
          <a:xfrm>
            <a:off x="646391" y="2513592"/>
            <a:ext cx="1722339" cy="7706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$500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C4B4B-A237-7513-464D-A9825A44F782}"/>
              </a:ext>
            </a:extLst>
          </p:cNvPr>
          <p:cNvSpPr/>
          <p:nvPr/>
        </p:nvSpPr>
        <p:spPr>
          <a:xfrm>
            <a:off x="646391" y="3725455"/>
            <a:ext cx="1722338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$90 from C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2EA4416-F0EF-8F4B-AAD1-6EB2F97442DF}"/>
              </a:ext>
            </a:extLst>
          </p:cNvPr>
          <p:cNvCxnSpPr/>
          <p:nvPr/>
        </p:nvCxnSpPr>
        <p:spPr>
          <a:xfrm>
            <a:off x="2551610" y="28410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F5F04E70-0984-D88F-5458-476459A51839}"/>
              </a:ext>
            </a:extLst>
          </p:cNvPr>
          <p:cNvCxnSpPr>
            <a:cxnSpLocks/>
          </p:cNvCxnSpPr>
          <p:nvPr/>
        </p:nvCxnSpPr>
        <p:spPr>
          <a:xfrm flipV="1">
            <a:off x="2551609" y="28436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B3DD30-80FB-FBF5-7400-177665527313}"/>
              </a:ext>
            </a:extLst>
          </p:cNvPr>
          <p:cNvSpPr/>
          <p:nvPr/>
        </p:nvSpPr>
        <p:spPr>
          <a:xfrm>
            <a:off x="4059173" y="2350306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$590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82E2A0-D5C6-496C-04D6-5FA27C11ADFB}"/>
              </a:ext>
            </a:extLst>
          </p:cNvPr>
          <p:cNvSpPr/>
          <p:nvPr/>
        </p:nvSpPr>
        <p:spPr>
          <a:xfrm>
            <a:off x="4059172" y="3383183"/>
            <a:ext cx="1722339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caboose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[$300 from A,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$130 from C]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CA9AED-BC3E-588F-6EB3-782109FD71EB}"/>
              </a:ext>
            </a:extLst>
          </p:cNvPr>
          <p:cNvSpPr/>
          <p:nvPr/>
        </p:nvSpPr>
        <p:spPr>
          <a:xfrm>
            <a:off x="6610784" y="2954803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$590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04528E9-18F8-F235-0230-CAF2886C101A}"/>
              </a:ext>
            </a:extLst>
          </p:cNvPr>
          <p:cNvCxnSpPr>
            <a:cxnSpLocks/>
          </p:cNvCxnSpPr>
          <p:nvPr/>
        </p:nvCxnSpPr>
        <p:spPr>
          <a:xfrm>
            <a:off x="8456023" y="28384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A6D3697-1867-068D-BFFE-0AD5BAABEA6E}"/>
              </a:ext>
            </a:extLst>
          </p:cNvPr>
          <p:cNvCxnSpPr>
            <a:cxnSpLocks/>
          </p:cNvCxnSpPr>
          <p:nvPr/>
        </p:nvCxnSpPr>
        <p:spPr>
          <a:xfrm flipV="1">
            <a:off x="8456022" y="28410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E0D09-D776-7E29-6F17-68B35A81B8ED}"/>
              </a:ext>
            </a:extLst>
          </p:cNvPr>
          <p:cNvSpPr/>
          <p:nvPr/>
        </p:nvSpPr>
        <p:spPr>
          <a:xfrm>
            <a:off x="10024544" y="2350306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$290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D9A05D-445A-2C93-EC24-45E440457288}"/>
              </a:ext>
            </a:extLst>
          </p:cNvPr>
          <p:cNvSpPr/>
          <p:nvPr/>
        </p:nvSpPr>
        <p:spPr>
          <a:xfrm>
            <a:off x="10024544" y="4522248"/>
            <a:ext cx="1722338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$300 from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62838-373D-2239-6B1A-6598A2D2BD3C}"/>
              </a:ext>
            </a:extLst>
          </p:cNvPr>
          <p:cNvSpPr/>
          <p:nvPr/>
        </p:nvSpPr>
        <p:spPr>
          <a:xfrm>
            <a:off x="10024544" y="3272963"/>
            <a:ext cx="1722339" cy="1097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caboose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$130 from C]</a:t>
            </a:r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8E7CBE5-B909-90B6-EEC7-95F37C611DED}"/>
              </a:ext>
            </a:extLst>
          </p:cNvPr>
          <p:cNvSpPr/>
          <p:nvPr/>
        </p:nvSpPr>
        <p:spPr>
          <a:xfrm rot="8932884">
            <a:off x="5562852" y="3777905"/>
            <a:ext cx="1442249" cy="3305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9B0B3-24E0-674F-2DCE-3B368F6E8BE8}"/>
              </a:ext>
            </a:extLst>
          </p:cNvPr>
          <p:cNvSpPr txBox="1"/>
          <p:nvPr/>
        </p:nvSpPr>
        <p:spPr>
          <a:xfrm>
            <a:off x="6095999" y="4199651"/>
            <a:ext cx="251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Read previous state using </a:t>
            </a:r>
            <a:r>
              <a:rPr lang="en-US" sz="2000" dirty="0" err="1"/>
              <a:t>txid</a:t>
            </a:r>
            <a:r>
              <a:rPr lang="en-US" sz="2000" dirty="0"/>
              <a:t> reflection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C5923DC-83A1-6F37-6D51-245F634CF6A8}"/>
              </a:ext>
            </a:extLst>
          </p:cNvPr>
          <p:cNvSpPr/>
          <p:nvPr/>
        </p:nvSpPr>
        <p:spPr>
          <a:xfrm rot="861693">
            <a:off x="8262468" y="3286810"/>
            <a:ext cx="1799853" cy="3305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92CA8-C9D1-5778-4842-ABE9C35D52E8}"/>
              </a:ext>
            </a:extLst>
          </p:cNvPr>
          <p:cNvSpPr txBox="1"/>
          <p:nvPr/>
        </p:nvSpPr>
        <p:spPr>
          <a:xfrm>
            <a:off x="7352210" y="2003838"/>
            <a:ext cx="251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Read new state </a:t>
            </a:r>
          </a:p>
          <a:p>
            <a:pPr algn="ctr"/>
            <a:r>
              <a:rPr lang="en-US" sz="2000" dirty="0"/>
              <a:t>using covenant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7C48D2-6B38-15E0-CF66-8A2EEAD233A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57787" y="1690688"/>
            <a:ext cx="38213" cy="438354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73B5E2-73EE-8D2F-494D-ED3E4E430ABE}"/>
              </a:ext>
            </a:extLst>
          </p:cNvPr>
          <p:cNvSpPr txBox="1"/>
          <p:nvPr/>
        </p:nvSpPr>
        <p:spPr>
          <a:xfrm>
            <a:off x="2814332" y="5230729"/>
            <a:ext cx="1766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output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1184CBEA-4DF6-3738-9B2C-1CBE45395261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rot="5400000" flipH="1" flipV="1">
            <a:off x="4048062" y="4358449"/>
            <a:ext cx="521983" cy="1222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409105-6684-3D41-FE2C-A02994139E7E}"/>
              </a:ext>
            </a:extLst>
          </p:cNvPr>
          <p:cNvSpPr txBox="1"/>
          <p:nvPr/>
        </p:nvSpPr>
        <p:spPr>
          <a:xfrm>
            <a:off x="8494236" y="5140895"/>
            <a:ext cx="1766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output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8DD079E-3C64-420A-AA8C-F4757C8AA5C1}"/>
              </a:ext>
            </a:extLst>
          </p:cNvPr>
          <p:cNvCxnSpPr>
            <a:cxnSpLocks/>
            <a:stCxn id="41" idx="0"/>
            <a:endCxn id="24" idx="1"/>
          </p:cNvCxnSpPr>
          <p:nvPr/>
        </p:nvCxnSpPr>
        <p:spPr>
          <a:xfrm rot="5400000" flipH="1" flipV="1">
            <a:off x="9041460" y="4157811"/>
            <a:ext cx="1319292" cy="64687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1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F92-AD93-DCA8-030F-EB45A90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caboose only stores a hash of the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82E2A0-D5C6-496C-04D6-5FA27C11ADFB}"/>
              </a:ext>
            </a:extLst>
          </p:cNvPr>
          <p:cNvSpPr/>
          <p:nvPr/>
        </p:nvSpPr>
        <p:spPr>
          <a:xfrm>
            <a:off x="1472726" y="2766217"/>
            <a:ext cx="1722339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caboose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[$300 from A,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$150 from B,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$130 from C]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91597C-F36F-651B-6D91-E413FDA5BC68}"/>
              </a:ext>
            </a:extLst>
          </p:cNvPr>
          <p:cNvSpPr/>
          <p:nvPr/>
        </p:nvSpPr>
        <p:spPr>
          <a:xfrm>
            <a:off x="4373661" y="3035558"/>
            <a:ext cx="1722339" cy="786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caboose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0x….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8BBD868-CFD1-C6EF-21CE-E8174053E5BC}"/>
              </a:ext>
            </a:extLst>
          </p:cNvPr>
          <p:cNvSpPr/>
          <p:nvPr/>
        </p:nvSpPr>
        <p:spPr>
          <a:xfrm>
            <a:off x="6216233" y="3252647"/>
            <a:ext cx="938130" cy="393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CA56821-CD72-1163-FE1F-6035EB96055F}"/>
              </a:ext>
            </a:extLst>
          </p:cNvPr>
          <p:cNvSpPr/>
          <p:nvPr/>
        </p:nvSpPr>
        <p:spPr>
          <a:xfrm>
            <a:off x="3315298" y="3252647"/>
            <a:ext cx="938130" cy="393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90DF-3B61-E211-B1BE-DCC66DEF9C16}"/>
              </a:ext>
            </a:extLst>
          </p:cNvPr>
          <p:cNvSpPr/>
          <p:nvPr/>
        </p:nvSpPr>
        <p:spPr>
          <a:xfrm>
            <a:off x="7452141" y="2642117"/>
            <a:ext cx="3468408" cy="1573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P2WSH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OP_RETURN OP_PUSHBYTES_32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[0x….]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41B6A-8252-F61B-BA8A-D6754101F4A8}"/>
              </a:ext>
            </a:extLst>
          </p:cNvPr>
          <p:cNvSpPr txBox="1"/>
          <p:nvPr/>
        </p:nvSpPr>
        <p:spPr>
          <a:xfrm>
            <a:off x="2582091" y="4751808"/>
            <a:ext cx="792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Vault script can ask the caller to include the state preimage in the unlocking script (scriptSig), so the state caboose can just keep a hash of the state for binding.</a:t>
            </a:r>
          </a:p>
        </p:txBody>
      </p:sp>
    </p:spTree>
    <p:extLst>
      <p:ext uri="{BB962C8B-B14F-4D97-AF65-F5344CB8AC3E}">
        <p14:creationId xmlns:p14="http://schemas.microsoft.com/office/powerpoint/2010/main" val="126028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F92-AD93-DCA8-030F-EB45A90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state caboose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51B54-3132-D673-5D1D-5C24B5A67D42}"/>
              </a:ext>
            </a:extLst>
          </p:cNvPr>
          <p:cNvSpPr/>
          <p:nvPr/>
        </p:nvSpPr>
        <p:spPr>
          <a:xfrm>
            <a:off x="646391" y="2513592"/>
            <a:ext cx="1722339" cy="7706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C4B4B-A237-7513-464D-A9825A44F782}"/>
              </a:ext>
            </a:extLst>
          </p:cNvPr>
          <p:cNvSpPr/>
          <p:nvPr/>
        </p:nvSpPr>
        <p:spPr>
          <a:xfrm>
            <a:off x="646391" y="3725455"/>
            <a:ext cx="1722338" cy="6244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input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P2?H/P2TR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2EA4416-F0EF-8F4B-AAD1-6EB2F97442DF}"/>
              </a:ext>
            </a:extLst>
          </p:cNvPr>
          <p:cNvCxnSpPr/>
          <p:nvPr/>
        </p:nvCxnSpPr>
        <p:spPr>
          <a:xfrm>
            <a:off x="2551610" y="28410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F5F04E70-0984-D88F-5458-476459A51839}"/>
              </a:ext>
            </a:extLst>
          </p:cNvPr>
          <p:cNvCxnSpPr>
            <a:cxnSpLocks/>
          </p:cNvCxnSpPr>
          <p:nvPr/>
        </p:nvCxnSpPr>
        <p:spPr>
          <a:xfrm flipV="1">
            <a:off x="2551609" y="28436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B3DD30-80FB-FBF5-7400-177665527313}"/>
              </a:ext>
            </a:extLst>
          </p:cNvPr>
          <p:cNvSpPr/>
          <p:nvPr/>
        </p:nvSpPr>
        <p:spPr>
          <a:xfrm>
            <a:off x="4059172" y="2513592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P2TR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82E2A0-D5C6-496C-04D6-5FA27C11ADFB}"/>
              </a:ext>
            </a:extLst>
          </p:cNvPr>
          <p:cNvSpPr/>
          <p:nvPr/>
        </p:nvSpPr>
        <p:spPr>
          <a:xfrm>
            <a:off x="4059172" y="3725455"/>
            <a:ext cx="1722339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caboose P2WSH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CA9AED-BC3E-588F-6EB3-782109FD71EB}"/>
              </a:ext>
            </a:extLst>
          </p:cNvPr>
          <p:cNvSpPr/>
          <p:nvPr/>
        </p:nvSpPr>
        <p:spPr>
          <a:xfrm>
            <a:off x="6610784" y="2954803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P2TR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04528E9-18F8-F235-0230-CAF2886C101A}"/>
              </a:ext>
            </a:extLst>
          </p:cNvPr>
          <p:cNvCxnSpPr>
            <a:cxnSpLocks/>
          </p:cNvCxnSpPr>
          <p:nvPr/>
        </p:nvCxnSpPr>
        <p:spPr>
          <a:xfrm>
            <a:off x="8456023" y="28384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A6D3697-1867-068D-BFFE-0AD5BAABEA6E}"/>
              </a:ext>
            </a:extLst>
          </p:cNvPr>
          <p:cNvCxnSpPr>
            <a:cxnSpLocks/>
          </p:cNvCxnSpPr>
          <p:nvPr/>
        </p:nvCxnSpPr>
        <p:spPr>
          <a:xfrm flipV="1">
            <a:off x="8456022" y="2841064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E0D09-D776-7E29-6F17-68B35A81B8ED}"/>
              </a:ext>
            </a:extLst>
          </p:cNvPr>
          <p:cNvSpPr/>
          <p:nvPr/>
        </p:nvSpPr>
        <p:spPr>
          <a:xfrm>
            <a:off x="10024544" y="2350306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P2TR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D9A05D-445A-2C93-EC24-45E440457288}"/>
              </a:ext>
            </a:extLst>
          </p:cNvPr>
          <p:cNvSpPr/>
          <p:nvPr/>
        </p:nvSpPr>
        <p:spPr>
          <a:xfrm>
            <a:off x="10024545" y="4087747"/>
            <a:ext cx="1722338" cy="6627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P2?H/P2TR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62838-373D-2239-6B1A-6598A2D2BD3C}"/>
              </a:ext>
            </a:extLst>
          </p:cNvPr>
          <p:cNvSpPr/>
          <p:nvPr/>
        </p:nvSpPr>
        <p:spPr>
          <a:xfrm>
            <a:off x="10024544" y="3272962"/>
            <a:ext cx="1722339" cy="6627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caboose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P2WSH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7C48D2-6B38-15E0-CF66-8A2EEAD233AF}"/>
              </a:ext>
            </a:extLst>
          </p:cNvPr>
          <p:cNvCxnSpPr>
            <a:cxnSpLocks/>
          </p:cNvCxnSpPr>
          <p:nvPr/>
        </p:nvCxnSpPr>
        <p:spPr>
          <a:xfrm flipH="1">
            <a:off x="6207031" y="1690688"/>
            <a:ext cx="38213" cy="438354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12DFED-D8AB-D5EB-B95E-C9B2F7622737}"/>
              </a:ext>
            </a:extLst>
          </p:cNvPr>
          <p:cNvCxnSpPr/>
          <p:nvPr/>
        </p:nvCxnSpPr>
        <p:spPr>
          <a:xfrm>
            <a:off x="5781511" y="2510992"/>
            <a:ext cx="829273" cy="4438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32B089-9BD4-A64E-5926-AA56CD36789B}"/>
              </a:ext>
            </a:extLst>
          </p:cNvPr>
          <p:cNvCxnSpPr/>
          <p:nvPr/>
        </p:nvCxnSpPr>
        <p:spPr>
          <a:xfrm>
            <a:off x="5781511" y="3272962"/>
            <a:ext cx="829273" cy="452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DBCC-517E-6903-F3C3-DA5E3A11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counter-carrying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E16E-D46A-A08C-92FA-239007A4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https://github.com/Bitcoin-Wildlife-Sanctuary/covenants-examples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91244-33B2-C7F4-CA19-AAAAF9BFD4C3}"/>
              </a:ext>
            </a:extLst>
          </p:cNvPr>
          <p:cNvSpPr/>
          <p:nvPr/>
        </p:nvSpPr>
        <p:spPr>
          <a:xfrm>
            <a:off x="833846" y="513213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E628A-86ED-E256-531A-EA84F112C449}"/>
              </a:ext>
            </a:extLst>
          </p:cNvPr>
          <p:cNvSpPr/>
          <p:nvPr/>
        </p:nvSpPr>
        <p:spPr>
          <a:xfrm>
            <a:off x="4428798" y="2421799"/>
            <a:ext cx="3334404" cy="229126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Count-update script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Three functions: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Increase by 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Increase by 2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Increase by a caller-provided number if it is &lt;100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21255-BD98-A8C4-35FD-10C1E05F7473}"/>
              </a:ext>
            </a:extLst>
          </p:cNvPr>
          <p:cNvCxnSpPr/>
          <p:nvPr/>
        </p:nvCxnSpPr>
        <p:spPr>
          <a:xfrm>
            <a:off x="2020387" y="544564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CAE16-B993-C7D1-09BA-0E59D104EF9E}"/>
              </a:ext>
            </a:extLst>
          </p:cNvPr>
          <p:cNvSpPr/>
          <p:nvPr/>
        </p:nvSpPr>
        <p:spPr>
          <a:xfrm>
            <a:off x="3065414" y="513213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11ABE-2831-1473-3147-1D0D63FADA1A}"/>
              </a:ext>
            </a:extLst>
          </p:cNvPr>
          <p:cNvCxnSpPr/>
          <p:nvPr/>
        </p:nvCxnSpPr>
        <p:spPr>
          <a:xfrm>
            <a:off x="4251955" y="544691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B5A0D-49AB-30B6-D0E7-722DA43A3673}"/>
              </a:ext>
            </a:extLst>
          </p:cNvPr>
          <p:cNvSpPr/>
          <p:nvPr/>
        </p:nvSpPr>
        <p:spPr>
          <a:xfrm>
            <a:off x="5296982" y="513340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57B3E5-C59F-5FA6-4D0E-6A8B02131E2A}"/>
              </a:ext>
            </a:extLst>
          </p:cNvPr>
          <p:cNvCxnSpPr/>
          <p:nvPr/>
        </p:nvCxnSpPr>
        <p:spPr>
          <a:xfrm>
            <a:off x="6483524" y="544564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9D202-7F24-FF22-05F3-74D92E752389}"/>
              </a:ext>
            </a:extLst>
          </p:cNvPr>
          <p:cNvSpPr/>
          <p:nvPr/>
        </p:nvSpPr>
        <p:spPr>
          <a:xfrm>
            <a:off x="7528551" y="513213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103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72E698-2EF6-7C4C-34DF-3DD456F6A038}"/>
              </a:ext>
            </a:extLst>
          </p:cNvPr>
          <p:cNvCxnSpPr/>
          <p:nvPr/>
        </p:nvCxnSpPr>
        <p:spPr>
          <a:xfrm>
            <a:off x="8715092" y="544691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E81E6-1683-B8B6-2879-F4AE0816F86A}"/>
              </a:ext>
            </a:extLst>
          </p:cNvPr>
          <p:cNvSpPr/>
          <p:nvPr/>
        </p:nvSpPr>
        <p:spPr>
          <a:xfrm>
            <a:off x="9760119" y="513340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1AA23B-6169-942B-878D-8901F67B9A52}"/>
              </a:ext>
            </a:extLst>
          </p:cNvPr>
          <p:cNvCxnSpPr/>
          <p:nvPr/>
        </p:nvCxnSpPr>
        <p:spPr>
          <a:xfrm>
            <a:off x="10911839" y="544564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3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24888-87C7-3B65-61CB-F731B834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" y="79012"/>
            <a:ext cx="8658497" cy="6701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1ECF4-D1AA-2B2B-0D57-5719DF82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1968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DBCC-517E-6903-F3C3-DA5E3A11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DAEEE-06BD-CF2D-9A6C-31950B30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12"/>
            <a:ext cx="7076773" cy="4246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C1F327-4757-9136-467D-6EACCA0A79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535" y="0"/>
            <a:ext cx="569646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9E77B9-EEBC-8FEE-7038-1BAB68AF64C6}"/>
              </a:ext>
            </a:extLst>
          </p:cNvPr>
          <p:cNvSpPr txBox="1"/>
          <p:nvPr/>
        </p:nvSpPr>
        <p:spPr>
          <a:xfrm>
            <a:off x="2975036" y="4338386"/>
            <a:ext cx="35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OP_DEPTH OP_1SUB OP_ROLL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9180FE-CAAF-D537-618A-97CA8BEA7BD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02674" y="4523052"/>
            <a:ext cx="1172362" cy="184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204A-4A34-A735-A344-783FCB1F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Covenants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012A-D691-D0B4-A0A9-EEC51105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5E8B18-FD0A-6530-9382-B46B71E7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4438"/>
            <a:ext cx="7772400" cy="5389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ED636-2BAF-8166-D8D1-854ABAB0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53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1952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204A-4A34-A735-A344-783FCB1F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circle STARK verifier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012A-D691-D0B4-A0A9-EEC51105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CF92-AD93-DCA8-030F-EB45A90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layout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AA50C-1705-3CDA-E0AF-2D90D5AB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87"/>
          <a:stretch/>
        </p:blipFill>
        <p:spPr>
          <a:xfrm>
            <a:off x="5580796" y="12680"/>
            <a:ext cx="661120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8651B1-3CDC-2645-4DBB-45FD653111AA}"/>
              </a:ext>
            </a:extLst>
          </p:cNvPr>
          <p:cNvSpPr txBox="1"/>
          <p:nvPr/>
        </p:nvSpPr>
        <p:spPr>
          <a:xfrm>
            <a:off x="838200" y="2055813"/>
            <a:ext cx="4831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split the verifier into 10 transactions.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One handling Fiat-Shamir transformation.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One handling common computation.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8 more transactions, each handling one of the 8 FRI queries</a:t>
            </a:r>
          </a:p>
        </p:txBody>
      </p:sp>
    </p:spTree>
    <p:extLst>
      <p:ext uri="{BB962C8B-B14F-4D97-AF65-F5344CB8AC3E}">
        <p14:creationId xmlns:p14="http://schemas.microsoft.com/office/powerpoint/2010/main" val="198991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95B6-32D0-89E0-805E-1C41618F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them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99DD2-E76B-66D6-C88F-7D87921285F2}"/>
              </a:ext>
            </a:extLst>
          </p:cNvPr>
          <p:cNvSpPr/>
          <p:nvPr/>
        </p:nvSpPr>
        <p:spPr>
          <a:xfrm>
            <a:off x="1227049" y="2067262"/>
            <a:ext cx="2457994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 Fiat-Shamir output]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4A339-4A93-0DCF-CEEE-C7E265309063}"/>
              </a:ext>
            </a:extLst>
          </p:cNvPr>
          <p:cNvSpPr/>
          <p:nvPr/>
        </p:nvSpPr>
        <p:spPr>
          <a:xfrm>
            <a:off x="4735533" y="2067262"/>
            <a:ext cx="3334404" cy="280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Toy STARK verifier script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Ten functions: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Fiat-Shamir transform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Common computation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Checking query 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Checking query 2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Checking query 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67D19-AF89-91E0-01DD-B84985876785}"/>
              </a:ext>
            </a:extLst>
          </p:cNvPr>
          <p:cNvCxnSpPr>
            <a:cxnSpLocks/>
          </p:cNvCxnSpPr>
          <p:nvPr/>
        </p:nvCxnSpPr>
        <p:spPr>
          <a:xfrm>
            <a:off x="2442384" y="2893422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77EB-284E-3FBA-AE52-E38E2C373221}"/>
              </a:ext>
            </a:extLst>
          </p:cNvPr>
          <p:cNvSpPr/>
          <p:nvPr/>
        </p:nvSpPr>
        <p:spPr>
          <a:xfrm>
            <a:off x="838200" y="3624285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[2,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8E9046-F42B-741B-3DA6-BDBD029602E0}"/>
              </a:ext>
            </a:extLst>
          </p:cNvPr>
          <p:cNvSpPr/>
          <p:nvPr/>
        </p:nvSpPr>
        <p:spPr>
          <a:xfrm>
            <a:off x="819812" y="5376745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[3,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24DEC9-BBFD-CD64-83E3-88E68D5FADE5}"/>
              </a:ext>
            </a:extLst>
          </p:cNvPr>
          <p:cNvCxnSpPr>
            <a:cxnSpLocks/>
          </p:cNvCxnSpPr>
          <p:nvPr/>
        </p:nvCxnSpPr>
        <p:spPr>
          <a:xfrm>
            <a:off x="2437659" y="4586503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35C900-628F-5DCE-8A8A-C1BF73723C38}"/>
              </a:ext>
            </a:extLst>
          </p:cNvPr>
          <p:cNvSpPr/>
          <p:nvPr/>
        </p:nvSpPr>
        <p:spPr>
          <a:xfrm>
            <a:off x="4900804" y="5376745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[4,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1FB096-E70F-3009-80CA-903622D7CDEA}"/>
              </a:ext>
            </a:extLst>
          </p:cNvPr>
          <p:cNvCxnSpPr>
            <a:cxnSpLocks/>
          </p:cNvCxnSpPr>
          <p:nvPr/>
        </p:nvCxnSpPr>
        <p:spPr>
          <a:xfrm rot="16200000">
            <a:off x="4477765" y="5497726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CC7BEA-6AA0-92D2-42C3-B5908055F865}"/>
              </a:ext>
            </a:extLst>
          </p:cNvPr>
          <p:cNvCxnSpPr>
            <a:cxnSpLocks/>
          </p:cNvCxnSpPr>
          <p:nvPr/>
        </p:nvCxnSpPr>
        <p:spPr>
          <a:xfrm rot="16200000">
            <a:off x="8559536" y="5497726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B34635-33CA-100D-5684-2B0457D9D5C0}"/>
              </a:ext>
            </a:extLst>
          </p:cNvPr>
          <p:cNvSpPr txBox="1"/>
          <p:nvPr/>
        </p:nvSpPr>
        <p:spPr>
          <a:xfrm>
            <a:off x="9620531" y="5555866"/>
            <a:ext cx="76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133A82-113D-DD88-58FE-72BEFF1204AF}"/>
              </a:ext>
            </a:extLst>
          </p:cNvPr>
          <p:cNvCxnSpPr>
            <a:cxnSpLocks/>
          </p:cNvCxnSpPr>
          <p:nvPr/>
        </p:nvCxnSpPr>
        <p:spPr>
          <a:xfrm rot="10800000">
            <a:off x="10034471" y="4586503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A939CE-487A-3DCA-370A-65716946460F}"/>
              </a:ext>
            </a:extLst>
          </p:cNvPr>
          <p:cNvSpPr/>
          <p:nvPr/>
        </p:nvSpPr>
        <p:spPr>
          <a:xfrm>
            <a:off x="8384233" y="3624284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[9,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807F34-E9E9-1FC7-B59A-6FCE0DF341E3}"/>
              </a:ext>
            </a:extLst>
          </p:cNvPr>
          <p:cNvSpPr/>
          <p:nvPr/>
        </p:nvSpPr>
        <p:spPr>
          <a:xfrm>
            <a:off x="8416624" y="1969543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[0]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FECF8B-044C-E454-9139-9552F8DE2C13}"/>
              </a:ext>
            </a:extLst>
          </p:cNvPr>
          <p:cNvCxnSpPr>
            <a:cxnSpLocks/>
          </p:cNvCxnSpPr>
          <p:nvPr/>
        </p:nvCxnSpPr>
        <p:spPr>
          <a:xfrm rot="10800000">
            <a:off x="10034470" y="2893422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87ACA1E-5D8A-42DE-5FB6-8970BEB9FCED}"/>
              </a:ext>
            </a:extLst>
          </p:cNvPr>
          <p:cNvCxnSpPr>
            <a:stCxn id="30" idx="0"/>
            <a:endCxn id="4" idx="0"/>
          </p:cNvCxnSpPr>
          <p:nvPr/>
        </p:nvCxnSpPr>
        <p:spPr>
          <a:xfrm rot="16200000" flipH="1" flipV="1">
            <a:off x="6196399" y="-1770811"/>
            <a:ext cx="97719" cy="7578425"/>
          </a:xfrm>
          <a:prstGeom prst="curvedConnector3">
            <a:avLst>
              <a:gd name="adj1" fmla="val -2339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5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95B6-32D0-89E0-805E-1C41618F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control flow: RESET as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99DD2-E76B-66D6-C88F-7D87921285F2}"/>
              </a:ext>
            </a:extLst>
          </p:cNvPr>
          <p:cNvSpPr/>
          <p:nvPr/>
        </p:nvSpPr>
        <p:spPr>
          <a:xfrm>
            <a:off x="1227049" y="2067262"/>
            <a:ext cx="2457994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 Fiat-Shamir output]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67D19-AF89-91E0-01DD-B84985876785}"/>
              </a:ext>
            </a:extLst>
          </p:cNvPr>
          <p:cNvCxnSpPr>
            <a:cxnSpLocks/>
          </p:cNvCxnSpPr>
          <p:nvPr/>
        </p:nvCxnSpPr>
        <p:spPr>
          <a:xfrm>
            <a:off x="2442384" y="2893422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77EB-284E-3FBA-AE52-E38E2C373221}"/>
              </a:ext>
            </a:extLst>
          </p:cNvPr>
          <p:cNvSpPr/>
          <p:nvPr/>
        </p:nvSpPr>
        <p:spPr>
          <a:xfrm>
            <a:off x="838200" y="3624285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[2,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8E9046-F42B-741B-3DA6-BDBD029602E0}"/>
              </a:ext>
            </a:extLst>
          </p:cNvPr>
          <p:cNvSpPr/>
          <p:nvPr/>
        </p:nvSpPr>
        <p:spPr>
          <a:xfrm>
            <a:off x="819812" y="5376745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[3,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24DEC9-BBFD-CD64-83E3-88E68D5FADE5}"/>
              </a:ext>
            </a:extLst>
          </p:cNvPr>
          <p:cNvCxnSpPr>
            <a:cxnSpLocks/>
          </p:cNvCxnSpPr>
          <p:nvPr/>
        </p:nvCxnSpPr>
        <p:spPr>
          <a:xfrm>
            <a:off x="2437659" y="4586503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35C900-628F-5DCE-8A8A-C1BF73723C38}"/>
              </a:ext>
            </a:extLst>
          </p:cNvPr>
          <p:cNvSpPr/>
          <p:nvPr/>
        </p:nvSpPr>
        <p:spPr>
          <a:xfrm>
            <a:off x="4900804" y="5376745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[4,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1FB096-E70F-3009-80CA-903622D7CDEA}"/>
              </a:ext>
            </a:extLst>
          </p:cNvPr>
          <p:cNvCxnSpPr>
            <a:cxnSpLocks/>
          </p:cNvCxnSpPr>
          <p:nvPr/>
        </p:nvCxnSpPr>
        <p:spPr>
          <a:xfrm rot="16200000">
            <a:off x="4477765" y="5497726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CC7BEA-6AA0-92D2-42C3-B5908055F865}"/>
              </a:ext>
            </a:extLst>
          </p:cNvPr>
          <p:cNvCxnSpPr>
            <a:cxnSpLocks/>
          </p:cNvCxnSpPr>
          <p:nvPr/>
        </p:nvCxnSpPr>
        <p:spPr>
          <a:xfrm rot="16200000">
            <a:off x="8559536" y="5497726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B34635-33CA-100D-5684-2B0457D9D5C0}"/>
              </a:ext>
            </a:extLst>
          </p:cNvPr>
          <p:cNvSpPr txBox="1"/>
          <p:nvPr/>
        </p:nvSpPr>
        <p:spPr>
          <a:xfrm>
            <a:off x="9620531" y="5555866"/>
            <a:ext cx="76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133A82-113D-DD88-58FE-72BEFF1204AF}"/>
              </a:ext>
            </a:extLst>
          </p:cNvPr>
          <p:cNvCxnSpPr>
            <a:cxnSpLocks/>
          </p:cNvCxnSpPr>
          <p:nvPr/>
        </p:nvCxnSpPr>
        <p:spPr>
          <a:xfrm rot="10800000">
            <a:off x="10034471" y="4586503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A939CE-487A-3DCA-370A-65716946460F}"/>
              </a:ext>
            </a:extLst>
          </p:cNvPr>
          <p:cNvSpPr/>
          <p:nvPr/>
        </p:nvSpPr>
        <p:spPr>
          <a:xfrm>
            <a:off x="8384233" y="3624284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[9, Fiat-Shamir output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Common computation results]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807F34-E9E9-1FC7-B59A-6FCE0DF341E3}"/>
              </a:ext>
            </a:extLst>
          </p:cNvPr>
          <p:cNvSpPr/>
          <p:nvPr/>
        </p:nvSpPr>
        <p:spPr>
          <a:xfrm>
            <a:off x="8416624" y="1969543"/>
            <a:ext cx="3235693" cy="819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[0]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FECF8B-044C-E454-9139-9552F8DE2C13}"/>
              </a:ext>
            </a:extLst>
          </p:cNvPr>
          <p:cNvCxnSpPr>
            <a:cxnSpLocks/>
          </p:cNvCxnSpPr>
          <p:nvPr/>
        </p:nvCxnSpPr>
        <p:spPr>
          <a:xfrm rot="10800000">
            <a:off x="10034470" y="2893422"/>
            <a:ext cx="0" cy="57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87ACA1E-5D8A-42DE-5FB6-8970BEB9FCED}"/>
              </a:ext>
            </a:extLst>
          </p:cNvPr>
          <p:cNvCxnSpPr>
            <a:stCxn id="30" idx="0"/>
            <a:endCxn id="4" idx="0"/>
          </p:cNvCxnSpPr>
          <p:nvPr/>
        </p:nvCxnSpPr>
        <p:spPr>
          <a:xfrm rot="16200000" flipH="1" flipV="1">
            <a:off x="6196399" y="-1770811"/>
            <a:ext cx="97719" cy="7578425"/>
          </a:xfrm>
          <a:prstGeom prst="curvedConnector3">
            <a:avLst>
              <a:gd name="adj1" fmla="val -2339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C589DBAE-E019-017F-97FF-44BA8482BB39}"/>
              </a:ext>
            </a:extLst>
          </p:cNvPr>
          <p:cNvCxnSpPr>
            <a:stCxn id="4" idx="2"/>
            <a:endCxn id="30" idx="1"/>
          </p:cNvCxnSpPr>
          <p:nvPr/>
        </p:nvCxnSpPr>
        <p:spPr>
          <a:xfrm rot="5400000" flipH="1" flipV="1">
            <a:off x="5280216" y="-444670"/>
            <a:ext cx="312238" cy="5960578"/>
          </a:xfrm>
          <a:prstGeom prst="curvedConnector4">
            <a:avLst>
              <a:gd name="adj1" fmla="val -73213"/>
              <a:gd name="adj2" fmla="val 603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1AB01BB-54C3-DF34-5F5A-292FE26C5FA1}"/>
              </a:ext>
            </a:extLst>
          </p:cNvPr>
          <p:cNvCxnSpPr>
            <a:cxnSpLocks/>
            <a:stCxn id="15" idx="2"/>
            <a:endCxn id="30" idx="1"/>
          </p:cNvCxnSpPr>
          <p:nvPr/>
        </p:nvCxnSpPr>
        <p:spPr>
          <a:xfrm rot="5400000" flipH="1" flipV="1">
            <a:off x="4403986" y="431560"/>
            <a:ext cx="2064698" cy="5960577"/>
          </a:xfrm>
          <a:prstGeom prst="curvedConnector4">
            <a:avLst>
              <a:gd name="adj1" fmla="val -11072"/>
              <a:gd name="adj2" fmla="val 63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0D5D6E5-D8F2-5575-DD12-4BE2AE55A862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4055505" y="2379500"/>
            <a:ext cx="4361119" cy="34072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0214CFAC-7936-F3C1-F726-77AF37AE7622}"/>
              </a:ext>
            </a:extLst>
          </p:cNvPr>
          <p:cNvCxnSpPr>
            <a:stCxn id="24" idx="3"/>
            <a:endCxn id="30" idx="2"/>
          </p:cNvCxnSpPr>
          <p:nvPr/>
        </p:nvCxnSpPr>
        <p:spPr>
          <a:xfrm flipV="1">
            <a:off x="8136497" y="2789456"/>
            <a:ext cx="1897974" cy="29972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0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204A-4A34-A735-A344-783FCB1F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012A-D691-D0B4-A0A9-EEC51105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4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0A08-B5B9-E513-EFC8-A1BC1C93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Mempool</a:t>
            </a:r>
            <a:r>
              <a:rPr lang="en-US" dirty="0"/>
              <a:t>-friendly transaction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D849-6A28-9AF7-BB49-82E924E2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ten transactions can, in theory, be submitted together and settled in 1 block, in our experiment, we can only push one transaction per block.</a:t>
            </a:r>
          </a:p>
          <a:p>
            <a:r>
              <a:rPr lang="en-US" dirty="0"/>
              <a:t>Due to default </a:t>
            </a:r>
            <a:r>
              <a:rPr lang="en-US" dirty="0" err="1"/>
              <a:t>mempool</a:t>
            </a:r>
            <a:r>
              <a:rPr lang="en-US" dirty="0"/>
              <a:t> limits on </a:t>
            </a:r>
            <a:r>
              <a:rPr lang="en-US" dirty="0" err="1"/>
              <a:t>limitancestorsize</a:t>
            </a:r>
            <a:r>
              <a:rPr lang="en-US" dirty="0"/>
              <a:t>, </a:t>
            </a:r>
            <a:r>
              <a:rPr lang="en-US" dirty="0" err="1"/>
              <a:t>limitdescendantsize</a:t>
            </a:r>
            <a:r>
              <a:rPr lang="en-US" dirty="0"/>
              <a:t>.</a:t>
            </a:r>
          </a:p>
          <a:p>
            <a:r>
              <a:rPr lang="en-US" b="1" dirty="0"/>
              <a:t>Solution: </a:t>
            </a:r>
            <a:r>
              <a:rPr lang="en-US" dirty="0"/>
              <a:t>we are planning on a new transaction flow design that bypasses </a:t>
            </a:r>
            <a:r>
              <a:rPr lang="en-US" dirty="0" err="1"/>
              <a:t>limitancestorsize</a:t>
            </a:r>
            <a:r>
              <a:rPr lang="en-US" dirty="0"/>
              <a:t> and </a:t>
            </a:r>
            <a:r>
              <a:rPr lang="en-US" dirty="0" err="1"/>
              <a:t>limitdescendantsize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005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0A08-B5B9-E513-EFC8-A1BC1C93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Mempool</a:t>
            </a:r>
            <a:r>
              <a:rPr lang="en-US" dirty="0"/>
              <a:t>-friendly transaction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EC88F-C7D8-1E69-7725-59AAFFD88C6E}"/>
              </a:ext>
            </a:extLst>
          </p:cNvPr>
          <p:cNvSpPr/>
          <p:nvPr/>
        </p:nvSpPr>
        <p:spPr>
          <a:xfrm>
            <a:off x="838200" y="1617600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Verifier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1/10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83F33-A418-A172-1221-AB338DA5FF8C}"/>
              </a:ext>
            </a:extLst>
          </p:cNvPr>
          <p:cNvSpPr/>
          <p:nvPr/>
        </p:nvSpPr>
        <p:spPr>
          <a:xfrm>
            <a:off x="3670443" y="1690688"/>
            <a:ext cx="1972711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0 / State 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Joint caboose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E28B6-92CE-3343-8F6D-15D87B5891D7}"/>
              </a:ext>
            </a:extLst>
          </p:cNvPr>
          <p:cNvCxnSpPr/>
          <p:nvPr/>
        </p:nvCxnSpPr>
        <p:spPr>
          <a:xfrm>
            <a:off x="2704011" y="200292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5513AB-F6DA-2726-CC79-BBB5FD9C2621}"/>
              </a:ext>
            </a:extLst>
          </p:cNvPr>
          <p:cNvSpPr/>
          <p:nvPr/>
        </p:nvSpPr>
        <p:spPr>
          <a:xfrm>
            <a:off x="838200" y="2585260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Verifier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2/10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B4C6E-DF73-1B8A-F11B-668EA96842FE}"/>
              </a:ext>
            </a:extLst>
          </p:cNvPr>
          <p:cNvSpPr/>
          <p:nvPr/>
        </p:nvSpPr>
        <p:spPr>
          <a:xfrm>
            <a:off x="3670443" y="2658348"/>
            <a:ext cx="1972711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1 / State 2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Joint caboose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05048-5D24-6CBF-790D-422658F7084E}"/>
              </a:ext>
            </a:extLst>
          </p:cNvPr>
          <p:cNvCxnSpPr/>
          <p:nvPr/>
        </p:nvCxnSpPr>
        <p:spPr>
          <a:xfrm>
            <a:off x="2704011" y="297058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1BC6B4-A802-198A-6C02-E84F416C5239}"/>
              </a:ext>
            </a:extLst>
          </p:cNvPr>
          <p:cNvSpPr txBox="1"/>
          <p:nvPr/>
        </p:nvSpPr>
        <p:spPr>
          <a:xfrm>
            <a:off x="1353094" y="3700856"/>
            <a:ext cx="69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0A704-FE99-992E-D974-132CF05E82F3}"/>
              </a:ext>
            </a:extLst>
          </p:cNvPr>
          <p:cNvSpPr/>
          <p:nvPr/>
        </p:nvSpPr>
        <p:spPr>
          <a:xfrm>
            <a:off x="838200" y="4396661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Verifier script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10/10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083E5-0C99-4D1F-BE72-3516291E1699}"/>
              </a:ext>
            </a:extLst>
          </p:cNvPr>
          <p:cNvSpPr/>
          <p:nvPr/>
        </p:nvSpPr>
        <p:spPr>
          <a:xfrm>
            <a:off x="3670443" y="4469749"/>
            <a:ext cx="1972711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9 / State 10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Joint caboose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F243EF-2FB3-1C4E-EC42-2607763CE30D}"/>
              </a:ext>
            </a:extLst>
          </p:cNvPr>
          <p:cNvCxnSpPr/>
          <p:nvPr/>
        </p:nvCxnSpPr>
        <p:spPr>
          <a:xfrm>
            <a:off x="2704011" y="4781987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194B73-FF3A-E5F1-6335-843543A51926}"/>
              </a:ext>
            </a:extLst>
          </p:cNvPr>
          <p:cNvCxnSpPr/>
          <p:nvPr/>
        </p:nvCxnSpPr>
        <p:spPr>
          <a:xfrm>
            <a:off x="5891348" y="1565348"/>
            <a:ext cx="0" cy="4049486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7009C-0099-63C2-31C6-0F06943E9444}"/>
              </a:ext>
            </a:extLst>
          </p:cNvPr>
          <p:cNvSpPr/>
          <p:nvPr/>
        </p:nvSpPr>
        <p:spPr>
          <a:xfrm>
            <a:off x="6303478" y="5287177"/>
            <a:ext cx="1722339" cy="4097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5D190-5DF7-E367-E94E-0C21D6B00F3E}"/>
              </a:ext>
            </a:extLst>
          </p:cNvPr>
          <p:cNvSpPr/>
          <p:nvPr/>
        </p:nvSpPr>
        <p:spPr>
          <a:xfrm>
            <a:off x="6178293" y="1690688"/>
            <a:ext cx="1972711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0 / State 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Joint caboose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47C5B6-8CC2-4F55-EF9B-A8977100C9C9}"/>
              </a:ext>
            </a:extLst>
          </p:cNvPr>
          <p:cNvSpPr/>
          <p:nvPr/>
        </p:nvSpPr>
        <p:spPr>
          <a:xfrm>
            <a:off x="6178293" y="2660253"/>
            <a:ext cx="1972711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1 / State 2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Joint caboose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EC8B4-0CDC-9724-C339-16380B3EBF9E}"/>
              </a:ext>
            </a:extLst>
          </p:cNvPr>
          <p:cNvSpPr/>
          <p:nvPr/>
        </p:nvSpPr>
        <p:spPr>
          <a:xfrm>
            <a:off x="6178291" y="4542837"/>
            <a:ext cx="1972711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 9 / State 10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Joint caboose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AE21D-B84E-DA3F-3ECE-16AD419D1A99}"/>
              </a:ext>
            </a:extLst>
          </p:cNvPr>
          <p:cNvSpPr txBox="1"/>
          <p:nvPr/>
        </p:nvSpPr>
        <p:spPr>
          <a:xfrm>
            <a:off x="4304211" y="3685679"/>
            <a:ext cx="69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A3D26-2AEE-9F16-D6BB-B52D5A5B76F8}"/>
              </a:ext>
            </a:extLst>
          </p:cNvPr>
          <p:cNvSpPr txBox="1"/>
          <p:nvPr/>
        </p:nvSpPr>
        <p:spPr>
          <a:xfrm>
            <a:off x="6818371" y="3700855"/>
            <a:ext cx="69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5ED0EDC-8601-8A72-3D4C-905D20EC2D95}"/>
              </a:ext>
            </a:extLst>
          </p:cNvPr>
          <p:cNvCxnSpPr>
            <a:cxnSpLocks/>
          </p:cNvCxnSpPr>
          <p:nvPr/>
        </p:nvCxnSpPr>
        <p:spPr>
          <a:xfrm>
            <a:off x="8424881" y="2990180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389B8F8-EED0-B7E8-FDD9-D3A921EDAE19}"/>
              </a:ext>
            </a:extLst>
          </p:cNvPr>
          <p:cNvCxnSpPr>
            <a:cxnSpLocks/>
          </p:cNvCxnSpPr>
          <p:nvPr/>
        </p:nvCxnSpPr>
        <p:spPr>
          <a:xfrm flipV="1">
            <a:off x="8424880" y="2992780"/>
            <a:ext cx="1384663" cy="1097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468050F-2414-7AAF-17BA-0916DC68D978}"/>
              </a:ext>
            </a:extLst>
          </p:cNvPr>
          <p:cNvSpPr/>
          <p:nvPr/>
        </p:nvSpPr>
        <p:spPr>
          <a:xfrm>
            <a:off x="9914709" y="2664879"/>
            <a:ext cx="1904113" cy="4097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Vault script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A3B461-0886-E50A-C36F-715AF8119172}"/>
              </a:ext>
            </a:extLst>
          </p:cNvPr>
          <p:cNvSpPr/>
          <p:nvPr/>
        </p:nvSpPr>
        <p:spPr>
          <a:xfrm>
            <a:off x="10005595" y="3876099"/>
            <a:ext cx="1722339" cy="4097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 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F1E83A-471A-EFBC-D8F7-33B3CF7DBE85}"/>
              </a:ext>
            </a:extLst>
          </p:cNvPr>
          <p:cNvSpPr/>
          <p:nvPr/>
        </p:nvSpPr>
        <p:spPr>
          <a:xfrm>
            <a:off x="6303478" y="5816767"/>
            <a:ext cx="1722339" cy="4097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 input</a:t>
            </a:r>
          </a:p>
        </p:txBody>
      </p:sp>
    </p:spTree>
    <p:extLst>
      <p:ext uri="{BB962C8B-B14F-4D97-AF65-F5344CB8AC3E}">
        <p14:creationId xmlns:p14="http://schemas.microsoft.com/office/powerpoint/2010/main" val="17243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EC6-2AF5-3708-B761-ACEAE87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for General Computation: mini-Plonk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3C03-00B5-A946-A670-45B8DB04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5309" cy="4351338"/>
          </a:xfrm>
        </p:spPr>
        <p:txBody>
          <a:bodyPr/>
          <a:lstStyle/>
          <a:p>
            <a:r>
              <a:rPr lang="en-US" dirty="0"/>
              <a:t>Mini-Plonk (from Starkware) is a simplified Plonk proof system that, compared with the toy example, provides general computation.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7A9E5-E874-FD6A-B518-D847E1B83B27}"/>
              </a:ext>
            </a:extLst>
          </p:cNvPr>
          <p:cNvSpPr/>
          <p:nvPr/>
        </p:nvSpPr>
        <p:spPr>
          <a:xfrm>
            <a:off x="2189226" y="3429000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Circom 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6800F-E23C-0CB5-53F1-7FA45C217CC6}"/>
              </a:ext>
            </a:extLst>
          </p:cNvPr>
          <p:cNvSpPr/>
          <p:nvPr/>
        </p:nvSpPr>
        <p:spPr>
          <a:xfrm>
            <a:off x="5234830" y="3429000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R1CS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9E939-CF85-F04C-1FE4-3E126D975CE8}"/>
              </a:ext>
            </a:extLst>
          </p:cNvPr>
          <p:cNvSpPr/>
          <p:nvPr/>
        </p:nvSpPr>
        <p:spPr>
          <a:xfrm>
            <a:off x="8280434" y="3429000"/>
            <a:ext cx="1722339" cy="7706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Mini-Plonk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E0237-750C-1F4A-280B-BB94A5DF9B6F}"/>
              </a:ext>
            </a:extLst>
          </p:cNvPr>
          <p:cNvCxnSpPr/>
          <p:nvPr/>
        </p:nvCxnSpPr>
        <p:spPr>
          <a:xfrm>
            <a:off x="4146477" y="3866606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0B0CB-37C9-E5D6-90ED-A2ECE99A33D3}"/>
              </a:ext>
            </a:extLst>
          </p:cNvPr>
          <p:cNvCxnSpPr/>
          <p:nvPr/>
        </p:nvCxnSpPr>
        <p:spPr>
          <a:xfrm>
            <a:off x="7185769" y="3866606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FCD83E-2BDB-6DBB-0BD1-0ED664D7155D}"/>
              </a:ext>
            </a:extLst>
          </p:cNvPr>
          <p:cNvSpPr txBox="1"/>
          <p:nvPr/>
        </p:nvSpPr>
        <p:spPr>
          <a:xfrm>
            <a:off x="2321052" y="4844700"/>
            <a:ext cx="7681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https://github.com/Bitcoin-Wildlife-Sanctuary/circle-plonk</a:t>
            </a:r>
          </a:p>
          <a:p>
            <a:r>
              <a:rPr lang="en-US" sz="2000" dirty="0"/>
              <a:t>https://github.com/Bitcoin-Wildlife-Sanctuary/r1cs-to-circle-plonk</a:t>
            </a:r>
          </a:p>
        </p:txBody>
      </p:sp>
    </p:spTree>
    <p:extLst>
      <p:ext uri="{BB962C8B-B14F-4D97-AF65-F5344CB8AC3E}">
        <p14:creationId xmlns:p14="http://schemas.microsoft.com/office/powerpoint/2010/main" val="308197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204A-4A34-A735-A344-783FCB1F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012A-D691-D0B4-A0A9-EEC51105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C18C-70EA-3248-4F61-16060FAC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97E3-09A6-B24D-D77B-BF087901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88" y="0"/>
            <a:ext cx="62451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0CCB5C-BADF-D934-747B-1E6A917B6DFF}"/>
              </a:ext>
            </a:extLst>
          </p:cNvPr>
          <p:cNvSpPr txBox="1"/>
          <p:nvPr/>
        </p:nvSpPr>
        <p:spPr>
          <a:xfrm>
            <a:off x="838200" y="1695795"/>
            <a:ext cx="4989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Andrew Poelstra showed that with OP_CAT, the Bitcoin script can obtain a hash of the CheckSigVerify preimage, through a Schnorr signature over a dummy public key.</a:t>
            </a:r>
          </a:p>
          <a:p>
            <a:endParaRPr lang="en-US" sz="2000" dirty="0"/>
          </a:p>
          <a:p>
            <a:r>
              <a:rPr lang="en-US" sz="2000" dirty="0"/>
              <a:t>This allows us to: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build covenants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reflect previous outputs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E92A6-605E-345C-19BF-9EDB9D3D0369}"/>
              </a:ext>
            </a:extLst>
          </p:cNvPr>
          <p:cNvSpPr/>
          <p:nvPr/>
        </p:nvSpPr>
        <p:spPr>
          <a:xfrm>
            <a:off x="3204605" y="5162205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DA90C-9477-F52D-1E44-AEC17B8DCCEF}"/>
              </a:ext>
            </a:extLst>
          </p:cNvPr>
          <p:cNvSpPr/>
          <p:nvPr/>
        </p:nvSpPr>
        <p:spPr>
          <a:xfrm>
            <a:off x="3204605" y="5645111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24431561-7912-7A1E-5644-4E20C791DB6F}"/>
              </a:ext>
            </a:extLst>
          </p:cNvPr>
          <p:cNvCxnSpPr>
            <a:cxnSpLocks/>
          </p:cNvCxnSpPr>
          <p:nvPr/>
        </p:nvCxnSpPr>
        <p:spPr>
          <a:xfrm>
            <a:off x="3997819" y="5327458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92A10C7-FA89-41FC-A3E4-A8A51F215A78}"/>
              </a:ext>
            </a:extLst>
          </p:cNvPr>
          <p:cNvCxnSpPr>
            <a:cxnSpLocks/>
          </p:cNvCxnSpPr>
          <p:nvPr/>
        </p:nvCxnSpPr>
        <p:spPr>
          <a:xfrm flipV="1">
            <a:off x="3997819" y="5327458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2B0F6E0-B082-0B37-C3EB-B46CC8085976}"/>
              </a:ext>
            </a:extLst>
          </p:cNvPr>
          <p:cNvSpPr/>
          <p:nvPr/>
        </p:nvSpPr>
        <p:spPr>
          <a:xfrm>
            <a:off x="4667627" y="5162205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6642D-554A-5385-E6E3-9ECAE47BD492}"/>
              </a:ext>
            </a:extLst>
          </p:cNvPr>
          <p:cNvSpPr/>
          <p:nvPr/>
        </p:nvSpPr>
        <p:spPr>
          <a:xfrm>
            <a:off x="4658831" y="5654292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98E1C-296B-7B9C-FE49-2C18951F526C}"/>
              </a:ext>
            </a:extLst>
          </p:cNvPr>
          <p:cNvSpPr/>
          <p:nvPr/>
        </p:nvSpPr>
        <p:spPr>
          <a:xfrm>
            <a:off x="838200" y="4670118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BCC35-B348-FB20-0635-66DD179900F1}"/>
              </a:ext>
            </a:extLst>
          </p:cNvPr>
          <p:cNvSpPr/>
          <p:nvPr/>
        </p:nvSpPr>
        <p:spPr>
          <a:xfrm>
            <a:off x="838200" y="5153024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3CF0A0C-201B-8B67-F6D1-0DC958B280E5}"/>
              </a:ext>
            </a:extLst>
          </p:cNvPr>
          <p:cNvCxnSpPr>
            <a:stCxn id="12" idx="3"/>
          </p:cNvCxnSpPr>
          <p:nvPr/>
        </p:nvCxnSpPr>
        <p:spPr>
          <a:xfrm>
            <a:off x="1631414" y="4835371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62F7A2E-2210-A337-C495-BDCDC6FB094A}"/>
              </a:ext>
            </a:extLst>
          </p:cNvPr>
          <p:cNvCxnSpPr>
            <a:cxnSpLocks/>
          </p:cNvCxnSpPr>
          <p:nvPr/>
        </p:nvCxnSpPr>
        <p:spPr>
          <a:xfrm flipV="1">
            <a:off x="1631414" y="4835371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C89B1B-B3D1-712E-94C0-B428CF23CCE1}"/>
              </a:ext>
            </a:extLst>
          </p:cNvPr>
          <p:cNvSpPr/>
          <p:nvPr/>
        </p:nvSpPr>
        <p:spPr>
          <a:xfrm>
            <a:off x="2301222" y="4670118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D4C017-F866-D1AD-D17A-7BCB410BB0ED}"/>
              </a:ext>
            </a:extLst>
          </p:cNvPr>
          <p:cNvSpPr/>
          <p:nvPr/>
        </p:nvSpPr>
        <p:spPr>
          <a:xfrm>
            <a:off x="2292426" y="5162205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FA8C13-FE0F-1D26-6DFB-DCAD0732D07F}"/>
              </a:ext>
            </a:extLst>
          </p:cNvPr>
          <p:cNvCxnSpPr>
            <a:cxnSpLocks/>
          </p:cNvCxnSpPr>
          <p:nvPr/>
        </p:nvCxnSpPr>
        <p:spPr>
          <a:xfrm flipH="1" flipV="1">
            <a:off x="2839479" y="4752745"/>
            <a:ext cx="527506" cy="4920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B4D27-6E7A-38B5-C431-5BBC073A946C}"/>
              </a:ext>
            </a:extLst>
          </p:cNvPr>
          <p:cNvCxnSpPr>
            <a:cxnSpLocks/>
          </p:cNvCxnSpPr>
          <p:nvPr/>
        </p:nvCxnSpPr>
        <p:spPr>
          <a:xfrm flipH="1" flipV="1">
            <a:off x="2697829" y="5318277"/>
            <a:ext cx="680544" cy="7895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A843F-1019-B144-297E-B11CAD295BB5}"/>
              </a:ext>
            </a:extLst>
          </p:cNvPr>
          <p:cNvCxnSpPr>
            <a:cxnSpLocks/>
          </p:cNvCxnSpPr>
          <p:nvPr/>
        </p:nvCxnSpPr>
        <p:spPr>
          <a:xfrm flipH="1" flipV="1">
            <a:off x="1308126" y="4835371"/>
            <a:ext cx="2058859" cy="4829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F52B83-F875-57A4-687F-A9D375132DD3}"/>
              </a:ext>
            </a:extLst>
          </p:cNvPr>
          <p:cNvCxnSpPr>
            <a:cxnSpLocks/>
          </p:cNvCxnSpPr>
          <p:nvPr/>
        </p:nvCxnSpPr>
        <p:spPr>
          <a:xfrm flipH="1" flipV="1">
            <a:off x="1308126" y="5326539"/>
            <a:ext cx="2101213" cy="1308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033F1D-6A70-39BE-B4FE-9889ADE1DB6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601212" y="5357754"/>
            <a:ext cx="0" cy="61786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565770-79D9-0BA0-969C-2372DC3AEA31}"/>
              </a:ext>
            </a:extLst>
          </p:cNvPr>
          <p:cNvCxnSpPr>
            <a:cxnSpLocks/>
          </p:cNvCxnSpPr>
          <p:nvPr/>
        </p:nvCxnSpPr>
        <p:spPr>
          <a:xfrm>
            <a:off x="3601212" y="5357754"/>
            <a:ext cx="1463022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3310B8-9D5E-0116-AF7C-2F0355688FD5}"/>
              </a:ext>
            </a:extLst>
          </p:cNvPr>
          <p:cNvCxnSpPr>
            <a:cxnSpLocks/>
          </p:cNvCxnSpPr>
          <p:nvPr/>
        </p:nvCxnSpPr>
        <p:spPr>
          <a:xfrm>
            <a:off x="3601212" y="5391952"/>
            <a:ext cx="1478483" cy="44870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427F-7DED-7955-C0BE-4DD56590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steps of building a covenant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651E3-0C50-F6D8-8C39-F1026881A678}"/>
              </a:ext>
            </a:extLst>
          </p:cNvPr>
          <p:cNvSpPr/>
          <p:nvPr/>
        </p:nvSpPr>
        <p:spPr>
          <a:xfrm>
            <a:off x="2547257" y="1684282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9C2A1-5BDF-E8DC-1558-7C699FC53ADB}"/>
              </a:ext>
            </a:extLst>
          </p:cNvPr>
          <p:cNvSpPr/>
          <p:nvPr/>
        </p:nvSpPr>
        <p:spPr>
          <a:xfrm>
            <a:off x="2547257" y="2122840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DCFD6-116A-E57A-18A4-B8FCBE3054A0}"/>
              </a:ext>
            </a:extLst>
          </p:cNvPr>
          <p:cNvSpPr/>
          <p:nvPr/>
        </p:nvSpPr>
        <p:spPr>
          <a:xfrm>
            <a:off x="2547257" y="2573192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13441-843D-1B80-1126-AE56B5237190}"/>
              </a:ext>
            </a:extLst>
          </p:cNvPr>
          <p:cNvSpPr/>
          <p:nvPr/>
        </p:nvSpPr>
        <p:spPr>
          <a:xfrm>
            <a:off x="2547257" y="3023544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02BF3-227B-2C4F-EDE6-D011C4858825}"/>
              </a:ext>
            </a:extLst>
          </p:cNvPr>
          <p:cNvSpPr/>
          <p:nvPr/>
        </p:nvSpPr>
        <p:spPr>
          <a:xfrm>
            <a:off x="2547257" y="3473896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TxData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7B0CF-C226-DEA8-968F-AF07D3C48E9D}"/>
              </a:ext>
            </a:extLst>
          </p:cNvPr>
          <p:cNvSpPr/>
          <p:nvPr/>
        </p:nvSpPr>
        <p:spPr>
          <a:xfrm>
            <a:off x="2547257" y="3924248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TxData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BD6F0-64FC-B742-3C36-384C201674BE}"/>
              </a:ext>
            </a:extLst>
          </p:cNvPr>
          <p:cNvSpPr/>
          <p:nvPr/>
        </p:nvSpPr>
        <p:spPr>
          <a:xfrm>
            <a:off x="2547257" y="4374600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Spend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10E16-701E-4558-4002-3879DC5F3608}"/>
              </a:ext>
            </a:extLst>
          </p:cNvPr>
          <p:cNvSpPr/>
          <p:nvPr/>
        </p:nvSpPr>
        <p:spPr>
          <a:xfrm>
            <a:off x="2547257" y="4824952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A7AE2-D7D5-4B56-E042-261C0BF535F7}"/>
              </a:ext>
            </a:extLst>
          </p:cNvPr>
          <p:cNvSpPr/>
          <p:nvPr/>
        </p:nvSpPr>
        <p:spPr>
          <a:xfrm>
            <a:off x="2547257" y="5275304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Index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5AB4B-E80A-94CD-8827-F02274FCA4EE}"/>
              </a:ext>
            </a:extLst>
          </p:cNvPr>
          <p:cNvSpPr/>
          <p:nvPr/>
        </p:nvSpPr>
        <p:spPr>
          <a:xfrm>
            <a:off x="4245429" y="1690688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81CA3-6B03-09F2-41F2-FA085B8DC6EA}"/>
              </a:ext>
            </a:extLst>
          </p:cNvPr>
          <p:cNvSpPr/>
          <p:nvPr/>
        </p:nvSpPr>
        <p:spPr>
          <a:xfrm>
            <a:off x="4245429" y="2126643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35C8F7-C617-BF5C-9D15-8535B95CB564}"/>
              </a:ext>
            </a:extLst>
          </p:cNvPr>
          <p:cNvSpPr/>
          <p:nvPr/>
        </p:nvSpPr>
        <p:spPr>
          <a:xfrm>
            <a:off x="4245429" y="2578012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87559-9D87-0184-1B6B-C9DF974909B1}"/>
              </a:ext>
            </a:extLst>
          </p:cNvPr>
          <p:cNvSpPr txBox="1"/>
          <p:nvPr/>
        </p:nvSpPr>
        <p:spPr>
          <a:xfrm>
            <a:off x="1725386" y="5881690"/>
            <a:ext cx="490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Assemble CheckSigVerify preimage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C0B2BF1-D8D4-C8D1-7D5A-9D6591C64633}"/>
              </a:ext>
            </a:extLst>
          </p:cNvPr>
          <p:cNvSpPr/>
          <p:nvPr/>
        </p:nvSpPr>
        <p:spPr>
          <a:xfrm>
            <a:off x="6634843" y="3229917"/>
            <a:ext cx="1580605" cy="3853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6EF93-3667-D6FD-CFFD-AB3107717FD4}"/>
              </a:ext>
            </a:extLst>
          </p:cNvPr>
          <p:cNvSpPr txBox="1"/>
          <p:nvPr/>
        </p:nvSpPr>
        <p:spPr>
          <a:xfrm>
            <a:off x="4449535" y="4204575"/>
            <a:ext cx="269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Following BIP-341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0808C-08BC-637C-32A1-E1E72F8F9E15}"/>
              </a:ext>
            </a:extLst>
          </p:cNvPr>
          <p:cNvSpPr txBox="1"/>
          <p:nvPr/>
        </p:nvSpPr>
        <p:spPr>
          <a:xfrm>
            <a:off x="8215448" y="3198167"/>
            <a:ext cx="202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TapSighash</a:t>
            </a:r>
          </a:p>
        </p:txBody>
      </p:sp>
    </p:spTree>
    <p:extLst>
      <p:ext uri="{BB962C8B-B14F-4D97-AF65-F5344CB8AC3E}">
        <p14:creationId xmlns:p14="http://schemas.microsoft.com/office/powerpoint/2010/main" val="41460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5950-E270-B3F7-B9EA-9917BB1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steps of building a covenant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B8AE7-9366-7245-4824-64A586172F86}"/>
              </a:ext>
            </a:extLst>
          </p:cNvPr>
          <p:cNvSpPr/>
          <p:nvPr/>
        </p:nvSpPr>
        <p:spPr>
          <a:xfrm>
            <a:off x="2993573" y="3386797"/>
            <a:ext cx="1580605" cy="3853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A2F43-6A1B-78F9-637D-C1F6D35683FA}"/>
              </a:ext>
            </a:extLst>
          </p:cNvPr>
          <p:cNvSpPr txBox="1"/>
          <p:nvPr/>
        </p:nvSpPr>
        <p:spPr>
          <a:xfrm>
            <a:off x="967741" y="3347483"/>
            <a:ext cx="202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TapSighash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3A02E-4EAB-AF79-E357-F24564411B89}"/>
              </a:ext>
            </a:extLst>
          </p:cNvPr>
          <p:cNvSpPr txBox="1"/>
          <p:nvPr/>
        </p:nvSpPr>
        <p:spPr>
          <a:xfrm>
            <a:off x="4574177" y="3347483"/>
            <a:ext cx="296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Schnorr’s e element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98B82E6-5D0D-C0E4-FEF1-63895A4412C2}"/>
              </a:ext>
            </a:extLst>
          </p:cNvPr>
          <p:cNvSpPr/>
          <p:nvPr/>
        </p:nvSpPr>
        <p:spPr>
          <a:xfrm>
            <a:off x="7536179" y="3386797"/>
            <a:ext cx="1580605" cy="3853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0C8DF-3670-F6E2-EA98-1AACB0C5107C}"/>
              </a:ext>
            </a:extLst>
          </p:cNvPr>
          <p:cNvSpPr txBox="1"/>
          <p:nvPr/>
        </p:nvSpPr>
        <p:spPr>
          <a:xfrm>
            <a:off x="9177199" y="3347483"/>
            <a:ext cx="158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 = e+1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7F66878-B5F8-1EF3-CF96-79A93FF7FE08}"/>
              </a:ext>
            </a:extLst>
          </p:cNvPr>
          <p:cNvSpPr/>
          <p:nvPr/>
        </p:nvSpPr>
        <p:spPr>
          <a:xfrm rot="5400000">
            <a:off x="9518045" y="4113717"/>
            <a:ext cx="898912" cy="3853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FD222-2CF4-B265-4C4F-5A6A2C37D8E2}"/>
              </a:ext>
            </a:extLst>
          </p:cNvPr>
          <p:cNvSpPr txBox="1"/>
          <p:nvPr/>
        </p:nvSpPr>
        <p:spPr>
          <a:xfrm>
            <a:off x="8486499" y="4886712"/>
            <a:ext cx="296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CheckSigVerify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14B501-A23D-FA2B-6FEC-2EA219FD83D6}"/>
              </a:ext>
            </a:extLst>
          </p:cNvPr>
          <p:cNvCxnSpPr>
            <a:cxnSpLocks/>
          </p:cNvCxnSpPr>
          <p:nvPr/>
        </p:nvCxnSpPr>
        <p:spPr>
          <a:xfrm rot="5400000">
            <a:off x="6048921" y="2626580"/>
            <a:ext cx="862685" cy="57911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612F20-4F96-6591-EE12-ACCD9B9352C6}"/>
              </a:ext>
            </a:extLst>
          </p:cNvPr>
          <p:cNvSpPr txBox="1"/>
          <p:nvPr/>
        </p:nvSpPr>
        <p:spPr>
          <a:xfrm>
            <a:off x="4299857" y="1999992"/>
            <a:ext cx="677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Standard Schnorr trick requires e to be ending with 0x01</a:t>
            </a:r>
          </a:p>
          <a:p>
            <a:pPr algn="ctr"/>
            <a:r>
              <a:rPr lang="en-US" sz="2000" dirty="0"/>
              <a:t>(use grinding)</a:t>
            </a:r>
          </a:p>
        </p:txBody>
      </p:sp>
    </p:spTree>
    <p:extLst>
      <p:ext uri="{BB962C8B-B14F-4D97-AF65-F5344CB8AC3E}">
        <p14:creationId xmlns:p14="http://schemas.microsoft.com/office/powerpoint/2010/main" val="23690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C0B2-32DB-5E58-1D45-45C2DB7E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138-F699-3508-6E5D-036CF184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https://github.com/Bitcoin-Wildlife-Sanctuary/covenants-gadgets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15FA-1997-1EC8-7618-19EA57C4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42" y="0"/>
            <a:ext cx="260583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41B27-B5CB-00A8-D809-8C4E6E06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1161"/>
            <a:ext cx="2881170" cy="3463879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FA33B9B-717C-677A-7F2A-E9A2A122BC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13912" y="3429000"/>
            <a:ext cx="2129243" cy="114299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FCFFB-1E1F-9500-DFB3-B47A8CE583E1}"/>
              </a:ext>
            </a:extLst>
          </p:cNvPr>
          <p:cNvSpPr txBox="1"/>
          <p:nvPr/>
        </p:nvSpPr>
        <p:spPr>
          <a:xfrm>
            <a:off x="5643155" y="3075057"/>
            <a:ext cx="3211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the Bitcoin scripts needed for CheckSigVerify</a:t>
            </a:r>
          </a:p>
        </p:txBody>
      </p:sp>
    </p:spTree>
    <p:extLst>
      <p:ext uri="{BB962C8B-B14F-4D97-AF65-F5344CB8AC3E}">
        <p14:creationId xmlns:p14="http://schemas.microsoft.com/office/powerpoint/2010/main" val="365902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998-73EA-0820-1D57-85CC5B0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steps of reflecting a previous transaction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3DF3E-243F-4D7E-427E-CFBE8E99407E}"/>
              </a:ext>
            </a:extLst>
          </p:cNvPr>
          <p:cNvSpPr/>
          <p:nvPr/>
        </p:nvSpPr>
        <p:spPr>
          <a:xfrm>
            <a:off x="5947587" y="3163808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4EBB0-84A6-6929-33B2-69F29222F4FD}"/>
              </a:ext>
            </a:extLst>
          </p:cNvPr>
          <p:cNvSpPr/>
          <p:nvPr/>
        </p:nvSpPr>
        <p:spPr>
          <a:xfrm>
            <a:off x="5947587" y="3646714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663FBBD-1810-4820-6DED-7A365294B755}"/>
              </a:ext>
            </a:extLst>
          </p:cNvPr>
          <p:cNvCxnSpPr>
            <a:cxnSpLocks/>
          </p:cNvCxnSpPr>
          <p:nvPr/>
        </p:nvCxnSpPr>
        <p:spPr>
          <a:xfrm>
            <a:off x="6740801" y="3329061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D6F9DC2-0537-6794-79BB-D0B293ACAD05}"/>
              </a:ext>
            </a:extLst>
          </p:cNvPr>
          <p:cNvCxnSpPr>
            <a:cxnSpLocks/>
          </p:cNvCxnSpPr>
          <p:nvPr/>
        </p:nvCxnSpPr>
        <p:spPr>
          <a:xfrm flipV="1">
            <a:off x="6740801" y="3329061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2C07ED-5FD6-D883-8231-5AFB0032D2E4}"/>
              </a:ext>
            </a:extLst>
          </p:cNvPr>
          <p:cNvSpPr/>
          <p:nvPr/>
        </p:nvSpPr>
        <p:spPr>
          <a:xfrm>
            <a:off x="7410609" y="3163808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D45F2-8A7D-359B-121C-9A955A50B51B}"/>
              </a:ext>
            </a:extLst>
          </p:cNvPr>
          <p:cNvSpPr/>
          <p:nvPr/>
        </p:nvSpPr>
        <p:spPr>
          <a:xfrm>
            <a:off x="7401813" y="3655895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53C4D-6B33-1C59-3687-4868B0DA47E6}"/>
              </a:ext>
            </a:extLst>
          </p:cNvPr>
          <p:cNvSpPr/>
          <p:nvPr/>
        </p:nvSpPr>
        <p:spPr>
          <a:xfrm>
            <a:off x="3581182" y="2671721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5D4F4-3812-16B3-1223-87886F15B9B3}"/>
              </a:ext>
            </a:extLst>
          </p:cNvPr>
          <p:cNvSpPr/>
          <p:nvPr/>
        </p:nvSpPr>
        <p:spPr>
          <a:xfrm>
            <a:off x="3581182" y="3154627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6A0B1AD-5D51-DC14-876B-0DE0A7C94FBD}"/>
              </a:ext>
            </a:extLst>
          </p:cNvPr>
          <p:cNvCxnSpPr>
            <a:stCxn id="10" idx="3"/>
          </p:cNvCxnSpPr>
          <p:nvPr/>
        </p:nvCxnSpPr>
        <p:spPr>
          <a:xfrm>
            <a:off x="4374396" y="2836974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D5E15ED-ABF5-6F49-C54A-AE15011700E3}"/>
              </a:ext>
            </a:extLst>
          </p:cNvPr>
          <p:cNvCxnSpPr>
            <a:cxnSpLocks/>
          </p:cNvCxnSpPr>
          <p:nvPr/>
        </p:nvCxnSpPr>
        <p:spPr>
          <a:xfrm flipV="1">
            <a:off x="4374396" y="2836974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829B1-3F03-AE69-4229-6ED71856396E}"/>
              </a:ext>
            </a:extLst>
          </p:cNvPr>
          <p:cNvSpPr/>
          <p:nvPr/>
        </p:nvSpPr>
        <p:spPr>
          <a:xfrm>
            <a:off x="5044204" y="2671721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F177-D91D-1E6E-9FE8-D5DC9931CE44}"/>
              </a:ext>
            </a:extLst>
          </p:cNvPr>
          <p:cNvSpPr/>
          <p:nvPr/>
        </p:nvSpPr>
        <p:spPr>
          <a:xfrm>
            <a:off x="5035408" y="3163808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AFFD9-9061-3D0B-3703-44CEF91AD1DD}"/>
              </a:ext>
            </a:extLst>
          </p:cNvPr>
          <p:cNvCxnSpPr>
            <a:cxnSpLocks/>
          </p:cNvCxnSpPr>
          <p:nvPr/>
        </p:nvCxnSpPr>
        <p:spPr>
          <a:xfrm flipH="1" flipV="1">
            <a:off x="5582461" y="2754348"/>
            <a:ext cx="527506" cy="4920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11D994-E615-9EEE-9853-D69DDA6BAEB8}"/>
              </a:ext>
            </a:extLst>
          </p:cNvPr>
          <p:cNvCxnSpPr>
            <a:cxnSpLocks/>
          </p:cNvCxnSpPr>
          <p:nvPr/>
        </p:nvCxnSpPr>
        <p:spPr>
          <a:xfrm flipH="1" flipV="1">
            <a:off x="5440811" y="3319880"/>
            <a:ext cx="680544" cy="7895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C21A14-FBD1-2296-2360-F89620853FF5}"/>
              </a:ext>
            </a:extLst>
          </p:cNvPr>
          <p:cNvCxnSpPr>
            <a:cxnSpLocks/>
          </p:cNvCxnSpPr>
          <p:nvPr/>
        </p:nvCxnSpPr>
        <p:spPr>
          <a:xfrm flipH="1" flipV="1">
            <a:off x="4051108" y="2836974"/>
            <a:ext cx="2058859" cy="4829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7D1C7-0414-7712-49FF-D59FCFFE78CA}"/>
              </a:ext>
            </a:extLst>
          </p:cNvPr>
          <p:cNvCxnSpPr>
            <a:cxnSpLocks/>
          </p:cNvCxnSpPr>
          <p:nvPr/>
        </p:nvCxnSpPr>
        <p:spPr>
          <a:xfrm flipH="1" flipV="1">
            <a:off x="4051108" y="3328142"/>
            <a:ext cx="2101213" cy="1308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80B741-8BD3-94BC-01DE-DB991AF4EA5C}"/>
              </a:ext>
            </a:extLst>
          </p:cNvPr>
          <p:cNvSpPr txBox="1"/>
          <p:nvPr/>
        </p:nvSpPr>
        <p:spPr>
          <a:xfrm>
            <a:off x="3189514" y="4327360"/>
            <a:ext cx="581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Through the TXID obtained from covenants</a:t>
            </a:r>
          </a:p>
        </p:txBody>
      </p:sp>
    </p:spTree>
    <p:extLst>
      <p:ext uri="{BB962C8B-B14F-4D97-AF65-F5344CB8AC3E}">
        <p14:creationId xmlns:p14="http://schemas.microsoft.com/office/powerpoint/2010/main" val="101432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533-99A7-B8F0-A3A4-47D9A9E4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steps of reflecting a previous 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8FE70-28FB-0576-5D1D-EE18CF30DEA0}"/>
              </a:ext>
            </a:extLst>
          </p:cNvPr>
          <p:cNvSpPr txBox="1"/>
          <p:nvPr/>
        </p:nvSpPr>
        <p:spPr>
          <a:xfrm>
            <a:off x="1725385" y="5129140"/>
            <a:ext cx="490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Assemble </a:t>
            </a:r>
            <a:r>
              <a:rPr lang="en-US" sz="2400" dirty="0" err="1"/>
              <a:t>Txid</a:t>
            </a:r>
            <a:r>
              <a:rPr lang="en-US" sz="2400" dirty="0"/>
              <a:t> preimage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D4686-851F-7279-8856-2C2203CAEB1F}"/>
              </a:ext>
            </a:extLst>
          </p:cNvPr>
          <p:cNvSpPr txBox="1"/>
          <p:nvPr/>
        </p:nvSpPr>
        <p:spPr>
          <a:xfrm>
            <a:off x="4180114" y="4184473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from </a:t>
            </a:r>
            <a:r>
              <a:rPr lang="en-US" sz="2400" dirty="0" err="1"/>
              <a:t>Wtxid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7A039-0D40-2561-EB01-D5958B2D6B01}"/>
              </a:ext>
            </a:extLst>
          </p:cNvPr>
          <p:cNvSpPr/>
          <p:nvPr/>
        </p:nvSpPr>
        <p:spPr>
          <a:xfrm>
            <a:off x="1725386" y="2219904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2EECD-1E88-A342-947E-4F683829B124}"/>
              </a:ext>
            </a:extLst>
          </p:cNvPr>
          <p:cNvSpPr/>
          <p:nvPr/>
        </p:nvSpPr>
        <p:spPr>
          <a:xfrm>
            <a:off x="1725386" y="2658462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counter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43D11-8D81-A4EF-5822-93A8B0215F57}"/>
              </a:ext>
            </a:extLst>
          </p:cNvPr>
          <p:cNvSpPr/>
          <p:nvPr/>
        </p:nvSpPr>
        <p:spPr>
          <a:xfrm>
            <a:off x="1725386" y="3106909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outpoint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9AAFF-7EDC-7B4B-C017-19300F4036E0}"/>
              </a:ext>
            </a:extLst>
          </p:cNvPr>
          <p:cNvSpPr/>
          <p:nvPr/>
        </p:nvSpPr>
        <p:spPr>
          <a:xfrm>
            <a:off x="1725386" y="3555356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scriptSig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C7CC5-20B4-3A82-E823-15E663039C14}"/>
              </a:ext>
            </a:extLst>
          </p:cNvPr>
          <p:cNvSpPr/>
          <p:nvPr/>
        </p:nvSpPr>
        <p:spPr>
          <a:xfrm>
            <a:off x="1725386" y="4003803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sequence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33ACC-62B0-AA6B-F876-848F6760E35C}"/>
              </a:ext>
            </a:extLst>
          </p:cNvPr>
          <p:cNvSpPr/>
          <p:nvPr/>
        </p:nvSpPr>
        <p:spPr>
          <a:xfrm>
            <a:off x="3566160" y="2229793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counter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B3CFE-0930-6EA9-6992-F3718A026CAA}"/>
              </a:ext>
            </a:extLst>
          </p:cNvPr>
          <p:cNvSpPr/>
          <p:nvPr/>
        </p:nvSpPr>
        <p:spPr>
          <a:xfrm>
            <a:off x="3566160" y="2668351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amount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C2C70B-1B92-44B2-75C1-ED385C75C89A}"/>
              </a:ext>
            </a:extLst>
          </p:cNvPr>
          <p:cNvSpPr/>
          <p:nvPr/>
        </p:nvSpPr>
        <p:spPr>
          <a:xfrm>
            <a:off x="3566160" y="3116798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scriptPK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5F1DC93-CC19-46D4-630C-53AD7A06CB44}"/>
              </a:ext>
            </a:extLst>
          </p:cNvPr>
          <p:cNvSpPr/>
          <p:nvPr/>
        </p:nvSpPr>
        <p:spPr>
          <a:xfrm>
            <a:off x="6634843" y="3229917"/>
            <a:ext cx="1580605" cy="3853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7F9B8-4D81-8ABE-0718-D934BA64532E}"/>
              </a:ext>
            </a:extLst>
          </p:cNvPr>
          <p:cNvSpPr txBox="1"/>
          <p:nvPr/>
        </p:nvSpPr>
        <p:spPr>
          <a:xfrm>
            <a:off x="8625842" y="3198167"/>
            <a:ext cx="87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Txid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3CF43-A869-61BE-6518-3B016A72C4B9}"/>
              </a:ext>
            </a:extLst>
          </p:cNvPr>
          <p:cNvSpPr/>
          <p:nvPr/>
        </p:nvSpPr>
        <p:spPr>
          <a:xfrm>
            <a:off x="3566160" y="3561357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LockTime</a:t>
            </a:r>
          </a:p>
        </p:txBody>
      </p:sp>
    </p:spTree>
    <p:extLst>
      <p:ext uri="{BB962C8B-B14F-4D97-AF65-F5344CB8AC3E}">
        <p14:creationId xmlns:p14="http://schemas.microsoft.com/office/powerpoint/2010/main" val="156839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533-99A7-B8F0-A3A4-47D9A9E4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steps of reflecting a previous transaction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7F9B8-4D81-8ABE-0718-D934BA64532E}"/>
              </a:ext>
            </a:extLst>
          </p:cNvPr>
          <p:cNvSpPr txBox="1"/>
          <p:nvPr/>
        </p:nvSpPr>
        <p:spPr>
          <a:xfrm>
            <a:off x="1520734" y="4572591"/>
            <a:ext cx="4623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</a:t>
            </a:r>
            <a:r>
              <a:rPr lang="en-US" sz="2400" dirty="0" err="1"/>
              <a:t>Txid</a:t>
            </a:r>
            <a:r>
              <a:rPr lang="en-US" sz="2400" dirty="0"/>
              <a:t> with the one obtained from the Schnorr trick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FE287-6BDA-45D7-A1EA-F61247105E5A}"/>
              </a:ext>
            </a:extLst>
          </p:cNvPr>
          <p:cNvSpPr/>
          <p:nvPr/>
        </p:nvSpPr>
        <p:spPr>
          <a:xfrm>
            <a:off x="7957456" y="1690688"/>
            <a:ext cx="1698172" cy="438558"/>
          </a:xfrm>
          <a:prstGeom prst="rect">
            <a:avLst/>
          </a:prstGeom>
          <a:solidFill>
            <a:schemeClr val="accent1">
              <a:alpha val="39979"/>
            </a:schemeClr>
          </a:solidFill>
          <a:ln>
            <a:solidFill>
              <a:schemeClr val="accent1">
                <a:shade val="15000"/>
                <a:alpha val="4020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D15FCE-B175-5B43-5577-8B0A17224D25}"/>
              </a:ext>
            </a:extLst>
          </p:cNvPr>
          <p:cNvSpPr/>
          <p:nvPr/>
        </p:nvSpPr>
        <p:spPr>
          <a:xfrm>
            <a:off x="7957456" y="2129246"/>
            <a:ext cx="1698172" cy="438558"/>
          </a:xfrm>
          <a:prstGeom prst="rect">
            <a:avLst/>
          </a:prstGeom>
          <a:solidFill>
            <a:schemeClr val="accent2">
              <a:alpha val="39413"/>
            </a:schemeClr>
          </a:solidFill>
          <a:ln>
            <a:solidFill>
              <a:schemeClr val="accent2">
                <a:shade val="15000"/>
                <a:alpha val="39585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FD7CED-FD81-6C01-E4AA-DFF9B62E2931}"/>
              </a:ext>
            </a:extLst>
          </p:cNvPr>
          <p:cNvSpPr/>
          <p:nvPr/>
        </p:nvSpPr>
        <p:spPr>
          <a:xfrm>
            <a:off x="7957456" y="2579598"/>
            <a:ext cx="1698172" cy="438558"/>
          </a:xfrm>
          <a:prstGeom prst="rect">
            <a:avLst/>
          </a:prstGeom>
          <a:solidFill>
            <a:schemeClr val="accent1">
              <a:alpha val="39979"/>
            </a:schemeClr>
          </a:solidFill>
          <a:ln>
            <a:solidFill>
              <a:schemeClr val="accent1">
                <a:shade val="15000"/>
                <a:alpha val="4020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5612F-F915-83DC-D93A-240DA76FC9C5}"/>
              </a:ext>
            </a:extLst>
          </p:cNvPr>
          <p:cNvSpPr/>
          <p:nvPr/>
        </p:nvSpPr>
        <p:spPr>
          <a:xfrm>
            <a:off x="7957456" y="3029950"/>
            <a:ext cx="1698172" cy="438558"/>
          </a:xfrm>
          <a:prstGeom prst="rect">
            <a:avLst/>
          </a:prstGeom>
          <a:solidFill>
            <a:schemeClr val="accent2">
              <a:alpha val="39413"/>
            </a:schemeClr>
          </a:solidFill>
          <a:ln>
            <a:solidFill>
              <a:schemeClr val="accent2">
                <a:shade val="15000"/>
                <a:alpha val="39585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C55E8-1620-2560-2E18-2205138B930B}"/>
              </a:ext>
            </a:extLst>
          </p:cNvPr>
          <p:cNvSpPr/>
          <p:nvPr/>
        </p:nvSpPr>
        <p:spPr>
          <a:xfrm>
            <a:off x="7957456" y="3480302"/>
            <a:ext cx="1698172" cy="438558"/>
          </a:xfrm>
          <a:prstGeom prst="rect">
            <a:avLst/>
          </a:prstGeom>
          <a:solidFill>
            <a:schemeClr val="accent1">
              <a:alpha val="39979"/>
            </a:schemeClr>
          </a:solidFill>
          <a:ln>
            <a:solidFill>
              <a:schemeClr val="accent1">
                <a:shade val="15000"/>
                <a:alpha val="4020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TxData Part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9F616-BF53-ED55-5E8F-56CA8BC29136}"/>
              </a:ext>
            </a:extLst>
          </p:cNvPr>
          <p:cNvSpPr/>
          <p:nvPr/>
        </p:nvSpPr>
        <p:spPr>
          <a:xfrm>
            <a:off x="7957456" y="3930654"/>
            <a:ext cx="1698172" cy="438558"/>
          </a:xfrm>
          <a:prstGeom prst="rect">
            <a:avLst/>
          </a:prstGeom>
          <a:solidFill>
            <a:schemeClr val="accent2">
              <a:alpha val="39413"/>
            </a:schemeClr>
          </a:solidFill>
          <a:ln>
            <a:solidFill>
              <a:schemeClr val="accent2">
                <a:shade val="15000"/>
                <a:alpha val="39585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TxData Part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1658AF-CB3B-AD11-070E-E70A82672B29}"/>
              </a:ext>
            </a:extLst>
          </p:cNvPr>
          <p:cNvSpPr/>
          <p:nvPr/>
        </p:nvSpPr>
        <p:spPr>
          <a:xfrm>
            <a:off x="7957456" y="4381006"/>
            <a:ext cx="1698172" cy="438558"/>
          </a:xfrm>
          <a:prstGeom prst="rect">
            <a:avLst/>
          </a:prstGeom>
          <a:solidFill>
            <a:schemeClr val="accent1">
              <a:alpha val="39979"/>
            </a:schemeClr>
          </a:solidFill>
          <a:ln>
            <a:solidFill>
              <a:schemeClr val="accent1">
                <a:shade val="15000"/>
                <a:alpha val="4020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Spend 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9415E-3BB2-129C-478A-8C22D357B6EC}"/>
              </a:ext>
            </a:extLst>
          </p:cNvPr>
          <p:cNvSpPr/>
          <p:nvPr/>
        </p:nvSpPr>
        <p:spPr>
          <a:xfrm>
            <a:off x="7957456" y="4831358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565FCE-7F31-2B4F-D92B-7EF47ED951F2}"/>
              </a:ext>
            </a:extLst>
          </p:cNvPr>
          <p:cNvSpPr/>
          <p:nvPr/>
        </p:nvSpPr>
        <p:spPr>
          <a:xfrm>
            <a:off x="7957456" y="5281710"/>
            <a:ext cx="1698172" cy="438558"/>
          </a:xfrm>
          <a:prstGeom prst="rect">
            <a:avLst/>
          </a:prstGeom>
          <a:solidFill>
            <a:schemeClr val="accent1">
              <a:alpha val="40075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Index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0E568-9734-78D0-8627-3A7498F82E62}"/>
              </a:ext>
            </a:extLst>
          </p:cNvPr>
          <p:cNvSpPr/>
          <p:nvPr/>
        </p:nvSpPr>
        <p:spPr>
          <a:xfrm>
            <a:off x="9655628" y="1697378"/>
            <a:ext cx="1698172" cy="438558"/>
          </a:xfrm>
          <a:prstGeom prst="rect">
            <a:avLst/>
          </a:prstGeom>
          <a:solidFill>
            <a:schemeClr val="accent2">
              <a:alpha val="39413"/>
            </a:schemeClr>
          </a:solidFill>
          <a:ln>
            <a:solidFill>
              <a:schemeClr val="accent2">
                <a:shade val="15000"/>
                <a:alpha val="39585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6613C1-193F-B61E-E016-866006AA7C49}"/>
              </a:ext>
            </a:extLst>
          </p:cNvPr>
          <p:cNvSpPr/>
          <p:nvPr/>
        </p:nvSpPr>
        <p:spPr>
          <a:xfrm>
            <a:off x="9655628" y="2133333"/>
            <a:ext cx="1698172" cy="438558"/>
          </a:xfrm>
          <a:prstGeom prst="rect">
            <a:avLst/>
          </a:prstGeom>
          <a:solidFill>
            <a:schemeClr val="accent1">
              <a:alpha val="39979"/>
            </a:schemeClr>
          </a:solidFill>
          <a:ln>
            <a:solidFill>
              <a:schemeClr val="accent1">
                <a:shade val="15000"/>
                <a:alpha val="4020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Output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A0C685-07EC-5753-A464-697BEE96C014}"/>
              </a:ext>
            </a:extLst>
          </p:cNvPr>
          <p:cNvSpPr/>
          <p:nvPr/>
        </p:nvSpPr>
        <p:spPr>
          <a:xfrm>
            <a:off x="9655628" y="2584702"/>
            <a:ext cx="1698172" cy="438558"/>
          </a:xfrm>
          <a:prstGeom prst="rect">
            <a:avLst/>
          </a:prstGeom>
          <a:solidFill>
            <a:schemeClr val="accent2">
              <a:alpha val="39413"/>
            </a:schemeClr>
          </a:solidFill>
          <a:ln>
            <a:solidFill>
              <a:schemeClr val="accent2">
                <a:shade val="15000"/>
                <a:alpha val="39585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073E84-5520-8ECB-3545-DA2FF4AB9F80}"/>
              </a:ext>
            </a:extLst>
          </p:cNvPr>
          <p:cNvSpPr/>
          <p:nvPr/>
        </p:nvSpPr>
        <p:spPr>
          <a:xfrm>
            <a:off x="5246914" y="2393909"/>
            <a:ext cx="1698172" cy="4385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Outpoint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590A39-2D1A-6905-B8CD-D797DDF264C4}"/>
              </a:ext>
            </a:extLst>
          </p:cNvPr>
          <p:cNvSpPr/>
          <p:nvPr/>
        </p:nvSpPr>
        <p:spPr>
          <a:xfrm>
            <a:off x="5246914" y="2830153"/>
            <a:ext cx="1698172" cy="438558"/>
          </a:xfrm>
          <a:prstGeom prst="rect">
            <a:avLst/>
          </a:prstGeom>
          <a:solidFill>
            <a:schemeClr val="accent2">
              <a:alpha val="40195"/>
            </a:schemeClr>
          </a:solidFill>
          <a:ln>
            <a:solidFill>
              <a:schemeClr val="accent2">
                <a:shade val="15000"/>
                <a:alpha val="39904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B79BB2-07B4-D94D-AF35-9E1039A839BA}"/>
              </a:ext>
            </a:extLst>
          </p:cNvPr>
          <p:cNvSpPr/>
          <p:nvPr/>
        </p:nvSpPr>
        <p:spPr>
          <a:xfrm>
            <a:off x="5246914" y="3268711"/>
            <a:ext cx="1698172" cy="438558"/>
          </a:xfrm>
          <a:prstGeom prst="rect">
            <a:avLst/>
          </a:prstGeom>
          <a:solidFill>
            <a:schemeClr val="accent1">
              <a:alpha val="39979"/>
            </a:schemeClr>
          </a:solidFill>
          <a:ln>
            <a:solidFill>
              <a:schemeClr val="accent1">
                <a:shade val="15000"/>
                <a:alpha val="4020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ScriptPubKey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874DDD-E1D1-C447-D1E4-A73D25E28D4C}"/>
              </a:ext>
            </a:extLst>
          </p:cNvPr>
          <p:cNvSpPr/>
          <p:nvPr/>
        </p:nvSpPr>
        <p:spPr>
          <a:xfrm>
            <a:off x="5246914" y="3701372"/>
            <a:ext cx="1698172" cy="438558"/>
          </a:xfrm>
          <a:prstGeom prst="rect">
            <a:avLst/>
          </a:prstGeom>
          <a:solidFill>
            <a:schemeClr val="accent2">
              <a:alpha val="40195"/>
            </a:schemeClr>
          </a:solidFill>
          <a:ln>
            <a:solidFill>
              <a:schemeClr val="accent2">
                <a:shade val="15000"/>
                <a:alpha val="39904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E4A2688-C4CA-2A5A-6445-D6EFF3A895F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067006" y="3429001"/>
            <a:ext cx="890450" cy="162163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79CEDFE-061B-B277-3B95-64C54A28ABF0}"/>
              </a:ext>
            </a:extLst>
          </p:cNvPr>
          <p:cNvSpPr/>
          <p:nvPr/>
        </p:nvSpPr>
        <p:spPr>
          <a:xfrm>
            <a:off x="2007324" y="2834736"/>
            <a:ext cx="1698172" cy="4385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Txid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D0654B-DE9C-DBD9-B59E-417B2D8AA0FF}"/>
              </a:ext>
            </a:extLst>
          </p:cNvPr>
          <p:cNvSpPr/>
          <p:nvPr/>
        </p:nvSpPr>
        <p:spPr>
          <a:xfrm>
            <a:off x="2007324" y="3273294"/>
            <a:ext cx="1698172" cy="438558"/>
          </a:xfrm>
          <a:prstGeom prst="rect">
            <a:avLst/>
          </a:prstGeom>
          <a:solidFill>
            <a:schemeClr val="accent2">
              <a:alpha val="39688"/>
            </a:schemeClr>
          </a:solidFill>
          <a:ln>
            <a:solidFill>
              <a:schemeClr val="accent2">
                <a:shade val="15000"/>
                <a:alpha val="39784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index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6347A50E-238D-6D81-245E-7ADEFE271713}"/>
              </a:ext>
            </a:extLst>
          </p:cNvPr>
          <p:cNvCxnSpPr/>
          <p:nvPr/>
        </p:nvCxnSpPr>
        <p:spPr>
          <a:xfrm rot="10800000" flipV="1">
            <a:off x="3931920" y="2579597"/>
            <a:ext cx="1162594" cy="689113"/>
          </a:xfrm>
          <a:prstGeom prst="curved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9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1061</Words>
  <Application>Microsoft Macintosh PowerPoint</Application>
  <PresentationFormat>Widescreen</PresentationFormat>
  <Paragraphs>276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Implementing covenants and Circle STARK verifier with OP_CAT</vt:lpstr>
      <vt:lpstr>Covenants</vt:lpstr>
      <vt:lpstr>Covenants</vt:lpstr>
      <vt:lpstr>Two steps of building a covenant</vt:lpstr>
      <vt:lpstr>Two steps of building a covenant</vt:lpstr>
      <vt:lpstr>Implementation</vt:lpstr>
      <vt:lpstr>Two steps of reflecting a previous transaction</vt:lpstr>
      <vt:lpstr>Two steps of reflecting a previous transaction</vt:lpstr>
      <vt:lpstr>Two steps of reflecting a previous transaction</vt:lpstr>
      <vt:lpstr>Implementation</vt:lpstr>
      <vt:lpstr>State-carrying UTXOs</vt:lpstr>
      <vt:lpstr>Passing data to the next program</vt:lpstr>
      <vt:lpstr>Naïve solution doesn’t work well</vt:lpstr>
      <vt:lpstr>Solution: state caboose</vt:lpstr>
      <vt:lpstr>State caboose only stores a hash of the state</vt:lpstr>
      <vt:lpstr>Solution: state caboose</vt:lpstr>
      <vt:lpstr>Example: a counter-carrying program</vt:lpstr>
      <vt:lpstr>Implementation</vt:lpstr>
      <vt:lpstr>Implementation</vt:lpstr>
      <vt:lpstr>Implementation</vt:lpstr>
      <vt:lpstr>Toy circle STARK verifier </vt:lpstr>
      <vt:lpstr>Script layout </vt:lpstr>
      <vt:lpstr>Chaining them together</vt:lpstr>
      <vt:lpstr>Dynamic control flow: RESET as an example</vt:lpstr>
      <vt:lpstr>Next steps</vt:lpstr>
      <vt:lpstr>Mempool-friendly transaction flow</vt:lpstr>
      <vt:lpstr>Mempool-friendly transaction flow</vt:lpstr>
      <vt:lpstr>STARK for General Computation: mini-Plonk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Weikeng Chen</dc:creator>
  <cp:keywords/>
  <dc:description/>
  <cp:lastModifiedBy>Weikeng Chen</cp:lastModifiedBy>
  <cp:revision>6</cp:revision>
  <dcterms:created xsi:type="dcterms:W3CDTF">2024-07-24T16:26:17Z</dcterms:created>
  <dcterms:modified xsi:type="dcterms:W3CDTF">2024-07-26T00:48:24Z</dcterms:modified>
  <cp:category/>
</cp:coreProperties>
</file>