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65" r:id="rId4"/>
    <p:sldId id="267" r:id="rId5"/>
    <p:sldId id="271" r:id="rId6"/>
    <p:sldId id="306" r:id="rId7"/>
    <p:sldId id="268" r:id="rId8"/>
    <p:sldId id="274" r:id="rId9"/>
    <p:sldId id="272" r:id="rId10"/>
    <p:sldId id="269" r:id="rId11"/>
    <p:sldId id="270" r:id="rId12"/>
    <p:sldId id="266" r:id="rId13"/>
    <p:sldId id="259" r:id="rId14"/>
    <p:sldId id="260" r:id="rId15"/>
    <p:sldId id="262" r:id="rId16"/>
    <p:sldId id="263" r:id="rId17"/>
    <p:sldId id="273" r:id="rId18"/>
    <p:sldId id="275" r:id="rId19"/>
    <p:sldId id="264" r:id="rId20"/>
    <p:sldId id="276" r:id="rId21"/>
    <p:sldId id="277" r:id="rId22"/>
    <p:sldId id="279" r:id="rId23"/>
    <p:sldId id="278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3" r:id="rId39"/>
    <p:sldId id="261" r:id="rId40"/>
    <p:sldId id="295" r:id="rId41"/>
    <p:sldId id="297" r:id="rId42"/>
    <p:sldId id="298" r:id="rId43"/>
    <p:sldId id="296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embeddedFontLst>
    <p:embeddedFont>
      <p:font typeface="Cambria Math" panose="02040503050406030204" pitchFamily="18" charset="0"/>
      <p:regular r:id="rId53"/>
    </p:embeddedFont>
    <p:embeddedFont>
      <p:font typeface="Linux Biolinum O" panose="02000503000000000000" pitchFamily="2" charset="0"/>
      <p:regular r:id="rId54"/>
      <p:bold r:id="rId55"/>
      <p:italic r:id="rId56"/>
    </p:embeddedFont>
    <p:embeddedFont>
      <p:font typeface="LM Mono 10" pitchFamily="49" charset="77"/>
      <p:regular r:id="rId57"/>
      <p:italic r:id="rId5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/>
    <p:restoredTop sz="95215"/>
  </p:normalViewPr>
  <p:slideViewPr>
    <p:cSldViewPr snapToGrid="0">
      <p:cViewPr varScale="1">
        <p:scale>
          <a:sx n="117" d="100"/>
          <a:sy n="117" d="100"/>
        </p:scale>
        <p:origin x="18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B6494-239F-E042-B499-C8F8E0A5ED9B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76E6E-1CFC-A746-8144-8727DDBD5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4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76E6E-1CFC-A746-8144-8727DDBD5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5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76E6E-1CFC-A746-8144-8727DDBD59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96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76E6E-1CFC-A746-8144-8727DDBD59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42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76E6E-1CFC-A746-8144-8727DDBD59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42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76E6E-1CFC-A746-8144-8727DDBD59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40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76E6E-1CFC-A746-8144-8727DDBD59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53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D161-C491-4311-9344-1A53B4563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7EBB1-DBCE-8541-F2AE-534BC0CD2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F6BC8-D3BA-DACD-BD72-D595E775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86C3-6465-F545-A071-4C0331CFF320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2B6BF-A02B-4B36-B0A4-A322C125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5415E-8420-7B60-82A7-9EE8B425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EDD8-16B5-6C40-A78E-5B87850A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8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786B-9FDD-4A96-850D-E452187D6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2C302-6876-BBE7-3E88-E41FA5D0A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30A33-4645-1808-B271-BFCEB9CD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86C3-6465-F545-A071-4C0331CFF320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EC080-000E-9D89-2CD8-9E36789F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67B99-EF69-9976-996C-4A1AC806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EDD8-16B5-6C40-A78E-5B87850A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5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09A4E2-208D-873D-8932-7BBDDA1F9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7DF0A-A331-352D-8F58-9E9335793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4477D-98D8-200C-5488-2CC745FF1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86C3-6465-F545-A071-4C0331CFF320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E9AED-2359-A6F9-D32A-016A6EBDF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7C48E-5CCD-C8CE-F888-DD0E8CE3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EDD8-16B5-6C40-A78E-5B87850A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6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B8111-2C5F-4312-C8CD-B281EA0D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CFE7E-35A3-3ECB-7932-F76B5CCFD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34CD4-D211-2FA3-9053-6C050D09D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86C3-6465-F545-A071-4C0331CFF320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FE0A6-F21F-0B59-1302-207257F2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4DC50-A644-FA15-40B0-6BC18A74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EDD8-16B5-6C40-A78E-5B87850A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9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B185-B930-7C3C-7FBE-EAA842CF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DDA77-7751-246C-FFFB-5C451351D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8E31B-40B0-AE27-5707-89CEDE9E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86C3-6465-F545-A071-4C0331CFF320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1FEC6-6A5C-44A5-5295-6ABB5FD7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F11DD-82B5-B3D1-7208-D34FEEBF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EDD8-16B5-6C40-A78E-5B87850A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7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24E5-AB13-A52A-C5A5-321D5972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16BAB-A0C6-2D0A-014B-C9A941936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7BF0D-1867-4F14-F548-D360B25CD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420BA-3895-63B0-126D-1DEABB17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86C3-6465-F545-A071-4C0331CFF320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31A56-CE72-0C2A-AFD8-EAE84D824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9E218-F8EE-F754-6BE4-B2F8B914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EDD8-16B5-6C40-A78E-5B87850A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1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A31F-65B6-66E2-8931-6F4D97F8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23586-A83B-4448-6D70-686B90546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4D604-B595-63D8-BBBC-7F44E50DE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61245-4A41-F275-5DA2-958B51264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67974-5CD9-E7F5-2E0B-45009A0C9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59F4A-7ABA-7711-FC51-33723F4D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86C3-6465-F545-A071-4C0331CFF320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20A04C-AFA1-59CF-95B8-51F80ED4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399DB6-1B5A-A672-BB51-C9036A6C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EDD8-16B5-6C40-A78E-5B87850A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7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25CA-19B7-6093-BC30-48966110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F624B-9A82-F0D0-E791-205CC042A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86C3-6465-F545-A071-4C0331CFF320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0E408-BFED-EE2E-1952-9E806ED0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19A2-4B9D-7EBF-689B-51C8E7B8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EDD8-16B5-6C40-A78E-5B87850A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CFCF3-4B23-765F-942A-7AE444EE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86C3-6465-F545-A071-4C0331CFF320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3A5F65-2C4D-5245-1D3D-369635504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3F02F-2A8F-1FD7-2567-73C1A65D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EDD8-16B5-6C40-A78E-5B87850A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3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718F-9562-A696-EC46-1034A002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F7FDC-2677-9682-05EC-25C8EEE6C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516A6-B633-542E-3F7F-171D44C1E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92457-A577-97C7-B339-1212EC30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86C3-6465-F545-A071-4C0331CFF320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35F01-7E01-A87B-D9B8-7A2E3B4A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6F4D9-2F39-1844-AA49-D06FD842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EDD8-16B5-6C40-A78E-5B87850A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2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9239-F6F0-82F1-23C5-ADE436A83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FC1FB0-2A6B-89C9-0C00-2C8AD9F7E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B342C-3E92-6CAA-7DB0-902FE3E6A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22E29-6583-93FF-BD0D-4394083A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86C3-6465-F545-A071-4C0331CFF320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14457-C726-1792-4340-7ACB38F9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C5A41-E298-B375-5C42-A0073B0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EDD8-16B5-6C40-A78E-5B87850A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9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F6E7B7-17CB-B965-A34A-28E4149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E46DF-8BA9-CA72-61C2-8466F6AFD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F0D62-98A3-130B-D621-0E3DD143C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D286C3-6465-F545-A071-4C0331CFF320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B6D55-059E-D4EE-124A-CBCB76138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DA3AD-9117-2FD9-E7EF-64FD17514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2AEDD8-16B5-6C40-A78E-5B87850A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6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864AB-AE48-9B46-53F5-A6A3C5398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074" y="1012536"/>
            <a:ext cx="6110563" cy="31632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800" dirty="0">
                <a:effectLst/>
              </a:rPr>
              <a:t>Covenants and STARK verifiers with </a:t>
            </a:r>
            <a:r>
              <a:rPr lang="en-US" sz="4800" b="0" i="0" dirty="0">
                <a:effectLst/>
              </a:rPr>
              <a:t>OP_CAT</a:t>
            </a:r>
            <a:endParaRPr lang="en-US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3DE0F-89A1-1D1B-C06B-199B86B96646}"/>
              </a:ext>
            </a:extLst>
          </p:cNvPr>
          <p:cNvSpPr txBox="1"/>
          <p:nvPr/>
        </p:nvSpPr>
        <p:spPr>
          <a:xfrm>
            <a:off x="564073" y="1798320"/>
            <a:ext cx="4408228" cy="1192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Weikeng Chen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@Bitcoin-Wildlife-Sanctuary">
            <a:extLst>
              <a:ext uri="{FF2B5EF4-FFF2-40B4-BE49-F238E27FC236}">
                <a16:creationId xmlns:a16="http://schemas.microsoft.com/office/drawing/2014/main" id="{33C6622C-59F6-4B9D-1145-033A0871A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 bwMode="auto"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14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171E-CE3A-B1D6-D299-A2CE86AD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Linux Biolinum O" panose="02000503000000000000" pitchFamily="2" charset="0"/>
                <a:cs typeface="Linux Biolinum O" panose="02000503000000000000" pitchFamily="2" charset="0"/>
              </a:rPr>
              <a:t>Merkle tree is possible, 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CBFD2-10A6-5F05-C31B-438A9067E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Without </a:t>
            </a:r>
            <a:r>
              <a:rPr lang="en-US" sz="2000" dirty="0">
                <a:latin typeface="LM Mono 10" pitchFamily="49" charset="77"/>
                <a:ea typeface="Linux Biolinum O" panose="02000503000000000000" pitchFamily="2" charset="0"/>
                <a:cs typeface="Linux Biolinum O" panose="02000503000000000000" pitchFamily="2" charset="0"/>
              </a:rPr>
              <a:t>OP_CAT</a:t>
            </a:r>
            <a:r>
              <a:rPr lang="en-US" sz="20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, one needs to implement a hash function in Bitcoin script (and cannot use the </a:t>
            </a:r>
            <a:r>
              <a:rPr lang="en-US" sz="2000" dirty="0">
                <a:latin typeface="LM Mono 10" pitchFamily="49" charset="77"/>
                <a:ea typeface="Linux Biolinum O" panose="02000503000000000000" pitchFamily="2" charset="0"/>
                <a:cs typeface="Linux Biolinum O" panose="02000503000000000000" pitchFamily="2" charset="0"/>
              </a:rPr>
              <a:t>OP_SHA256</a:t>
            </a:r>
            <a:r>
              <a:rPr lang="en-US" sz="2000" dirty="0">
                <a:ea typeface="Linux Biolinum O" panose="02000503000000000000" pitchFamily="2" charset="0"/>
                <a:cs typeface="Linux Biolinum O" panose="02000503000000000000" pitchFamily="2" charset="0"/>
              </a:rPr>
              <a:t> </a:t>
            </a:r>
            <a:r>
              <a:rPr lang="en-US" sz="20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opcode)</a:t>
            </a:r>
          </a:p>
          <a:p>
            <a:endParaRPr lang="en-US" sz="2000" dirty="0">
              <a:latin typeface="Aptos" panose="020B0004020202020204" pitchFamily="34" charset="0"/>
              <a:ea typeface="Linux Biolinum O" panose="02000503000000000000" pitchFamily="2" charset="0"/>
              <a:cs typeface="Linux Biolinum O" panose="02000503000000000000" pitchFamily="2" charset="0"/>
            </a:endParaRPr>
          </a:p>
          <a:p>
            <a:r>
              <a:rPr lang="en-US" sz="20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Best result: Blake3, 46k script per 512 bits</a:t>
            </a:r>
          </a:p>
          <a:p>
            <a:pPr lvl="1"/>
            <a:r>
              <a:rPr lang="en-US" sz="18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Simulate 32-bit additions using </a:t>
            </a:r>
            <a:r>
              <a:rPr lang="en-US" sz="1800" dirty="0">
                <a:latin typeface="LM Mono 10" pitchFamily="49" charset="77"/>
                <a:ea typeface="Linux Biolinum O" panose="02000503000000000000" pitchFamily="2" charset="0"/>
                <a:cs typeface="Linux Biolinum O" panose="02000503000000000000" pitchFamily="2" charset="0"/>
              </a:rPr>
              <a:t>OP_ADD OP_SUB OP_GREATERTHAN</a:t>
            </a:r>
          </a:p>
          <a:p>
            <a:pPr lvl="1"/>
            <a:r>
              <a:rPr lang="en-US" sz="18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Simulate XOR using a lookup table</a:t>
            </a:r>
          </a:p>
          <a:p>
            <a:r>
              <a:rPr lang="en-US" sz="20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USD </a:t>
            </a:r>
            <a:r>
              <a:rPr lang="en-US" sz="2000" dirty="0">
                <a:solidFill>
                  <a:srgbClr val="FF0000"/>
                </a:solidFill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$14.95 </a:t>
            </a:r>
            <a:r>
              <a:rPr lang="en-US" sz="20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per layer in the Merkle tree, assuming 2sat/</a:t>
            </a:r>
            <a:r>
              <a:rPr lang="en-US" sz="2000" dirty="0" err="1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vByte</a:t>
            </a:r>
            <a:endParaRPr lang="en-US" sz="2000" dirty="0">
              <a:latin typeface="Aptos" panose="020B0004020202020204" pitchFamily="34" charset="0"/>
              <a:ea typeface="Linux Biolinum O" panose="02000503000000000000" pitchFamily="2" charset="0"/>
              <a:cs typeface="Linux Biolinum O" panose="02000503000000000000" pitchFamily="2" charset="0"/>
            </a:endParaRPr>
          </a:p>
          <a:p>
            <a:r>
              <a:rPr lang="en-US" sz="20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If we use Merkle tree for a 4GB memory (each leaf is 32-bit), writing a leaf costs USD </a:t>
            </a:r>
            <a:r>
              <a:rPr lang="en-US" sz="2000" dirty="0">
                <a:solidFill>
                  <a:srgbClr val="FF0000"/>
                </a:solidFill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$600</a:t>
            </a:r>
            <a:r>
              <a:rPr lang="en-US" sz="20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.</a:t>
            </a:r>
          </a:p>
          <a:p>
            <a:endParaRPr lang="en-US" sz="2000" dirty="0">
              <a:latin typeface="Aptos" panose="020B0004020202020204" pitchFamily="34" charset="0"/>
              <a:ea typeface="Linux Biolinum O" panose="02000503000000000000" pitchFamily="2" charset="0"/>
              <a:cs typeface="Linux Biolinum O" panose="02000503000000000000" pitchFamily="2" charset="0"/>
            </a:endParaRPr>
          </a:p>
          <a:p>
            <a:r>
              <a:rPr lang="en-US" sz="20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Wasting </a:t>
            </a:r>
            <a:r>
              <a:rPr lang="en-US" sz="2000" dirty="0" err="1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blockspace</a:t>
            </a:r>
            <a:r>
              <a:rPr lang="en-US" sz="20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: doing the script 100 times needs to repeat the script 100 times</a:t>
            </a:r>
          </a:p>
        </p:txBody>
      </p:sp>
    </p:spTree>
    <p:extLst>
      <p:ext uri="{BB962C8B-B14F-4D97-AF65-F5344CB8AC3E}">
        <p14:creationId xmlns:p14="http://schemas.microsoft.com/office/powerpoint/2010/main" val="129668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50A-F28C-DBDC-E294-01A0C8FE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Linux Biolinum O" panose="02000503000000000000" pitchFamily="2" charset="0"/>
                <a:cs typeface="Linux Biolinum O" panose="02000503000000000000" pitchFamily="2" charset="0"/>
              </a:rPr>
              <a:t>Covenant is impossible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68BD0-61F2-E08D-01A9-3A80E8CC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A transaction has inputs and outputs. </a:t>
            </a:r>
          </a:p>
          <a:p>
            <a:endParaRPr lang="en-US" sz="1800" dirty="0">
              <a:latin typeface="Aptos" panose="020B0004020202020204" pitchFamily="34" charset="0"/>
              <a:ea typeface="Linux Biolinum O" panose="02000503000000000000" pitchFamily="2" charset="0"/>
              <a:cs typeface="Linux Biolinum O" panose="02000503000000000000" pitchFamily="2" charset="0"/>
            </a:endParaRPr>
          </a:p>
          <a:p>
            <a:r>
              <a:rPr lang="en-US" sz="20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There is [provably] no way for a script to constrain outputs other than going through signature verification.</a:t>
            </a:r>
          </a:p>
          <a:p>
            <a:r>
              <a:rPr lang="en-US" sz="20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Signatures are “black-box” to the script.</a:t>
            </a:r>
          </a:p>
          <a:p>
            <a:pPr marL="457200" lvl="1" indent="0">
              <a:buNone/>
            </a:pPr>
            <a:endParaRPr lang="en-US" sz="1800" dirty="0">
              <a:latin typeface="Aptos" panose="020B0004020202020204" pitchFamily="34" charset="0"/>
              <a:ea typeface="Linux Biolinum O" panose="02000503000000000000" pitchFamily="2" charset="0"/>
              <a:cs typeface="Linux Biolinum O" panose="02000503000000000000" pitchFamily="2" charset="0"/>
            </a:endParaRPr>
          </a:p>
        </p:txBody>
      </p:sp>
      <p:pic>
        <p:nvPicPr>
          <p:cNvPr id="2050" name="Picture 2" descr="if you can dividend Spaceship black box ai dynasty Southeast heroine">
            <a:extLst>
              <a:ext uri="{FF2B5EF4-FFF2-40B4-BE49-F238E27FC236}">
                <a16:creationId xmlns:a16="http://schemas.microsoft.com/office/drawing/2014/main" id="{6DBCFB81-C990-5F2F-A456-317B0CC1C5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7"/>
          <a:stretch/>
        </p:blipFill>
        <p:spPr bwMode="auto">
          <a:xfrm>
            <a:off x="4445000" y="3887932"/>
            <a:ext cx="2643178" cy="109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98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14DCC-C809-C0A5-4F97-EB2AC6BC3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4CA193-C4DB-8952-9D0E-636507D11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Linux Biolinum O" panose="02000503000000000000" pitchFamily="2" charset="0"/>
                <a:cs typeface="Linux Biolinum O" panose="02000503000000000000" pitchFamily="2" charset="0"/>
              </a:rPr>
              <a:t>Covenant with </a:t>
            </a:r>
            <a:r>
              <a:rPr lang="en-US" dirty="0">
                <a:latin typeface="LM Mono 10" pitchFamily="49" charset="77"/>
                <a:ea typeface="Linux Biolinum O" panose="02000503000000000000" pitchFamily="2" charset="0"/>
                <a:cs typeface="Linux Biolinum O" panose="02000503000000000000" pitchFamily="2" charset="0"/>
              </a:rPr>
              <a:t>OP_CAT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8E11C0-DCDB-F7E0-D28D-398FD21C79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B3EDF2-81F5-DF03-49F2-1FA253B7C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800" y="2853830"/>
            <a:ext cx="2106350" cy="173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1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D8E2-3A18-2788-C29C-D61226F3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Linux Biolinum O" panose="02000503000000000000" pitchFamily="2" charset="0"/>
                <a:cs typeface="Linux Biolinum O" panose="02000503000000000000" pitchFamily="2" charset="0"/>
              </a:rPr>
              <a:t>Schnorr trick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76E8D5-5E9D-D918-2380-C932AD9561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>
                    <a:latin typeface="Aptos" panose="020B0004020202020204" pitchFamily="34" charset="0"/>
                    <a:ea typeface="Linux Biolinum O" panose="02000503000000000000" pitchFamily="2" charset="0"/>
                    <a:cs typeface="Linux Biolinum O" panose="02000503000000000000" pitchFamily="2" charset="0"/>
                  </a:rPr>
                  <a:t>With </a:t>
                </a:r>
                <a:r>
                  <a:rPr lang="en-US" sz="2000" dirty="0">
                    <a:latin typeface="LM Mono 10" pitchFamily="49" charset="77"/>
                    <a:ea typeface="Linux Biolinum O" panose="02000503000000000000" pitchFamily="2" charset="0"/>
                    <a:cs typeface="Linux Biolinum O" panose="02000503000000000000" pitchFamily="2" charset="0"/>
                  </a:rPr>
                  <a:t>OP_CAT</a:t>
                </a:r>
                <a:r>
                  <a:rPr lang="en-US" sz="2000" dirty="0">
                    <a:latin typeface="Aptos" panose="020B0004020202020204" pitchFamily="34" charset="0"/>
                    <a:ea typeface="Linux Biolinum O" panose="02000503000000000000" pitchFamily="2" charset="0"/>
                    <a:cs typeface="Linux Biolinum O" panose="02000503000000000000" pitchFamily="2" charset="0"/>
                  </a:rPr>
                  <a:t>, there is a way to obtain a “hash” of the current transaction, through the Schnorr signature, proposed by Andrew Poelstra.</a:t>
                </a:r>
              </a:p>
              <a:p>
                <a:r>
                  <a:rPr lang="en-US" sz="2000" dirty="0">
                    <a:latin typeface="Aptos" panose="020B0004020202020204" pitchFamily="34" charset="0"/>
                    <a:ea typeface="Linux Biolinum O" panose="02000503000000000000" pitchFamily="2" charset="0"/>
                    <a:cs typeface="Linux Biolinum O" panose="02000503000000000000" pitchFamily="2" charset="0"/>
                  </a:rPr>
                  <a:t>Idea:</a:t>
                </a:r>
              </a:p>
              <a:p>
                <a:pPr lvl="1"/>
                <a:r>
                  <a:rPr lang="en-US" sz="1800" dirty="0">
                    <a:latin typeface="Aptos" panose="020B0004020202020204" pitchFamily="34" charset="0"/>
                    <a:ea typeface="Linux Biolinum O" panose="02000503000000000000" pitchFamily="2" charset="0"/>
                    <a:cs typeface="Linux Biolinum O" panose="02000503000000000000" pitchFamily="2" charset="0"/>
                  </a:rPr>
                  <a:t>Compute a signature for the given transaction as follows:</a:t>
                </a:r>
              </a:p>
              <a:p>
                <a:pPr lvl="2"/>
                <a:r>
                  <a:rPr lang="en-US" sz="1600" dirty="0">
                    <a:latin typeface="Aptos" panose="020B0004020202020204" pitchFamily="34" charset="0"/>
                    <a:ea typeface="Linux Biolinum O" panose="02000503000000000000" pitchFamily="2" charset="0"/>
                    <a:cs typeface="Linux Biolinum O" panose="02000503000000000000" pitchFamily="2" charset="0"/>
                  </a:rPr>
                  <a:t>Use a dummy secret key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endParaRPr lang="en-US" sz="1600" dirty="0">
                  <a:latin typeface="Aptos" panose="020B0004020202020204" pitchFamily="34" charset="0"/>
                  <a:ea typeface="Linux Biolinum O" panose="02000503000000000000" pitchFamily="2" charset="0"/>
                  <a:cs typeface="Linux Biolinum O" panose="02000503000000000000" pitchFamily="2" charset="0"/>
                </a:endParaRPr>
              </a:p>
              <a:p>
                <a:pPr lvl="2"/>
                <a:r>
                  <a:rPr lang="en-US" sz="1600" dirty="0">
                    <a:latin typeface="Aptos" panose="020B0004020202020204" pitchFamily="34" charset="0"/>
                    <a:ea typeface="Linux Biolinum O" panose="02000503000000000000" pitchFamily="2" charset="0"/>
                    <a:cs typeface="Linux Biolinum O" panose="02000503000000000000" pitchFamily="2" charset="0"/>
                  </a:rPr>
                  <a:t>Use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Aptos" panose="020B0004020202020204" pitchFamily="34" charset="0"/>
                    <a:ea typeface="Linux Biolinum O" panose="02000503000000000000" pitchFamily="2" charset="0"/>
                    <a:cs typeface="Linux Biolinum O" panose="02000503000000000000" pitchFamily="2" charset="0"/>
                  </a:rPr>
                  <a:t>for the randomizer</a:t>
                </a:r>
              </a:p>
              <a:p>
                <a:pPr lvl="2"/>
                <a:r>
                  <a:rPr lang="en-US" sz="1600" dirty="0">
                    <a:latin typeface="Aptos" panose="020B0004020202020204" pitchFamily="34" charset="0"/>
                    <a:ea typeface="Linux Biolinum O" panose="02000503000000000000" pitchFamily="2" charset="0"/>
                    <a:cs typeface="Linux Biolinum O" panose="02000503000000000000" pitchFamily="2" charset="0"/>
                  </a:rPr>
                  <a:t>The signature is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600" dirty="0">
                    <a:latin typeface="Aptos" panose="020B0004020202020204" pitchFamily="34" charset="0"/>
                    <a:ea typeface="Linux Biolinum O" panose="02000503000000000000" pitchFamily="2" charset="0"/>
                    <a:cs typeface="Linux Biolinum O" panose="02000503000000000000" pitchFamily="2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>
                    <a:latin typeface="Aptos" panose="020B0004020202020204" pitchFamily="34" charset="0"/>
                    <a:ea typeface="Linux Biolinum O" panose="02000503000000000000" pitchFamily="2" charset="0"/>
                    <a:cs typeface="Linux Biolinum O" panose="02000503000000000000" pitchFamily="2" charset="0"/>
                  </a:rPr>
                  <a:t> is a known constant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600" dirty="0">
                    <a:latin typeface="Aptos" panose="020B0004020202020204" pitchFamily="34" charset="0"/>
                    <a:ea typeface="Linux Biolinum O" panose="02000503000000000000" pitchFamily="2" charset="0"/>
                    <a:cs typeface="Linux Biolinum O" panose="02000503000000000000" pitchFamily="2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600" dirty="0">
                    <a:latin typeface="Aptos" panose="020B0004020202020204" pitchFamily="34" charset="0"/>
                    <a:ea typeface="Linux Biolinum O" panose="02000503000000000000" pitchFamily="2" charset="0"/>
                    <a:cs typeface="Linux Biolinum O" panose="02000503000000000000" pitchFamily="2" charset="0"/>
                  </a:rPr>
                  <a:t> is a SigHash of the transaction</a:t>
                </a:r>
              </a:p>
              <a:p>
                <a:pPr lvl="1"/>
                <a:r>
                  <a:rPr lang="en-US" sz="1800" dirty="0">
                    <a:latin typeface="Aptos" panose="020B0004020202020204" pitchFamily="34" charset="0"/>
                    <a:ea typeface="Linux Biolinum O" panose="02000503000000000000" pitchFamily="2" charset="0"/>
                    <a:cs typeface="Linux Biolinum O" panose="02000503000000000000" pitchFamily="2" charset="0"/>
                  </a:rPr>
                  <a:t>In the script,</a:t>
                </a:r>
              </a:p>
              <a:p>
                <a:pPr lvl="2"/>
                <a:r>
                  <a:rPr lang="en-US" sz="1600" dirty="0">
                    <a:latin typeface="Aptos" panose="020B0004020202020204" pitchFamily="34" charset="0"/>
                    <a:ea typeface="Linux Biolinum O" panose="02000503000000000000" pitchFamily="2" charset="0"/>
                    <a:cs typeface="Linux Biolinum O" panose="02000503000000000000" pitchFamily="2" charset="0"/>
                  </a:rPr>
                  <a:t>Given the SigHash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600" dirty="0">
                    <a:latin typeface="Aptos" panose="020B0004020202020204" pitchFamily="34" charset="0"/>
                    <a:ea typeface="Linux Biolinum O" panose="02000503000000000000" pitchFamily="2" charset="0"/>
                    <a:cs typeface="Linux Biolinum O" panose="02000503000000000000" pitchFamily="2" charset="0"/>
                  </a:rPr>
                  <a:t>, compute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600" dirty="0">
                  <a:latin typeface="Aptos" panose="020B0004020202020204" pitchFamily="34" charset="0"/>
                  <a:ea typeface="Linux Biolinum O" panose="02000503000000000000" pitchFamily="2" charset="0"/>
                  <a:cs typeface="Linux Biolinum O" panose="02000503000000000000" pitchFamily="2" charset="0"/>
                </a:endParaRPr>
              </a:p>
              <a:p>
                <a:pPr lvl="2"/>
                <a:r>
                  <a:rPr lang="en-US" sz="1600" dirty="0">
                    <a:latin typeface="Aptos" panose="020B0004020202020204" pitchFamily="34" charset="0"/>
                    <a:ea typeface="Linux Biolinum O" panose="02000503000000000000" pitchFamily="2" charset="0"/>
                    <a:cs typeface="Linux Biolinum O" panose="02000503000000000000" pitchFamily="2" charset="0"/>
                  </a:rPr>
                  <a:t>Check if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600" dirty="0">
                    <a:latin typeface="Aptos" panose="020B0004020202020204" pitchFamily="34" charset="0"/>
                    <a:ea typeface="Linux Biolinum O" panose="02000503000000000000" pitchFamily="2" charset="0"/>
                    <a:cs typeface="Linux Biolinum O" panose="02000503000000000000" pitchFamily="2" charset="0"/>
                  </a:rPr>
                  <a:t>is a valid signature of the transaction under the dummy public key</a:t>
                </a:r>
              </a:p>
              <a:p>
                <a:pPr lvl="3"/>
                <a:r>
                  <a:rPr lang="en-US" sz="1400" dirty="0">
                    <a:latin typeface="Aptos" panose="020B0004020202020204" pitchFamily="34" charset="0"/>
                    <a:ea typeface="Linux Biolinum O" panose="02000503000000000000" pitchFamily="2" charset="0"/>
                    <a:cs typeface="Linux Biolinum O" panose="02000503000000000000" pitchFamily="2" charset="0"/>
                  </a:rPr>
                  <a:t>To assemble the signature, </a:t>
                </a:r>
                <a:r>
                  <a:rPr lang="en-US" sz="1400" dirty="0">
                    <a:latin typeface="LM Mono 10" pitchFamily="49" charset="77"/>
                    <a:ea typeface="Linux Biolinum O" panose="02000503000000000000" pitchFamily="2" charset="0"/>
                    <a:cs typeface="Linux Biolinum O" panose="02000503000000000000" pitchFamily="2" charset="0"/>
                  </a:rPr>
                  <a:t>OP_CAT</a:t>
                </a:r>
                <a:r>
                  <a:rPr lang="en-US" sz="1400" dirty="0">
                    <a:ea typeface="Linux Biolinum O" panose="02000503000000000000" pitchFamily="2" charset="0"/>
                    <a:cs typeface="Linux Biolinum O" panose="02000503000000000000" pitchFamily="2" charset="0"/>
                  </a:rPr>
                  <a:t> </a:t>
                </a:r>
                <a:r>
                  <a:rPr lang="en-US" sz="1400" dirty="0">
                    <a:latin typeface="Aptos" panose="020B0004020202020204" pitchFamily="34" charset="0"/>
                    <a:ea typeface="Linux Biolinum O" panose="02000503000000000000" pitchFamily="2" charset="0"/>
                    <a:cs typeface="Linux Biolinum O" panose="02000503000000000000" pitchFamily="2" charset="0"/>
                  </a:rPr>
                  <a:t>is needed here and seems unavoidable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76E8D5-5E9D-D918-2380-C932AD9561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59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799F-D058-0A31-3BC8-F424A43B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Linux Biolinum O" panose="02000503000000000000" pitchFamily="2" charset="0"/>
                <a:cs typeface="Linux Biolinum O" panose="02000503000000000000" pitchFamily="2" charset="0"/>
              </a:rPr>
              <a:t>Open up SigHash with </a:t>
            </a:r>
            <a:r>
              <a:rPr lang="en-US" dirty="0">
                <a:latin typeface="LM Mono 10" pitchFamily="49" charset="77"/>
                <a:ea typeface="Linux Biolinum O" panose="02000503000000000000" pitchFamily="2" charset="0"/>
                <a:cs typeface="Linux Biolinum O" panose="02000503000000000000" pitchFamily="2" charset="0"/>
              </a:rPr>
              <a:t>OP_CAT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660EE-29AB-3E31-3903-1F7DDF719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795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SigHash in Taproot is the hash of several components of the transaction. </a:t>
            </a:r>
          </a:p>
          <a:p>
            <a:r>
              <a:rPr lang="en-US" sz="20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Given the transaction information, the script can reconstruct the transaction, compute its SigHash, and check if it is the same SigHash from the Schnorr trick.</a:t>
            </a:r>
          </a:p>
          <a:p>
            <a:pPr lvl="1"/>
            <a:r>
              <a:rPr lang="en-US" sz="16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The reconstruction requires </a:t>
            </a:r>
            <a:r>
              <a:rPr lang="en-US" sz="1600" dirty="0">
                <a:latin typeface="LM Mono 10" pitchFamily="49" charset="77"/>
                <a:ea typeface="Linux Biolinum O" panose="02000503000000000000" pitchFamily="2" charset="0"/>
                <a:cs typeface="Linux Biolinum O" panose="02000503000000000000" pitchFamily="2" charset="0"/>
              </a:rPr>
              <a:t>OP_CAT</a:t>
            </a:r>
            <a:r>
              <a:rPr lang="en-US" sz="1600" dirty="0">
                <a:ea typeface="Linux Biolinum O" panose="02000503000000000000" pitchFamily="2" charset="0"/>
                <a:cs typeface="Linux Biolinum O" panose="02000503000000000000" pitchFamily="2" charset="0"/>
              </a:rPr>
              <a:t> </a:t>
            </a:r>
            <a:r>
              <a:rPr lang="en-US" sz="16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and it seems impossible to bypass. </a:t>
            </a:r>
          </a:p>
          <a:p>
            <a:r>
              <a:rPr lang="en-US" sz="20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This allows the script to constrain inputs and outputs.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14D16E-5364-7288-EA29-D03BAA939A42}"/>
              </a:ext>
            </a:extLst>
          </p:cNvPr>
          <p:cNvSpPr/>
          <p:nvPr/>
        </p:nvSpPr>
        <p:spPr>
          <a:xfrm>
            <a:off x="7607178" y="1825625"/>
            <a:ext cx="1698172" cy="4385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0" pitchFamily="49" charset="77"/>
              </a:rPr>
              <a:t>Epoch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CE16F2-41FD-09E7-A286-560A891FB876}"/>
              </a:ext>
            </a:extLst>
          </p:cNvPr>
          <p:cNvSpPr/>
          <p:nvPr/>
        </p:nvSpPr>
        <p:spPr>
          <a:xfrm>
            <a:off x="7607178" y="2264183"/>
            <a:ext cx="1698172" cy="4385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0" pitchFamily="49" charset="77"/>
              </a:rPr>
              <a:t>Hash Type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3DE064-BF3E-6B18-275E-2CA4234A7CE5}"/>
              </a:ext>
            </a:extLst>
          </p:cNvPr>
          <p:cNvSpPr/>
          <p:nvPr/>
        </p:nvSpPr>
        <p:spPr>
          <a:xfrm>
            <a:off x="7607178" y="2714535"/>
            <a:ext cx="1698172" cy="4385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0" pitchFamily="49" charset="77"/>
              </a:rPr>
              <a:t>Version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5B21FD-14D7-9B6B-EA7F-1E13E22041F5}"/>
              </a:ext>
            </a:extLst>
          </p:cNvPr>
          <p:cNvSpPr/>
          <p:nvPr/>
        </p:nvSpPr>
        <p:spPr>
          <a:xfrm>
            <a:off x="7607178" y="3164887"/>
            <a:ext cx="1698172" cy="4385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0" pitchFamily="49" charset="77"/>
              </a:rPr>
              <a:t>LockTime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ABC901-9E8B-FB95-45EA-4B5F862774FC}"/>
              </a:ext>
            </a:extLst>
          </p:cNvPr>
          <p:cNvSpPr/>
          <p:nvPr/>
        </p:nvSpPr>
        <p:spPr>
          <a:xfrm>
            <a:off x="7607178" y="3615239"/>
            <a:ext cx="1698172" cy="4385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0" pitchFamily="49" charset="77"/>
              </a:rPr>
              <a:t>TxData</a:t>
            </a:r>
            <a:r>
              <a:rPr lang="en-US" dirty="0">
                <a:latin typeface="LM Mono 10" pitchFamily="49" charset="77"/>
              </a:rPr>
              <a:t> Part1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3B146C-18FF-3A85-02EA-DE4FBD9F11F9}"/>
              </a:ext>
            </a:extLst>
          </p:cNvPr>
          <p:cNvSpPr/>
          <p:nvPr/>
        </p:nvSpPr>
        <p:spPr>
          <a:xfrm>
            <a:off x="7607178" y="4065591"/>
            <a:ext cx="1698172" cy="4385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0" pitchFamily="49" charset="77"/>
              </a:rPr>
              <a:t>TxData</a:t>
            </a:r>
            <a:r>
              <a:rPr lang="en-US" dirty="0">
                <a:latin typeface="LM Mono 10" pitchFamily="49" charset="77"/>
              </a:rPr>
              <a:t> Part2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2C4CBB-C47B-4A84-D510-71C2CE7A25CD}"/>
              </a:ext>
            </a:extLst>
          </p:cNvPr>
          <p:cNvSpPr/>
          <p:nvPr/>
        </p:nvSpPr>
        <p:spPr>
          <a:xfrm>
            <a:off x="7607178" y="4515943"/>
            <a:ext cx="1698172" cy="4385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0" pitchFamily="49" charset="77"/>
              </a:rPr>
              <a:t>Spend Type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E70E3-C060-A782-ED9D-829DCBD9BF2D}"/>
              </a:ext>
            </a:extLst>
          </p:cNvPr>
          <p:cNvSpPr/>
          <p:nvPr/>
        </p:nvSpPr>
        <p:spPr>
          <a:xfrm>
            <a:off x="9305350" y="1825625"/>
            <a:ext cx="1698172" cy="4385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0" pitchFamily="49" charset="77"/>
              </a:rPr>
              <a:t>This Input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8C6457-6639-F86C-B832-581F02E580C1}"/>
              </a:ext>
            </a:extLst>
          </p:cNvPr>
          <p:cNvSpPr/>
          <p:nvPr/>
        </p:nvSpPr>
        <p:spPr>
          <a:xfrm>
            <a:off x="9305350" y="2275977"/>
            <a:ext cx="1698172" cy="4385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0" pitchFamily="49" charset="77"/>
              </a:rPr>
              <a:t>Input Index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64C334-096B-BCBE-52A0-FA6FD058C50F}"/>
              </a:ext>
            </a:extLst>
          </p:cNvPr>
          <p:cNvSpPr/>
          <p:nvPr/>
        </p:nvSpPr>
        <p:spPr>
          <a:xfrm>
            <a:off x="9305350" y="2729440"/>
            <a:ext cx="1698172" cy="4385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0" pitchFamily="49" charset="77"/>
              </a:rPr>
              <a:t>Annex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C8FE0B-31F3-0071-5D5A-F30DEDBCCE70}"/>
              </a:ext>
            </a:extLst>
          </p:cNvPr>
          <p:cNvSpPr/>
          <p:nvPr/>
        </p:nvSpPr>
        <p:spPr>
          <a:xfrm>
            <a:off x="9305350" y="3165395"/>
            <a:ext cx="1698172" cy="4385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0" pitchFamily="49" charset="77"/>
              </a:rPr>
              <a:t>This Output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53368-8914-8393-BB5B-58538AC830EA}"/>
              </a:ext>
            </a:extLst>
          </p:cNvPr>
          <p:cNvSpPr/>
          <p:nvPr/>
        </p:nvSpPr>
        <p:spPr>
          <a:xfrm>
            <a:off x="9305350" y="3616764"/>
            <a:ext cx="1698172" cy="4385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0" pitchFamily="49" charset="77"/>
              </a:rPr>
              <a:t>Ext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A3587E-B280-D182-89C4-403D85590F99}"/>
              </a:ext>
            </a:extLst>
          </p:cNvPr>
          <p:cNvSpPr/>
          <p:nvPr/>
        </p:nvSpPr>
        <p:spPr>
          <a:xfrm>
            <a:off x="3214596" y="4623995"/>
            <a:ext cx="793214" cy="33050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97FB5F-6337-D9F8-657D-81FC8F6C2CD6}"/>
              </a:ext>
            </a:extLst>
          </p:cNvPr>
          <p:cNvSpPr/>
          <p:nvPr/>
        </p:nvSpPr>
        <p:spPr>
          <a:xfrm>
            <a:off x="3214596" y="5106901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7F283590-35EA-8102-A98B-4A9CA00695D0}"/>
              </a:ext>
            </a:extLst>
          </p:cNvPr>
          <p:cNvCxnSpPr>
            <a:cxnSpLocks/>
          </p:cNvCxnSpPr>
          <p:nvPr/>
        </p:nvCxnSpPr>
        <p:spPr>
          <a:xfrm>
            <a:off x="4007810" y="4789248"/>
            <a:ext cx="661012" cy="4829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CE98BB1-746A-4A0B-BB25-B96D20E89820}"/>
              </a:ext>
            </a:extLst>
          </p:cNvPr>
          <p:cNvCxnSpPr>
            <a:cxnSpLocks/>
          </p:cNvCxnSpPr>
          <p:nvPr/>
        </p:nvCxnSpPr>
        <p:spPr>
          <a:xfrm flipV="1">
            <a:off x="4007810" y="4789248"/>
            <a:ext cx="661012" cy="4829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8670229-144C-4AC9-BCB9-5C2C724FE9F8}"/>
              </a:ext>
            </a:extLst>
          </p:cNvPr>
          <p:cNvSpPr/>
          <p:nvPr/>
        </p:nvSpPr>
        <p:spPr>
          <a:xfrm>
            <a:off x="4677618" y="4623995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15DC98-F2AC-A7E8-AEEF-251A2F193475}"/>
              </a:ext>
            </a:extLst>
          </p:cNvPr>
          <p:cNvSpPr/>
          <p:nvPr/>
        </p:nvSpPr>
        <p:spPr>
          <a:xfrm>
            <a:off x="4668822" y="5116082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FA10339-D7DE-7724-D220-A7B79E068CE9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3611203" y="4819544"/>
            <a:ext cx="0" cy="617863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089A49-AE37-6DB4-95B5-6FB254851D56}"/>
              </a:ext>
            </a:extLst>
          </p:cNvPr>
          <p:cNvCxnSpPr>
            <a:cxnSpLocks/>
          </p:cNvCxnSpPr>
          <p:nvPr/>
        </p:nvCxnSpPr>
        <p:spPr>
          <a:xfrm>
            <a:off x="3611203" y="4819544"/>
            <a:ext cx="1463022" cy="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F6325F-688D-F4DE-5839-CC8D2032908A}"/>
              </a:ext>
            </a:extLst>
          </p:cNvPr>
          <p:cNvCxnSpPr>
            <a:cxnSpLocks/>
          </p:cNvCxnSpPr>
          <p:nvPr/>
        </p:nvCxnSpPr>
        <p:spPr>
          <a:xfrm>
            <a:off x="3611203" y="4853742"/>
            <a:ext cx="1478483" cy="448708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71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2" grpId="0" animBg="1"/>
      <p:bldP spid="33" grpId="0" animBg="1"/>
      <p:bldP spid="36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52221-7D32-F8C0-0630-1DE80342A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Linux Biolinum O" panose="02000503000000000000" pitchFamily="2" charset="0"/>
                <a:cs typeface="Linux Biolinum O" panose="02000503000000000000" pitchFamily="2" charset="0"/>
              </a:rPr>
              <a:t>Txid</a:t>
            </a:r>
            <a:r>
              <a:rPr lang="en-US" dirty="0">
                <a:ea typeface="Linux Biolinum O" panose="02000503000000000000" pitchFamily="2" charset="0"/>
                <a:cs typeface="Linux Biolinum O" panose="02000503000000000000" pitchFamily="2" charset="0"/>
              </a:rPr>
              <a:t> reflection with </a:t>
            </a:r>
            <a:r>
              <a:rPr lang="en-US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OP_CAT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F59CC-DB58-7FE7-362D-35782213F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9200" cy="4351338"/>
          </a:xfrm>
        </p:spPr>
        <p:txBody>
          <a:bodyPr/>
          <a:lstStyle/>
          <a:p>
            <a:r>
              <a:rPr lang="en-US" sz="20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SigHash can provide the </a:t>
            </a:r>
            <a:r>
              <a:rPr lang="en-US" sz="2000" dirty="0" err="1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txid</a:t>
            </a:r>
            <a:r>
              <a:rPr lang="en-US" sz="20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 of input UTXOs</a:t>
            </a:r>
          </a:p>
          <a:p>
            <a:r>
              <a:rPr lang="en-US" sz="2000" dirty="0" err="1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Txid</a:t>
            </a:r>
            <a:r>
              <a:rPr lang="en-US" sz="20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 is a hash of the transaction (with certain information removed)</a:t>
            </a:r>
          </a:p>
          <a:p>
            <a:endParaRPr lang="en-US" sz="2000" dirty="0">
              <a:latin typeface="Aptos" panose="020B0004020202020204" pitchFamily="34" charset="0"/>
              <a:ea typeface="Linux Biolinum O" panose="02000503000000000000" pitchFamily="2" charset="0"/>
              <a:cs typeface="Linux Biolinum O" panose="02000503000000000000" pitchFamily="2" charset="0"/>
            </a:endParaRPr>
          </a:p>
          <a:p>
            <a:r>
              <a:rPr lang="en-US" sz="20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Given a transaction, the script can compute its </a:t>
            </a:r>
            <a:r>
              <a:rPr lang="en-US" sz="2000" dirty="0" err="1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txid</a:t>
            </a:r>
            <a:r>
              <a:rPr lang="en-US" sz="20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 and compare if it matches the </a:t>
            </a:r>
            <a:r>
              <a:rPr lang="en-US" sz="2000" dirty="0" err="1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txid</a:t>
            </a:r>
            <a:r>
              <a:rPr lang="en-US" sz="20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 of a certain input.</a:t>
            </a:r>
          </a:p>
          <a:p>
            <a:r>
              <a:rPr lang="en-US" sz="20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This allows the script to “reflect” on the previous transaction.</a:t>
            </a:r>
          </a:p>
          <a:p>
            <a:endParaRPr lang="en-US" dirty="0">
              <a:latin typeface="Aptos" panose="020B0004020202020204" pitchFamily="34" charset="0"/>
              <a:ea typeface="Linux Biolinum O" panose="02000503000000000000" pitchFamily="2" charset="0"/>
              <a:cs typeface="Linux Biolinum O" panose="02000503000000000000" pitchFamily="2" charset="0"/>
            </a:endParaRPr>
          </a:p>
          <a:p>
            <a:endParaRPr lang="en-US" dirty="0">
              <a:latin typeface="Aptos" panose="020B0004020202020204" pitchFamily="34" charset="0"/>
              <a:ea typeface="Linux Biolinum O" panose="02000503000000000000" pitchFamily="2" charset="0"/>
              <a:cs typeface="Linux Biolinum O" panose="02000503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DDEBF2-A2D8-896A-B19E-0B6B6D16A70D}"/>
              </a:ext>
            </a:extLst>
          </p:cNvPr>
          <p:cNvSpPr/>
          <p:nvPr/>
        </p:nvSpPr>
        <p:spPr>
          <a:xfrm>
            <a:off x="7554686" y="1825625"/>
            <a:ext cx="1840774" cy="4385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M Mono 10" pitchFamily="49" charset="77"/>
              </a:rPr>
              <a:t>Version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E411FA-0EA9-A934-7096-24B57EC2333F}"/>
              </a:ext>
            </a:extLst>
          </p:cNvPr>
          <p:cNvSpPr/>
          <p:nvPr/>
        </p:nvSpPr>
        <p:spPr>
          <a:xfrm>
            <a:off x="7554686" y="2264183"/>
            <a:ext cx="1840774" cy="4385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M Mono 10" pitchFamily="49" charset="77"/>
              </a:rPr>
              <a:t>In counter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3A492B-5BD3-18F8-BDC4-E5C8B1E44C6A}"/>
              </a:ext>
            </a:extLst>
          </p:cNvPr>
          <p:cNvSpPr/>
          <p:nvPr/>
        </p:nvSpPr>
        <p:spPr>
          <a:xfrm>
            <a:off x="7554686" y="2712630"/>
            <a:ext cx="1840774" cy="4385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M Mono 10" pitchFamily="49" charset="77"/>
              </a:rPr>
              <a:t>Input outpoint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7730DA-8120-5492-E3E8-69EDC5122F25}"/>
              </a:ext>
            </a:extLst>
          </p:cNvPr>
          <p:cNvSpPr/>
          <p:nvPr/>
        </p:nvSpPr>
        <p:spPr>
          <a:xfrm>
            <a:off x="7554686" y="3161077"/>
            <a:ext cx="1840774" cy="4385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M Mono 10" pitchFamily="49" charset="77"/>
              </a:rPr>
              <a:t>Input scriptSig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032DB4-17CD-B32D-E569-76EA3CC81FC1}"/>
              </a:ext>
            </a:extLst>
          </p:cNvPr>
          <p:cNvSpPr/>
          <p:nvPr/>
        </p:nvSpPr>
        <p:spPr>
          <a:xfrm>
            <a:off x="7554686" y="3609524"/>
            <a:ext cx="1840774" cy="4385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M Mono 10" pitchFamily="49" charset="77"/>
              </a:rPr>
              <a:t>Input sequence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DC8821-FD08-059E-3B91-F956D41EDC5E}"/>
              </a:ext>
            </a:extLst>
          </p:cNvPr>
          <p:cNvSpPr/>
          <p:nvPr/>
        </p:nvSpPr>
        <p:spPr>
          <a:xfrm>
            <a:off x="9395460" y="1835514"/>
            <a:ext cx="1840774" cy="4385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M Mono 10" pitchFamily="49" charset="77"/>
              </a:rPr>
              <a:t>Out counter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CE8CB0-0C69-F164-5F82-2045186E91C6}"/>
              </a:ext>
            </a:extLst>
          </p:cNvPr>
          <p:cNvSpPr/>
          <p:nvPr/>
        </p:nvSpPr>
        <p:spPr>
          <a:xfrm>
            <a:off x="9395460" y="2274072"/>
            <a:ext cx="1840774" cy="4385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M Mono 10" pitchFamily="49" charset="77"/>
              </a:rPr>
              <a:t>Output amount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8A153-A263-C01C-9847-AA7F662A08C4}"/>
              </a:ext>
            </a:extLst>
          </p:cNvPr>
          <p:cNvSpPr/>
          <p:nvPr/>
        </p:nvSpPr>
        <p:spPr>
          <a:xfrm>
            <a:off x="9395460" y="2722519"/>
            <a:ext cx="1840774" cy="4385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M Mono 10" pitchFamily="49" charset="77"/>
              </a:rPr>
              <a:t>Output scriptPK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AF27F-F065-136B-B1DB-A5CEAAB76751}"/>
              </a:ext>
            </a:extLst>
          </p:cNvPr>
          <p:cNvSpPr/>
          <p:nvPr/>
        </p:nvSpPr>
        <p:spPr>
          <a:xfrm>
            <a:off x="9395460" y="3167078"/>
            <a:ext cx="1840774" cy="4385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M Mono 10" pitchFamily="49" charset="77"/>
              </a:rPr>
              <a:t>LockTime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169A1C-49CB-111A-EE86-9406DB139B56}"/>
              </a:ext>
            </a:extLst>
          </p:cNvPr>
          <p:cNvSpPr/>
          <p:nvPr/>
        </p:nvSpPr>
        <p:spPr>
          <a:xfrm>
            <a:off x="9380048" y="4920652"/>
            <a:ext cx="793214" cy="33050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31397-16EF-E0EC-0542-71133079A2C5}"/>
              </a:ext>
            </a:extLst>
          </p:cNvPr>
          <p:cNvSpPr/>
          <p:nvPr/>
        </p:nvSpPr>
        <p:spPr>
          <a:xfrm>
            <a:off x="9380048" y="5403558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13561E80-FAFB-B823-C334-3F6916E1D5CA}"/>
              </a:ext>
            </a:extLst>
          </p:cNvPr>
          <p:cNvCxnSpPr>
            <a:cxnSpLocks/>
          </p:cNvCxnSpPr>
          <p:nvPr/>
        </p:nvCxnSpPr>
        <p:spPr>
          <a:xfrm>
            <a:off x="10173262" y="5085905"/>
            <a:ext cx="661012" cy="4829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6E5D85F1-5745-6246-F0AB-54D430315B21}"/>
              </a:ext>
            </a:extLst>
          </p:cNvPr>
          <p:cNvCxnSpPr>
            <a:cxnSpLocks/>
          </p:cNvCxnSpPr>
          <p:nvPr/>
        </p:nvCxnSpPr>
        <p:spPr>
          <a:xfrm flipV="1">
            <a:off x="10173262" y="5085905"/>
            <a:ext cx="661012" cy="4829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44698AD-4278-64CD-E37C-9213ECBB49E2}"/>
              </a:ext>
            </a:extLst>
          </p:cNvPr>
          <p:cNvSpPr/>
          <p:nvPr/>
        </p:nvSpPr>
        <p:spPr>
          <a:xfrm>
            <a:off x="10843070" y="4920652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5F12B1-9475-B929-0025-BC3142016353}"/>
              </a:ext>
            </a:extLst>
          </p:cNvPr>
          <p:cNvSpPr/>
          <p:nvPr/>
        </p:nvSpPr>
        <p:spPr>
          <a:xfrm>
            <a:off x="10834274" y="5412739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1BBB69-65A8-B202-A07E-6CDFF324117B}"/>
              </a:ext>
            </a:extLst>
          </p:cNvPr>
          <p:cNvSpPr/>
          <p:nvPr/>
        </p:nvSpPr>
        <p:spPr>
          <a:xfrm>
            <a:off x="7013643" y="4428565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24D82C-0CBF-3E16-A7D7-0A05538876BA}"/>
              </a:ext>
            </a:extLst>
          </p:cNvPr>
          <p:cNvSpPr/>
          <p:nvPr/>
        </p:nvSpPr>
        <p:spPr>
          <a:xfrm>
            <a:off x="7013643" y="4911471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E2CD923-D6D9-274C-83F7-B0AF959E3EBC}"/>
              </a:ext>
            </a:extLst>
          </p:cNvPr>
          <p:cNvCxnSpPr>
            <a:stCxn id="19" idx="3"/>
          </p:cNvCxnSpPr>
          <p:nvPr/>
        </p:nvCxnSpPr>
        <p:spPr>
          <a:xfrm>
            <a:off x="7806857" y="4593818"/>
            <a:ext cx="661012" cy="4829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493EA42B-094B-1FCA-3F8C-A3457AFC3ACC}"/>
              </a:ext>
            </a:extLst>
          </p:cNvPr>
          <p:cNvCxnSpPr>
            <a:cxnSpLocks/>
          </p:cNvCxnSpPr>
          <p:nvPr/>
        </p:nvCxnSpPr>
        <p:spPr>
          <a:xfrm flipV="1">
            <a:off x="7806857" y="4593818"/>
            <a:ext cx="661012" cy="4829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0A3E012-F200-ED82-FFF8-E9F507D98466}"/>
              </a:ext>
            </a:extLst>
          </p:cNvPr>
          <p:cNvSpPr/>
          <p:nvPr/>
        </p:nvSpPr>
        <p:spPr>
          <a:xfrm>
            <a:off x="8476665" y="4428565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2C87E2-01F0-FF76-3FAA-0B384F7BD202}"/>
              </a:ext>
            </a:extLst>
          </p:cNvPr>
          <p:cNvSpPr/>
          <p:nvPr/>
        </p:nvSpPr>
        <p:spPr>
          <a:xfrm>
            <a:off x="8467869" y="4920652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04E60C-DA0E-C6EE-6246-347F6EAA62B0}"/>
              </a:ext>
            </a:extLst>
          </p:cNvPr>
          <p:cNvCxnSpPr>
            <a:cxnSpLocks/>
          </p:cNvCxnSpPr>
          <p:nvPr/>
        </p:nvCxnSpPr>
        <p:spPr>
          <a:xfrm flipH="1" flipV="1">
            <a:off x="9014922" y="4511192"/>
            <a:ext cx="527506" cy="492087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34E3F1-0F38-578E-9F2E-2A195092707D}"/>
              </a:ext>
            </a:extLst>
          </p:cNvPr>
          <p:cNvCxnSpPr>
            <a:cxnSpLocks/>
          </p:cNvCxnSpPr>
          <p:nvPr/>
        </p:nvCxnSpPr>
        <p:spPr>
          <a:xfrm flipH="1" flipV="1">
            <a:off x="8873272" y="5076724"/>
            <a:ext cx="680544" cy="78955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AC69FA-E963-F150-2886-BDE26C95387D}"/>
              </a:ext>
            </a:extLst>
          </p:cNvPr>
          <p:cNvCxnSpPr>
            <a:cxnSpLocks/>
          </p:cNvCxnSpPr>
          <p:nvPr/>
        </p:nvCxnSpPr>
        <p:spPr>
          <a:xfrm flipH="1" flipV="1">
            <a:off x="7483569" y="4593818"/>
            <a:ext cx="2058859" cy="482906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FA36ED-C61F-B95F-DAD0-DF2763D5C797}"/>
              </a:ext>
            </a:extLst>
          </p:cNvPr>
          <p:cNvCxnSpPr>
            <a:cxnSpLocks/>
          </p:cNvCxnSpPr>
          <p:nvPr/>
        </p:nvCxnSpPr>
        <p:spPr>
          <a:xfrm flipH="1" flipV="1">
            <a:off x="7483569" y="5084986"/>
            <a:ext cx="2101213" cy="130826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17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971E-0BF4-6135-3AC1-D3871A52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Linux Biolinum O" panose="02000503000000000000" pitchFamily="2" charset="0"/>
                <a:cs typeface="Linux Biolinum O" panose="02000503000000000000" pitchFamily="2" charset="0"/>
              </a:rPr>
              <a:t>Covenant with </a:t>
            </a:r>
            <a:r>
              <a:rPr lang="en-US" dirty="0">
                <a:latin typeface="LM Mono 10" pitchFamily="49" charset="77"/>
                <a:ea typeface="Linux Biolinum O" panose="02000503000000000000" pitchFamily="2" charset="0"/>
                <a:cs typeface="Linux Biolinum O" panose="02000503000000000000" pitchFamily="2" charset="0"/>
              </a:rPr>
              <a:t>OP_CAT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634990-3039-8C5E-F26D-2E9F4362456D}"/>
              </a:ext>
            </a:extLst>
          </p:cNvPr>
          <p:cNvSpPr/>
          <p:nvPr/>
        </p:nvSpPr>
        <p:spPr>
          <a:xfrm>
            <a:off x="5699393" y="3429000"/>
            <a:ext cx="793214" cy="33050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58CACF-F47F-BB09-56D9-E484A98D14CD}"/>
              </a:ext>
            </a:extLst>
          </p:cNvPr>
          <p:cNvSpPr/>
          <p:nvPr/>
        </p:nvSpPr>
        <p:spPr>
          <a:xfrm>
            <a:off x="5699393" y="3911906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98EB3453-90D1-BAF3-1EBC-F6F0C6386039}"/>
              </a:ext>
            </a:extLst>
          </p:cNvPr>
          <p:cNvCxnSpPr>
            <a:cxnSpLocks/>
          </p:cNvCxnSpPr>
          <p:nvPr/>
        </p:nvCxnSpPr>
        <p:spPr>
          <a:xfrm>
            <a:off x="6492607" y="3594253"/>
            <a:ext cx="661012" cy="4829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7055B36A-80DD-FEEB-00EA-35B898CAA516}"/>
              </a:ext>
            </a:extLst>
          </p:cNvPr>
          <p:cNvCxnSpPr>
            <a:cxnSpLocks/>
          </p:cNvCxnSpPr>
          <p:nvPr/>
        </p:nvCxnSpPr>
        <p:spPr>
          <a:xfrm flipV="1">
            <a:off x="6492607" y="3594253"/>
            <a:ext cx="661012" cy="4829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9CD814-CE34-9A2A-4EB5-01D2361C77C6}"/>
              </a:ext>
            </a:extLst>
          </p:cNvPr>
          <p:cNvSpPr/>
          <p:nvPr/>
        </p:nvSpPr>
        <p:spPr>
          <a:xfrm>
            <a:off x="7162415" y="3429000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1E29E2-B40F-054D-90A4-65D57132736A}"/>
              </a:ext>
            </a:extLst>
          </p:cNvPr>
          <p:cNvSpPr/>
          <p:nvPr/>
        </p:nvSpPr>
        <p:spPr>
          <a:xfrm>
            <a:off x="7153619" y="3921087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278026-EABA-3C03-22FB-802C9F419998}"/>
              </a:ext>
            </a:extLst>
          </p:cNvPr>
          <p:cNvSpPr/>
          <p:nvPr/>
        </p:nvSpPr>
        <p:spPr>
          <a:xfrm>
            <a:off x="3332988" y="2936913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5C7F1-E9EA-ED50-2D8E-02364F033CEF}"/>
              </a:ext>
            </a:extLst>
          </p:cNvPr>
          <p:cNvSpPr/>
          <p:nvPr/>
        </p:nvSpPr>
        <p:spPr>
          <a:xfrm>
            <a:off x="3332988" y="3419819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0363E5ED-16EF-A9DE-F3B0-51460886B938}"/>
              </a:ext>
            </a:extLst>
          </p:cNvPr>
          <p:cNvCxnSpPr>
            <a:stCxn id="10" idx="3"/>
          </p:cNvCxnSpPr>
          <p:nvPr/>
        </p:nvCxnSpPr>
        <p:spPr>
          <a:xfrm>
            <a:off x="4126202" y="3102166"/>
            <a:ext cx="661012" cy="4829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9CB88CB0-9666-2EC7-4688-8B6D8973DAEE}"/>
              </a:ext>
            </a:extLst>
          </p:cNvPr>
          <p:cNvCxnSpPr>
            <a:cxnSpLocks/>
          </p:cNvCxnSpPr>
          <p:nvPr/>
        </p:nvCxnSpPr>
        <p:spPr>
          <a:xfrm flipV="1">
            <a:off x="4126202" y="3102166"/>
            <a:ext cx="661012" cy="4829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A625237-D3DA-EBF7-22EF-1EE282B7FFE4}"/>
              </a:ext>
            </a:extLst>
          </p:cNvPr>
          <p:cNvSpPr/>
          <p:nvPr/>
        </p:nvSpPr>
        <p:spPr>
          <a:xfrm>
            <a:off x="4796010" y="2936913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2BD146-791E-B2B0-297A-FFFECF821921}"/>
              </a:ext>
            </a:extLst>
          </p:cNvPr>
          <p:cNvSpPr/>
          <p:nvPr/>
        </p:nvSpPr>
        <p:spPr>
          <a:xfrm>
            <a:off x="4787214" y="3429000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918AFD-3BC2-1A9E-B1A7-5049DA080F84}"/>
              </a:ext>
            </a:extLst>
          </p:cNvPr>
          <p:cNvCxnSpPr>
            <a:cxnSpLocks/>
          </p:cNvCxnSpPr>
          <p:nvPr/>
        </p:nvCxnSpPr>
        <p:spPr>
          <a:xfrm flipH="1" flipV="1">
            <a:off x="5334267" y="3019540"/>
            <a:ext cx="527506" cy="492087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5B4992-3985-68FB-8526-D99B674FD30D}"/>
              </a:ext>
            </a:extLst>
          </p:cNvPr>
          <p:cNvCxnSpPr>
            <a:cxnSpLocks/>
          </p:cNvCxnSpPr>
          <p:nvPr/>
        </p:nvCxnSpPr>
        <p:spPr>
          <a:xfrm flipH="1" flipV="1">
            <a:off x="5192617" y="3585072"/>
            <a:ext cx="680544" cy="78955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583886-EB65-8FAA-9494-35B0860AF7E7}"/>
              </a:ext>
            </a:extLst>
          </p:cNvPr>
          <p:cNvCxnSpPr>
            <a:cxnSpLocks/>
          </p:cNvCxnSpPr>
          <p:nvPr/>
        </p:nvCxnSpPr>
        <p:spPr>
          <a:xfrm flipH="1" flipV="1">
            <a:off x="3802914" y="3102166"/>
            <a:ext cx="2058859" cy="482906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5A6240-BE0F-98E9-EAAA-158BBD8925AA}"/>
              </a:ext>
            </a:extLst>
          </p:cNvPr>
          <p:cNvCxnSpPr>
            <a:cxnSpLocks/>
          </p:cNvCxnSpPr>
          <p:nvPr/>
        </p:nvCxnSpPr>
        <p:spPr>
          <a:xfrm flipH="1" flipV="1">
            <a:off x="3802914" y="3593334"/>
            <a:ext cx="2101213" cy="130826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C6A48B-1AFC-00A9-3CE4-4D6D4FC3A6D6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6096000" y="3624549"/>
            <a:ext cx="0" cy="617863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B735A6-0144-0BC8-80D1-59E88EB676F9}"/>
              </a:ext>
            </a:extLst>
          </p:cNvPr>
          <p:cNvCxnSpPr>
            <a:cxnSpLocks/>
          </p:cNvCxnSpPr>
          <p:nvPr/>
        </p:nvCxnSpPr>
        <p:spPr>
          <a:xfrm>
            <a:off x="6096000" y="3624549"/>
            <a:ext cx="1463022" cy="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EB0A3F-8BFF-0D6C-078A-6B6CD2F00872}"/>
              </a:ext>
            </a:extLst>
          </p:cNvPr>
          <p:cNvCxnSpPr>
            <a:cxnSpLocks/>
          </p:cNvCxnSpPr>
          <p:nvPr/>
        </p:nvCxnSpPr>
        <p:spPr>
          <a:xfrm>
            <a:off x="6096000" y="3658747"/>
            <a:ext cx="1478483" cy="448708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30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02DC-556A-5566-26BD-49EA2A59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Linux Biolinum O" panose="02000503000000000000" pitchFamily="2" charset="0"/>
                <a:cs typeface="Linux Biolinum O" panose="02000503000000000000" pitchFamily="2" charset="0"/>
              </a:rPr>
              <a:t>Covenant with </a:t>
            </a:r>
            <a:r>
              <a:rPr lang="en-US" dirty="0">
                <a:latin typeface="LM Mono 10" pitchFamily="49" charset="77"/>
                <a:ea typeface="Linux Biolinum O" panose="02000503000000000000" pitchFamily="2" charset="0"/>
                <a:cs typeface="Linux Biolinum O" panose="02000503000000000000" pitchFamily="2" charset="0"/>
              </a:rPr>
              <a:t>OP_CAT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16CDF3-C682-9F9E-264C-2DE143B853A5}"/>
              </a:ext>
            </a:extLst>
          </p:cNvPr>
          <p:cNvSpPr/>
          <p:nvPr/>
        </p:nvSpPr>
        <p:spPr>
          <a:xfrm>
            <a:off x="8474343" y="4241800"/>
            <a:ext cx="793214" cy="33050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99A9DB-76E0-D953-2129-125DEFEA8E08}"/>
              </a:ext>
            </a:extLst>
          </p:cNvPr>
          <p:cNvSpPr/>
          <p:nvPr/>
        </p:nvSpPr>
        <p:spPr>
          <a:xfrm>
            <a:off x="8474343" y="4724706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AFD2C9B8-1EF3-D5A6-B033-5683D10DB894}"/>
              </a:ext>
            </a:extLst>
          </p:cNvPr>
          <p:cNvCxnSpPr>
            <a:cxnSpLocks/>
          </p:cNvCxnSpPr>
          <p:nvPr/>
        </p:nvCxnSpPr>
        <p:spPr>
          <a:xfrm>
            <a:off x="9267557" y="4407053"/>
            <a:ext cx="661012" cy="4829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90457D4B-A7B7-0F49-2DC3-003482AF4D8C}"/>
              </a:ext>
            </a:extLst>
          </p:cNvPr>
          <p:cNvCxnSpPr>
            <a:cxnSpLocks/>
          </p:cNvCxnSpPr>
          <p:nvPr/>
        </p:nvCxnSpPr>
        <p:spPr>
          <a:xfrm flipV="1">
            <a:off x="9267557" y="4407053"/>
            <a:ext cx="661012" cy="4829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6432D76-27D0-498C-1E8A-24352F4D7011}"/>
              </a:ext>
            </a:extLst>
          </p:cNvPr>
          <p:cNvSpPr/>
          <p:nvPr/>
        </p:nvSpPr>
        <p:spPr>
          <a:xfrm>
            <a:off x="9937365" y="4241800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61BD1-A225-04EB-2B02-B19518789513}"/>
              </a:ext>
            </a:extLst>
          </p:cNvPr>
          <p:cNvSpPr/>
          <p:nvPr/>
        </p:nvSpPr>
        <p:spPr>
          <a:xfrm>
            <a:off x="9928569" y="4733887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13E05D-FF8B-8283-6633-8C615D65DABA}"/>
              </a:ext>
            </a:extLst>
          </p:cNvPr>
          <p:cNvSpPr/>
          <p:nvPr/>
        </p:nvSpPr>
        <p:spPr>
          <a:xfrm>
            <a:off x="6107938" y="3749713"/>
            <a:ext cx="793214" cy="3305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FE8999-D8A5-5681-F83C-584270E3932C}"/>
              </a:ext>
            </a:extLst>
          </p:cNvPr>
          <p:cNvSpPr/>
          <p:nvPr/>
        </p:nvSpPr>
        <p:spPr>
          <a:xfrm>
            <a:off x="6107938" y="4232619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50BA73F-2E49-3D0B-0FDF-A4EBA833492F}"/>
              </a:ext>
            </a:extLst>
          </p:cNvPr>
          <p:cNvCxnSpPr>
            <a:stCxn id="10" idx="3"/>
          </p:cNvCxnSpPr>
          <p:nvPr/>
        </p:nvCxnSpPr>
        <p:spPr>
          <a:xfrm>
            <a:off x="6901152" y="3914966"/>
            <a:ext cx="661012" cy="4829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367C13EF-E0EF-5CCB-F391-B7AF8D2CF4AD}"/>
              </a:ext>
            </a:extLst>
          </p:cNvPr>
          <p:cNvCxnSpPr>
            <a:cxnSpLocks/>
          </p:cNvCxnSpPr>
          <p:nvPr/>
        </p:nvCxnSpPr>
        <p:spPr>
          <a:xfrm flipV="1">
            <a:off x="6901152" y="3914966"/>
            <a:ext cx="661012" cy="4829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29D1B3E-285C-F98C-BD52-578F0781BA5C}"/>
              </a:ext>
            </a:extLst>
          </p:cNvPr>
          <p:cNvSpPr/>
          <p:nvPr/>
        </p:nvSpPr>
        <p:spPr>
          <a:xfrm>
            <a:off x="7570960" y="3749713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D6414A-2D4D-05DD-88E4-28CC4DF5A334}"/>
              </a:ext>
            </a:extLst>
          </p:cNvPr>
          <p:cNvSpPr/>
          <p:nvPr/>
        </p:nvSpPr>
        <p:spPr>
          <a:xfrm>
            <a:off x="7562164" y="4241800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DB37A1-714D-39C8-F5CB-AB033741E51B}"/>
              </a:ext>
            </a:extLst>
          </p:cNvPr>
          <p:cNvCxnSpPr>
            <a:cxnSpLocks/>
          </p:cNvCxnSpPr>
          <p:nvPr/>
        </p:nvCxnSpPr>
        <p:spPr>
          <a:xfrm flipH="1" flipV="1">
            <a:off x="8109217" y="3832340"/>
            <a:ext cx="527506" cy="492087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B83CF1-D251-F05B-3F3B-CA3F0CD34C21}"/>
              </a:ext>
            </a:extLst>
          </p:cNvPr>
          <p:cNvCxnSpPr>
            <a:cxnSpLocks/>
          </p:cNvCxnSpPr>
          <p:nvPr/>
        </p:nvCxnSpPr>
        <p:spPr>
          <a:xfrm flipH="1" flipV="1">
            <a:off x="7967567" y="4397872"/>
            <a:ext cx="680544" cy="78955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83C037-1081-7807-528E-F41AB646E075}"/>
              </a:ext>
            </a:extLst>
          </p:cNvPr>
          <p:cNvCxnSpPr>
            <a:cxnSpLocks/>
          </p:cNvCxnSpPr>
          <p:nvPr/>
        </p:nvCxnSpPr>
        <p:spPr>
          <a:xfrm flipH="1" flipV="1">
            <a:off x="6577864" y="3914966"/>
            <a:ext cx="2058859" cy="482906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DA4A2E-0DF5-B9F4-81AB-49E6CCE31249}"/>
              </a:ext>
            </a:extLst>
          </p:cNvPr>
          <p:cNvCxnSpPr>
            <a:cxnSpLocks/>
          </p:cNvCxnSpPr>
          <p:nvPr/>
        </p:nvCxnSpPr>
        <p:spPr>
          <a:xfrm flipH="1" flipV="1">
            <a:off x="6577864" y="4406134"/>
            <a:ext cx="2101213" cy="130826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E1AC1E-85B5-5184-3CE5-054D2D33079F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8870950" y="4437349"/>
            <a:ext cx="0" cy="617863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6992D1-469C-D165-A0C5-B500AABC30D6}"/>
              </a:ext>
            </a:extLst>
          </p:cNvPr>
          <p:cNvCxnSpPr>
            <a:cxnSpLocks/>
          </p:cNvCxnSpPr>
          <p:nvPr/>
        </p:nvCxnSpPr>
        <p:spPr>
          <a:xfrm>
            <a:off x="8870950" y="4437349"/>
            <a:ext cx="1463022" cy="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EA24A4-1B80-3090-AC51-580EABA715C3}"/>
              </a:ext>
            </a:extLst>
          </p:cNvPr>
          <p:cNvCxnSpPr>
            <a:cxnSpLocks/>
          </p:cNvCxnSpPr>
          <p:nvPr/>
        </p:nvCxnSpPr>
        <p:spPr>
          <a:xfrm>
            <a:off x="8870950" y="4471547"/>
            <a:ext cx="1478483" cy="448708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8400A7C-6897-58A4-3C7F-BC5CDF8A55CC}"/>
              </a:ext>
            </a:extLst>
          </p:cNvPr>
          <p:cNvSpPr/>
          <p:nvPr/>
        </p:nvSpPr>
        <p:spPr>
          <a:xfrm>
            <a:off x="3755629" y="3270632"/>
            <a:ext cx="793214" cy="3305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734BEA-76EA-CE3D-4D0D-13041422EBA7}"/>
              </a:ext>
            </a:extLst>
          </p:cNvPr>
          <p:cNvSpPr/>
          <p:nvPr/>
        </p:nvSpPr>
        <p:spPr>
          <a:xfrm>
            <a:off x="3755629" y="3753538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5486B7D6-91CD-8D3B-AF3C-D4F289FA481A}"/>
              </a:ext>
            </a:extLst>
          </p:cNvPr>
          <p:cNvCxnSpPr>
            <a:stCxn id="23" idx="3"/>
          </p:cNvCxnSpPr>
          <p:nvPr/>
        </p:nvCxnSpPr>
        <p:spPr>
          <a:xfrm>
            <a:off x="4548843" y="3435885"/>
            <a:ext cx="661012" cy="4829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7217733-D178-481B-E7F7-6325554EF9A7}"/>
              </a:ext>
            </a:extLst>
          </p:cNvPr>
          <p:cNvCxnSpPr>
            <a:cxnSpLocks/>
          </p:cNvCxnSpPr>
          <p:nvPr/>
        </p:nvCxnSpPr>
        <p:spPr>
          <a:xfrm flipV="1">
            <a:off x="4548843" y="3435885"/>
            <a:ext cx="661012" cy="4829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033B80B-D2FB-CF9B-1F3A-7681A08C8010}"/>
              </a:ext>
            </a:extLst>
          </p:cNvPr>
          <p:cNvSpPr/>
          <p:nvPr/>
        </p:nvSpPr>
        <p:spPr>
          <a:xfrm>
            <a:off x="5218651" y="3270632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476D08-2C51-43CB-4BD6-1497F2414781}"/>
              </a:ext>
            </a:extLst>
          </p:cNvPr>
          <p:cNvSpPr/>
          <p:nvPr/>
        </p:nvSpPr>
        <p:spPr>
          <a:xfrm>
            <a:off x="5209855" y="3762719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95FF3F-0558-6AF5-9A0B-CEE8B0D6948C}"/>
              </a:ext>
            </a:extLst>
          </p:cNvPr>
          <p:cNvCxnSpPr>
            <a:cxnSpLocks/>
          </p:cNvCxnSpPr>
          <p:nvPr/>
        </p:nvCxnSpPr>
        <p:spPr>
          <a:xfrm flipH="1" flipV="1">
            <a:off x="5756908" y="3353259"/>
            <a:ext cx="527506" cy="492087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E20362-3D95-1368-5974-02A5A88F0C71}"/>
              </a:ext>
            </a:extLst>
          </p:cNvPr>
          <p:cNvCxnSpPr>
            <a:cxnSpLocks/>
          </p:cNvCxnSpPr>
          <p:nvPr/>
        </p:nvCxnSpPr>
        <p:spPr>
          <a:xfrm flipH="1" flipV="1">
            <a:off x="5615258" y="3918791"/>
            <a:ext cx="680544" cy="78955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DBEABF-B972-DE16-17A9-446709982712}"/>
              </a:ext>
            </a:extLst>
          </p:cNvPr>
          <p:cNvCxnSpPr>
            <a:cxnSpLocks/>
          </p:cNvCxnSpPr>
          <p:nvPr/>
        </p:nvCxnSpPr>
        <p:spPr>
          <a:xfrm flipH="1" flipV="1">
            <a:off x="4225555" y="3435885"/>
            <a:ext cx="2058859" cy="482906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A97B46-F984-7F17-CC4D-C9A886FAF125}"/>
              </a:ext>
            </a:extLst>
          </p:cNvPr>
          <p:cNvCxnSpPr>
            <a:cxnSpLocks/>
          </p:cNvCxnSpPr>
          <p:nvPr/>
        </p:nvCxnSpPr>
        <p:spPr>
          <a:xfrm flipH="1" flipV="1">
            <a:off x="4225555" y="3927053"/>
            <a:ext cx="2101213" cy="130826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C47E496-EBBA-0FCA-A715-ABF62C968269}"/>
              </a:ext>
            </a:extLst>
          </p:cNvPr>
          <p:cNvSpPr/>
          <p:nvPr/>
        </p:nvSpPr>
        <p:spPr>
          <a:xfrm>
            <a:off x="1379882" y="2783136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686883-1309-013D-D68C-7061D1E4BDD1}"/>
              </a:ext>
            </a:extLst>
          </p:cNvPr>
          <p:cNvSpPr/>
          <p:nvPr/>
        </p:nvSpPr>
        <p:spPr>
          <a:xfrm>
            <a:off x="1379882" y="3266042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14B9A2CC-6612-7607-58A8-A7C9B4303225}"/>
              </a:ext>
            </a:extLst>
          </p:cNvPr>
          <p:cNvCxnSpPr>
            <a:stCxn id="33" idx="3"/>
          </p:cNvCxnSpPr>
          <p:nvPr/>
        </p:nvCxnSpPr>
        <p:spPr>
          <a:xfrm>
            <a:off x="2173096" y="2948389"/>
            <a:ext cx="661012" cy="4829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39DACEF6-2AFC-5BA3-872E-CEFE47EBDF42}"/>
              </a:ext>
            </a:extLst>
          </p:cNvPr>
          <p:cNvCxnSpPr>
            <a:cxnSpLocks/>
          </p:cNvCxnSpPr>
          <p:nvPr/>
        </p:nvCxnSpPr>
        <p:spPr>
          <a:xfrm flipV="1">
            <a:off x="2173096" y="2948389"/>
            <a:ext cx="661012" cy="4829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B5F565A-9F1C-3355-B6DF-CD43F660C526}"/>
              </a:ext>
            </a:extLst>
          </p:cNvPr>
          <p:cNvSpPr/>
          <p:nvPr/>
        </p:nvSpPr>
        <p:spPr>
          <a:xfrm>
            <a:off x="2842904" y="2783136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DCB6B0-AE44-00AC-32CB-A5164FDD43B9}"/>
              </a:ext>
            </a:extLst>
          </p:cNvPr>
          <p:cNvSpPr/>
          <p:nvPr/>
        </p:nvSpPr>
        <p:spPr>
          <a:xfrm>
            <a:off x="2834108" y="3275223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89177C-6839-DEAA-3CEC-96B3636BB14F}"/>
              </a:ext>
            </a:extLst>
          </p:cNvPr>
          <p:cNvCxnSpPr>
            <a:cxnSpLocks/>
          </p:cNvCxnSpPr>
          <p:nvPr/>
        </p:nvCxnSpPr>
        <p:spPr>
          <a:xfrm flipH="1" flipV="1">
            <a:off x="3381161" y="2865763"/>
            <a:ext cx="527506" cy="492087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D421610-29C3-BB79-80EA-60BD5D6908B4}"/>
              </a:ext>
            </a:extLst>
          </p:cNvPr>
          <p:cNvCxnSpPr>
            <a:cxnSpLocks/>
          </p:cNvCxnSpPr>
          <p:nvPr/>
        </p:nvCxnSpPr>
        <p:spPr>
          <a:xfrm flipH="1" flipV="1">
            <a:off x="3239511" y="3431295"/>
            <a:ext cx="680544" cy="78955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4AB6290-EFAB-8DBB-02EA-2697FF5B6E76}"/>
              </a:ext>
            </a:extLst>
          </p:cNvPr>
          <p:cNvCxnSpPr>
            <a:cxnSpLocks/>
          </p:cNvCxnSpPr>
          <p:nvPr/>
        </p:nvCxnSpPr>
        <p:spPr>
          <a:xfrm flipH="1" flipV="1">
            <a:off x="1849808" y="2948389"/>
            <a:ext cx="2058859" cy="482906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08547C-DCD3-E89B-F06B-A0E022DD5D0F}"/>
              </a:ext>
            </a:extLst>
          </p:cNvPr>
          <p:cNvCxnSpPr>
            <a:cxnSpLocks/>
          </p:cNvCxnSpPr>
          <p:nvPr/>
        </p:nvCxnSpPr>
        <p:spPr>
          <a:xfrm flipH="1" flipV="1">
            <a:off x="1849808" y="3439557"/>
            <a:ext cx="2101213" cy="130826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71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  <p:bldP spid="23" grpId="0" animBg="1"/>
      <p:bldP spid="24" grpId="0" animBg="1"/>
      <p:bldP spid="27" grpId="0" animBg="1"/>
      <p:bldP spid="28" grpId="0" animBg="1"/>
      <p:bldP spid="33" grpId="0" animBg="1"/>
      <p:bldP spid="34" grpId="0" animBg="1"/>
      <p:bldP spid="37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C4C103-9DCB-8DFC-BEF4-51B04485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tools from OP_CAT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BF2FC-AEE9-97D9-3011-C7899EC7DA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71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CF28-3A72-C1AD-C713-5200C677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AD0E5-0A79-77BF-EEAC-031CD2083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Without </a:t>
            </a:r>
            <a:r>
              <a:rPr lang="en-US" sz="2400" dirty="0">
                <a:latin typeface="LM Mono 10" pitchFamily="49" charset="77"/>
              </a:rPr>
              <a:t>OP_CAT</a:t>
            </a:r>
            <a:r>
              <a:rPr lang="en-US" sz="2400" dirty="0"/>
              <a:t>, we can construct a memory using Merkle trees (and even key-value database), but with </a:t>
            </a:r>
            <a:r>
              <a:rPr lang="en-US" sz="2400" dirty="0">
                <a:latin typeface="LM Mono 10" pitchFamily="49" charset="77"/>
              </a:rPr>
              <a:t>OP_CAT</a:t>
            </a:r>
            <a:r>
              <a:rPr lang="en-US" sz="2400" dirty="0"/>
              <a:t> it becomes highly efficient.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Problem: how to pass the memory data, as a state, to the next execution?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35C0E7-DD6F-6874-5856-5F215FD9AA54}"/>
              </a:ext>
            </a:extLst>
          </p:cNvPr>
          <p:cNvSpPr/>
          <p:nvPr/>
        </p:nvSpPr>
        <p:spPr>
          <a:xfrm>
            <a:off x="5737493" y="4438650"/>
            <a:ext cx="793214" cy="33050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1A8581-28CF-2475-3C9D-D40E2388D77F}"/>
              </a:ext>
            </a:extLst>
          </p:cNvPr>
          <p:cNvSpPr/>
          <p:nvPr/>
        </p:nvSpPr>
        <p:spPr>
          <a:xfrm>
            <a:off x="5737493" y="4921556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26B6DA44-AC7F-9B96-A58C-824CFE95970F}"/>
              </a:ext>
            </a:extLst>
          </p:cNvPr>
          <p:cNvCxnSpPr>
            <a:cxnSpLocks/>
          </p:cNvCxnSpPr>
          <p:nvPr/>
        </p:nvCxnSpPr>
        <p:spPr>
          <a:xfrm>
            <a:off x="6530707" y="4603903"/>
            <a:ext cx="661012" cy="4829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D0A1AE1E-C8F6-9C19-6403-9AAE66690C70}"/>
              </a:ext>
            </a:extLst>
          </p:cNvPr>
          <p:cNvCxnSpPr>
            <a:cxnSpLocks/>
          </p:cNvCxnSpPr>
          <p:nvPr/>
        </p:nvCxnSpPr>
        <p:spPr>
          <a:xfrm flipV="1">
            <a:off x="6530707" y="4603903"/>
            <a:ext cx="661012" cy="4829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3AFAE68-6755-B9E4-AC2A-1E3AE6F5F479}"/>
              </a:ext>
            </a:extLst>
          </p:cNvPr>
          <p:cNvSpPr/>
          <p:nvPr/>
        </p:nvSpPr>
        <p:spPr>
          <a:xfrm>
            <a:off x="7200515" y="4438650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E16CFD-D213-2AA7-FAC9-9DA68CBAF7EF}"/>
              </a:ext>
            </a:extLst>
          </p:cNvPr>
          <p:cNvSpPr/>
          <p:nvPr/>
        </p:nvSpPr>
        <p:spPr>
          <a:xfrm>
            <a:off x="7191719" y="4930737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8FBFE-1DE3-3587-0913-7E7A158EEE16}"/>
              </a:ext>
            </a:extLst>
          </p:cNvPr>
          <p:cNvSpPr/>
          <p:nvPr/>
        </p:nvSpPr>
        <p:spPr>
          <a:xfrm>
            <a:off x="3371088" y="3946563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F40AE9-D138-664B-C59A-C7C4A587B631}"/>
              </a:ext>
            </a:extLst>
          </p:cNvPr>
          <p:cNvSpPr/>
          <p:nvPr/>
        </p:nvSpPr>
        <p:spPr>
          <a:xfrm>
            <a:off x="3371088" y="4429469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8BC2FA36-326F-9FCE-3B79-077DDDF0B626}"/>
              </a:ext>
            </a:extLst>
          </p:cNvPr>
          <p:cNvCxnSpPr>
            <a:stCxn id="10" idx="3"/>
          </p:cNvCxnSpPr>
          <p:nvPr/>
        </p:nvCxnSpPr>
        <p:spPr>
          <a:xfrm>
            <a:off x="4164302" y="4111816"/>
            <a:ext cx="661012" cy="4829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33414BEE-B7DF-2147-86CB-F0C2F26A0176}"/>
              </a:ext>
            </a:extLst>
          </p:cNvPr>
          <p:cNvCxnSpPr>
            <a:cxnSpLocks/>
          </p:cNvCxnSpPr>
          <p:nvPr/>
        </p:nvCxnSpPr>
        <p:spPr>
          <a:xfrm flipV="1">
            <a:off x="4164302" y="4111816"/>
            <a:ext cx="661012" cy="4829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93927F2-F416-6287-615E-4BDC05AE30BD}"/>
              </a:ext>
            </a:extLst>
          </p:cNvPr>
          <p:cNvSpPr/>
          <p:nvPr/>
        </p:nvSpPr>
        <p:spPr>
          <a:xfrm>
            <a:off x="4834110" y="3946563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5A7152-7F4F-0619-2D3C-49431AE71E02}"/>
              </a:ext>
            </a:extLst>
          </p:cNvPr>
          <p:cNvSpPr/>
          <p:nvPr/>
        </p:nvSpPr>
        <p:spPr>
          <a:xfrm>
            <a:off x="4825314" y="4438650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AEAA13-B49B-3144-E6DF-0E0E29D68DEB}"/>
              </a:ext>
            </a:extLst>
          </p:cNvPr>
          <p:cNvCxnSpPr>
            <a:cxnSpLocks/>
          </p:cNvCxnSpPr>
          <p:nvPr/>
        </p:nvCxnSpPr>
        <p:spPr>
          <a:xfrm>
            <a:off x="3841014" y="4111816"/>
            <a:ext cx="2325674" cy="500819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37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D713-D2E8-60A3-2CEF-BCA1C4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Linux Biolinum O" panose="02000503000000000000" pitchFamily="2" charset="0"/>
                <a:cs typeface="Linux Biolinum O" panose="02000503000000000000" pitchFamily="2" charset="0"/>
              </a:rPr>
              <a:t>Bitcoin Programmability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EE812-82C6-C15D-555F-E647E2B7E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Bitcoin script and EVM are both stack-based virtual machines.</a:t>
            </a:r>
          </a:p>
          <a:p>
            <a:pPr marL="0" indent="0">
              <a:buNone/>
            </a:pPr>
            <a:endParaRPr lang="en-US" sz="2400" dirty="0">
              <a:latin typeface="Aptos" panose="020B0004020202020204" pitchFamily="34" charset="0"/>
              <a:ea typeface="Linux Biolinum O" panose="02000503000000000000" pitchFamily="2" charset="0"/>
              <a:cs typeface="Linux Biolinum O" panose="02000503000000000000" pitchFamily="2" charset="0"/>
            </a:endParaRPr>
          </a:p>
          <a:p>
            <a:r>
              <a:rPr lang="en-US" sz="24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EVM is more powerful than Bitcoin:</a:t>
            </a:r>
          </a:p>
          <a:p>
            <a:pPr lvl="1"/>
            <a:r>
              <a:rPr lang="en-US" sz="20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State</a:t>
            </a:r>
          </a:p>
          <a:p>
            <a:pPr lvl="1"/>
            <a:r>
              <a:rPr lang="en-US" sz="20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Function calls</a:t>
            </a:r>
          </a:p>
          <a:p>
            <a:pPr lvl="1"/>
            <a:r>
              <a:rPr lang="en-US" sz="20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Crypto accelerators</a:t>
            </a:r>
          </a:p>
          <a:p>
            <a:pPr lvl="1"/>
            <a:r>
              <a:rPr lang="en-US" sz="20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Send and receive money</a:t>
            </a:r>
          </a:p>
        </p:txBody>
      </p:sp>
    </p:spTree>
    <p:extLst>
      <p:ext uri="{BB962C8B-B14F-4D97-AF65-F5344CB8AC3E}">
        <p14:creationId xmlns:p14="http://schemas.microsoft.com/office/powerpoint/2010/main" val="28304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5B0E-E743-6458-AD40-F075C45B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caboose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E84FA-B7E9-217F-365C-923EFBB32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design called “state caboose” or “state caboose hash” is a way to </a:t>
            </a:r>
            <a:r>
              <a:rPr lang="en-US" b="1" dirty="0"/>
              <a:t>commit</a:t>
            </a:r>
            <a:r>
              <a:rPr lang="en-US" dirty="0"/>
              <a:t> the state in the transaction.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A8A72B-0939-E84D-9870-25DEF1CF09BE}"/>
              </a:ext>
            </a:extLst>
          </p:cNvPr>
          <p:cNvSpPr/>
          <p:nvPr/>
        </p:nvSpPr>
        <p:spPr>
          <a:xfrm>
            <a:off x="5610493" y="4425950"/>
            <a:ext cx="793214" cy="33050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7254B1-9BF6-9E62-7A94-6DD90BEB8F1B}"/>
              </a:ext>
            </a:extLst>
          </p:cNvPr>
          <p:cNvSpPr/>
          <p:nvPr/>
        </p:nvSpPr>
        <p:spPr>
          <a:xfrm>
            <a:off x="5610493" y="4908856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9A337002-CD4D-B9C4-B824-8154401D0C2F}"/>
              </a:ext>
            </a:extLst>
          </p:cNvPr>
          <p:cNvCxnSpPr>
            <a:cxnSpLocks/>
          </p:cNvCxnSpPr>
          <p:nvPr/>
        </p:nvCxnSpPr>
        <p:spPr>
          <a:xfrm>
            <a:off x="6403707" y="4591203"/>
            <a:ext cx="661012" cy="4829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AE1DC84D-E78A-872A-D67C-1F842ED2E325}"/>
              </a:ext>
            </a:extLst>
          </p:cNvPr>
          <p:cNvCxnSpPr>
            <a:cxnSpLocks/>
          </p:cNvCxnSpPr>
          <p:nvPr/>
        </p:nvCxnSpPr>
        <p:spPr>
          <a:xfrm flipV="1">
            <a:off x="6403707" y="4591203"/>
            <a:ext cx="661012" cy="4829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F2067B-294E-B1C4-A844-4CA499153F84}"/>
              </a:ext>
            </a:extLst>
          </p:cNvPr>
          <p:cNvSpPr/>
          <p:nvPr/>
        </p:nvSpPr>
        <p:spPr>
          <a:xfrm>
            <a:off x="7073515" y="4425950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553621-3B73-33C1-4A88-2EEF3FF88D46}"/>
              </a:ext>
            </a:extLst>
          </p:cNvPr>
          <p:cNvSpPr/>
          <p:nvPr/>
        </p:nvSpPr>
        <p:spPr>
          <a:xfrm>
            <a:off x="7064719" y="4918037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DEAE14-9326-48A6-78E6-1D7713024853}"/>
              </a:ext>
            </a:extLst>
          </p:cNvPr>
          <p:cNvSpPr/>
          <p:nvPr/>
        </p:nvSpPr>
        <p:spPr>
          <a:xfrm>
            <a:off x="3244088" y="3933863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7E378F-604B-7D35-50EC-825F58595E48}"/>
              </a:ext>
            </a:extLst>
          </p:cNvPr>
          <p:cNvSpPr/>
          <p:nvPr/>
        </p:nvSpPr>
        <p:spPr>
          <a:xfrm>
            <a:off x="3244088" y="4416769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040E1476-11BA-DB90-EC4A-09EC8E59372C}"/>
              </a:ext>
            </a:extLst>
          </p:cNvPr>
          <p:cNvCxnSpPr>
            <a:stCxn id="10" idx="3"/>
          </p:cNvCxnSpPr>
          <p:nvPr/>
        </p:nvCxnSpPr>
        <p:spPr>
          <a:xfrm>
            <a:off x="4037302" y="4099116"/>
            <a:ext cx="661012" cy="4829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67F6938F-6B67-5FF4-3E16-5AF74CEF57E4}"/>
              </a:ext>
            </a:extLst>
          </p:cNvPr>
          <p:cNvCxnSpPr>
            <a:cxnSpLocks/>
          </p:cNvCxnSpPr>
          <p:nvPr/>
        </p:nvCxnSpPr>
        <p:spPr>
          <a:xfrm flipV="1">
            <a:off x="4037302" y="4099116"/>
            <a:ext cx="661012" cy="4829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FD16FC-DB1E-D062-CAC9-309862DA6630}"/>
              </a:ext>
            </a:extLst>
          </p:cNvPr>
          <p:cNvSpPr/>
          <p:nvPr/>
        </p:nvSpPr>
        <p:spPr>
          <a:xfrm>
            <a:off x="4707110" y="3933863"/>
            <a:ext cx="793214" cy="3305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9A73BA-11B4-C208-EBD8-CD97576F7F5A}"/>
              </a:ext>
            </a:extLst>
          </p:cNvPr>
          <p:cNvSpPr/>
          <p:nvPr/>
        </p:nvSpPr>
        <p:spPr>
          <a:xfrm>
            <a:off x="4698314" y="4425950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01A113-A014-8310-96FB-074ED7DEE82B}"/>
              </a:ext>
            </a:extLst>
          </p:cNvPr>
          <p:cNvCxnSpPr>
            <a:cxnSpLocks/>
          </p:cNvCxnSpPr>
          <p:nvPr/>
        </p:nvCxnSpPr>
        <p:spPr>
          <a:xfrm>
            <a:off x="3714014" y="4099116"/>
            <a:ext cx="2325674" cy="500819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Oval Callout 16">
            <a:extLst>
              <a:ext uri="{FF2B5EF4-FFF2-40B4-BE49-F238E27FC236}">
                <a16:creationId xmlns:a16="http://schemas.microsoft.com/office/drawing/2014/main" id="{224D91F9-0F93-D152-E423-4C119416F2CF}"/>
              </a:ext>
            </a:extLst>
          </p:cNvPr>
          <p:cNvSpPr/>
          <p:nvPr/>
        </p:nvSpPr>
        <p:spPr>
          <a:xfrm>
            <a:off x="5003799" y="3098800"/>
            <a:ext cx="2854133" cy="781050"/>
          </a:xfrm>
          <a:prstGeom prst="wedgeEllipseCallout">
            <a:avLst>
              <a:gd name="adj1" fmla="val -38259"/>
              <a:gd name="adj2" fmla="val 7144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18EA4-BB23-C427-44D4-667626FC7602}"/>
                  </a:ext>
                </a:extLst>
              </p:cNvPr>
              <p:cNvSpPr txBox="1"/>
              <p:nvPr/>
            </p:nvSpPr>
            <p:spPr>
              <a:xfrm>
                <a:off x="5045111" y="3297239"/>
                <a:ext cx="2771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LM Mono 10" pitchFamily="49" charset="77"/>
                  </a:rPr>
                  <a:t>OP_RETURN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𝑠𝑡𝑎𝑡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18EA4-BB23-C427-44D4-667626FC7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111" y="3297239"/>
                <a:ext cx="2771507" cy="369332"/>
              </a:xfrm>
              <a:prstGeom prst="rect">
                <a:avLst/>
              </a:prstGeom>
              <a:blipFill>
                <a:blip r:embed="rId2"/>
                <a:stretch>
                  <a:fillRect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89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7" grpId="0" animBg="1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4FB4C-89B5-B5A1-EA3D-65847E705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BDE21-6028-CCD1-B433-73D64805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caboose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BD024-41B9-8B97-FDFC-23436E052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computation can use </a:t>
            </a:r>
            <a:r>
              <a:rPr lang="en-US" dirty="0" err="1"/>
              <a:t>txid</a:t>
            </a:r>
            <a:r>
              <a:rPr lang="en-US" dirty="0"/>
              <a:t> reflection to read the state commitment and commit its new state similarly.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50F50F-1EB9-D77D-0BA5-E67784075B64}"/>
              </a:ext>
            </a:extLst>
          </p:cNvPr>
          <p:cNvSpPr/>
          <p:nvPr/>
        </p:nvSpPr>
        <p:spPr>
          <a:xfrm>
            <a:off x="5146943" y="4528344"/>
            <a:ext cx="793214" cy="33050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3CF191-FD9B-E98A-AE60-7F708E8D0A93}"/>
              </a:ext>
            </a:extLst>
          </p:cNvPr>
          <p:cNvSpPr/>
          <p:nvPr/>
        </p:nvSpPr>
        <p:spPr>
          <a:xfrm>
            <a:off x="5146943" y="5011250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ACEBECCB-25C9-7DC6-5286-15606522E338}"/>
              </a:ext>
            </a:extLst>
          </p:cNvPr>
          <p:cNvCxnSpPr>
            <a:cxnSpLocks/>
          </p:cNvCxnSpPr>
          <p:nvPr/>
        </p:nvCxnSpPr>
        <p:spPr>
          <a:xfrm>
            <a:off x="5940157" y="4693597"/>
            <a:ext cx="661012" cy="4829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1EB60F46-8C2F-D8F2-AB8A-B715FD60A62B}"/>
              </a:ext>
            </a:extLst>
          </p:cNvPr>
          <p:cNvCxnSpPr>
            <a:cxnSpLocks/>
          </p:cNvCxnSpPr>
          <p:nvPr/>
        </p:nvCxnSpPr>
        <p:spPr>
          <a:xfrm flipV="1">
            <a:off x="5940157" y="4693597"/>
            <a:ext cx="661012" cy="4829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18D6EB-200B-9E8D-1028-45DD345FB206}"/>
              </a:ext>
            </a:extLst>
          </p:cNvPr>
          <p:cNvSpPr/>
          <p:nvPr/>
        </p:nvSpPr>
        <p:spPr>
          <a:xfrm>
            <a:off x="6609965" y="4528344"/>
            <a:ext cx="793214" cy="3305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613B1D-CE32-FA13-2838-696E20C654A1}"/>
              </a:ext>
            </a:extLst>
          </p:cNvPr>
          <p:cNvSpPr/>
          <p:nvPr/>
        </p:nvSpPr>
        <p:spPr>
          <a:xfrm>
            <a:off x="6601169" y="5020431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B3A7CE-E0B4-D781-4EC5-EB7769A0A444}"/>
              </a:ext>
            </a:extLst>
          </p:cNvPr>
          <p:cNvSpPr/>
          <p:nvPr/>
        </p:nvSpPr>
        <p:spPr>
          <a:xfrm>
            <a:off x="2780538" y="4036257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E4B001-DC5F-23A9-2166-C060CF181C8E}"/>
              </a:ext>
            </a:extLst>
          </p:cNvPr>
          <p:cNvSpPr/>
          <p:nvPr/>
        </p:nvSpPr>
        <p:spPr>
          <a:xfrm>
            <a:off x="2780538" y="4519163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64C974D9-65BC-6BBF-9C4D-28ACD9EDCEA0}"/>
              </a:ext>
            </a:extLst>
          </p:cNvPr>
          <p:cNvCxnSpPr>
            <a:stCxn id="10" idx="3"/>
          </p:cNvCxnSpPr>
          <p:nvPr/>
        </p:nvCxnSpPr>
        <p:spPr>
          <a:xfrm>
            <a:off x="3573752" y="4201510"/>
            <a:ext cx="661012" cy="4829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3C00633A-2116-C3C0-6448-2FFC6239E80B}"/>
              </a:ext>
            </a:extLst>
          </p:cNvPr>
          <p:cNvCxnSpPr>
            <a:cxnSpLocks/>
          </p:cNvCxnSpPr>
          <p:nvPr/>
        </p:nvCxnSpPr>
        <p:spPr>
          <a:xfrm flipV="1">
            <a:off x="3573752" y="4201510"/>
            <a:ext cx="661012" cy="4829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F133BAA-FAC6-9BEF-498F-348D154C6D7D}"/>
              </a:ext>
            </a:extLst>
          </p:cNvPr>
          <p:cNvSpPr/>
          <p:nvPr/>
        </p:nvSpPr>
        <p:spPr>
          <a:xfrm>
            <a:off x="4243560" y="4036257"/>
            <a:ext cx="793214" cy="3305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DECAAC-B6B8-008D-61F4-88304D19DF73}"/>
              </a:ext>
            </a:extLst>
          </p:cNvPr>
          <p:cNvSpPr/>
          <p:nvPr/>
        </p:nvSpPr>
        <p:spPr>
          <a:xfrm>
            <a:off x="4234764" y="4528344"/>
            <a:ext cx="79321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8AAA12-60DE-4457-CBDE-9F272F13050B}"/>
              </a:ext>
            </a:extLst>
          </p:cNvPr>
          <p:cNvCxnSpPr>
            <a:cxnSpLocks/>
          </p:cNvCxnSpPr>
          <p:nvPr/>
        </p:nvCxnSpPr>
        <p:spPr>
          <a:xfrm flipH="1" flipV="1">
            <a:off x="4618897" y="4168077"/>
            <a:ext cx="924653" cy="516339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Oval Callout 16">
            <a:extLst>
              <a:ext uri="{FF2B5EF4-FFF2-40B4-BE49-F238E27FC236}">
                <a16:creationId xmlns:a16="http://schemas.microsoft.com/office/drawing/2014/main" id="{55DA1B14-CBE1-9145-5773-DC60D4EFDF2A}"/>
              </a:ext>
            </a:extLst>
          </p:cNvPr>
          <p:cNvSpPr/>
          <p:nvPr/>
        </p:nvSpPr>
        <p:spPr>
          <a:xfrm>
            <a:off x="4540249" y="3201194"/>
            <a:ext cx="2854133" cy="781050"/>
          </a:xfrm>
          <a:prstGeom prst="wedgeEllipseCallout">
            <a:avLst>
              <a:gd name="adj1" fmla="val -38259"/>
              <a:gd name="adj2" fmla="val 7144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5BE95C-D040-A449-A156-CE22A1F8E6A5}"/>
                  </a:ext>
                </a:extLst>
              </p:cNvPr>
              <p:cNvSpPr txBox="1"/>
              <p:nvPr/>
            </p:nvSpPr>
            <p:spPr>
              <a:xfrm>
                <a:off x="4581561" y="3399633"/>
                <a:ext cx="2771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LM Mono 10" pitchFamily="49" charset="77"/>
                  </a:rPr>
                  <a:t>OP_RETURN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𝑠𝑡𝑎𝑡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5BE95C-D040-A449-A156-CE22A1F8E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561" y="3399633"/>
                <a:ext cx="2771507" cy="369332"/>
              </a:xfrm>
              <a:prstGeom prst="rect">
                <a:avLst/>
              </a:prstGeom>
              <a:blipFill>
                <a:blip r:embed="rId2"/>
                <a:stretch>
                  <a:fillRect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Callout 35">
            <a:extLst>
              <a:ext uri="{FF2B5EF4-FFF2-40B4-BE49-F238E27FC236}">
                <a16:creationId xmlns:a16="http://schemas.microsoft.com/office/drawing/2014/main" id="{F82FBECC-65DA-F911-5E41-BFAB7B8F51A3}"/>
              </a:ext>
            </a:extLst>
          </p:cNvPr>
          <p:cNvSpPr/>
          <p:nvPr/>
        </p:nvSpPr>
        <p:spPr>
          <a:xfrm>
            <a:off x="7304182" y="3705274"/>
            <a:ext cx="2854133" cy="781050"/>
          </a:xfrm>
          <a:prstGeom prst="wedgeEllipseCallout">
            <a:avLst>
              <a:gd name="adj1" fmla="val -41596"/>
              <a:gd name="adj2" fmla="val 7144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CCE931D-EA19-5BAA-75DB-B8D038D152A0}"/>
                  </a:ext>
                </a:extLst>
              </p:cNvPr>
              <p:cNvSpPr txBox="1"/>
              <p:nvPr/>
            </p:nvSpPr>
            <p:spPr>
              <a:xfrm>
                <a:off x="7345494" y="3903713"/>
                <a:ext cx="2771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LM Mono 10" pitchFamily="49" charset="77"/>
                  </a:rPr>
                  <a:t>OP_RETURN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𝑠𝑡𝑎𝑡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CCE931D-EA19-5BAA-75DB-B8D038D15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494" y="3903713"/>
                <a:ext cx="2771507" cy="369332"/>
              </a:xfrm>
              <a:prstGeom prst="rect">
                <a:avLst/>
              </a:prstGeom>
              <a:blipFill>
                <a:blip r:embed="rId3"/>
                <a:stretch>
                  <a:fillRect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F9B2906-9F00-7A7B-A21A-C5D8B18C76ED}"/>
              </a:ext>
            </a:extLst>
          </p:cNvPr>
          <p:cNvCxnSpPr>
            <a:cxnSpLocks/>
          </p:cNvCxnSpPr>
          <p:nvPr/>
        </p:nvCxnSpPr>
        <p:spPr>
          <a:xfrm>
            <a:off x="5627633" y="4693597"/>
            <a:ext cx="1479626" cy="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37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7" grpId="0" animBg="1"/>
      <p:bldP spid="18" grpId="0"/>
      <p:bldP spid="36" grpId="0" animBg="1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8BC61-1790-403C-3415-397D2A186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D10E-E3D3-7189-EA1F-9183C4DF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enables ERC20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E89CA-BFDE-FAC3-7B1C-593A16ACA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Merkle trees and state, one can implement ERC20.</a:t>
            </a:r>
          </a:p>
          <a:p>
            <a:endParaRPr lang="en-US" dirty="0"/>
          </a:p>
          <a:p>
            <a:r>
              <a:rPr lang="en-US" dirty="0"/>
              <a:t>Token transfer:</a:t>
            </a:r>
          </a:p>
          <a:p>
            <a:pPr lvl="1"/>
            <a:r>
              <a:rPr lang="en-US" dirty="0"/>
              <a:t>Check the sender has provided authorization (e.g., </a:t>
            </a:r>
            <a:r>
              <a:rPr lang="en-US" dirty="0" err="1"/>
              <a:t>CheckSigVerify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Subtract the number of tokens by N of the sender</a:t>
            </a:r>
          </a:p>
          <a:p>
            <a:pPr lvl="1"/>
            <a:r>
              <a:rPr lang="en-US" dirty="0"/>
              <a:t>Increase the number of tokens by N for the receiver</a:t>
            </a:r>
          </a:p>
        </p:txBody>
      </p:sp>
    </p:spTree>
    <p:extLst>
      <p:ext uri="{BB962C8B-B14F-4D97-AF65-F5344CB8AC3E}">
        <p14:creationId xmlns:p14="http://schemas.microsoft.com/office/powerpoint/2010/main" val="198428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3226A-E30C-3099-9BAE-D3DFE678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63D70-F03F-9CBA-D82B-A1BDE8093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Example: A contract invoking ERC20 contract to send K tokens to a user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BAE991-92A5-47EE-5781-F175D8879738}"/>
              </a:ext>
            </a:extLst>
          </p:cNvPr>
          <p:cNvSpPr/>
          <p:nvPr/>
        </p:nvSpPr>
        <p:spPr>
          <a:xfrm>
            <a:off x="3117850" y="2874207"/>
            <a:ext cx="1071852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Contract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BF95F1-11E1-F47C-F035-F3167096B9C6}"/>
              </a:ext>
            </a:extLst>
          </p:cNvPr>
          <p:cNvSpPr/>
          <p:nvPr/>
        </p:nvSpPr>
        <p:spPr>
          <a:xfrm>
            <a:off x="3117850" y="5149697"/>
            <a:ext cx="1071852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ERC20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3F675A-3801-A850-497B-CAB1352591F5}"/>
              </a:ext>
            </a:extLst>
          </p:cNvPr>
          <p:cNvGrpSpPr/>
          <p:nvPr/>
        </p:nvGrpSpPr>
        <p:grpSpPr>
          <a:xfrm>
            <a:off x="4574528" y="3366294"/>
            <a:ext cx="661012" cy="1948656"/>
            <a:chOff x="4574528" y="3366294"/>
            <a:chExt cx="661012" cy="482906"/>
          </a:xfrm>
        </p:grpSpPr>
        <p:cxnSp>
          <p:nvCxnSpPr>
            <p:cNvPr id="6" name="Curved Connector 5">
              <a:extLst>
                <a:ext uri="{FF2B5EF4-FFF2-40B4-BE49-F238E27FC236}">
                  <a16:creationId xmlns:a16="http://schemas.microsoft.com/office/drawing/2014/main" id="{FE666E18-A590-1D6D-D051-9B3B9E291393}"/>
                </a:ext>
              </a:extLst>
            </p:cNvPr>
            <p:cNvCxnSpPr>
              <a:cxnSpLocks/>
            </p:cNvCxnSpPr>
            <p:nvPr/>
          </p:nvCxnSpPr>
          <p:spPr>
            <a:xfrm>
              <a:off x="4574528" y="3366294"/>
              <a:ext cx="661012" cy="482906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>
              <a:extLst>
                <a:ext uri="{FF2B5EF4-FFF2-40B4-BE49-F238E27FC236}">
                  <a16:creationId xmlns:a16="http://schemas.microsoft.com/office/drawing/2014/main" id="{4472B306-8C9C-BFD1-C31D-C13AE77A59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4528" y="3366294"/>
              <a:ext cx="661012" cy="482906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0CE83C4-B2CF-46F1-17E6-929820B4128D}"/>
              </a:ext>
            </a:extLst>
          </p:cNvPr>
          <p:cNvSpPr/>
          <p:nvPr/>
        </p:nvSpPr>
        <p:spPr>
          <a:xfrm>
            <a:off x="5629163" y="2874207"/>
            <a:ext cx="2138190" cy="3305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Contract caboose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3DBDE9-2F1E-31C2-3361-B138F33932D0}"/>
              </a:ext>
            </a:extLst>
          </p:cNvPr>
          <p:cNvSpPr/>
          <p:nvPr/>
        </p:nvSpPr>
        <p:spPr>
          <a:xfrm>
            <a:off x="5620367" y="3366294"/>
            <a:ext cx="2146986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Contract new UTXO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81B60B-F38F-D4EF-EE76-FF755ED6172D}"/>
              </a:ext>
            </a:extLst>
          </p:cNvPr>
          <p:cNvSpPr/>
          <p:nvPr/>
        </p:nvSpPr>
        <p:spPr>
          <a:xfrm>
            <a:off x="5629162" y="3862052"/>
            <a:ext cx="2146985" cy="5829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Inter-contract communication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566511-2B66-8E44-CE49-326C5A38B079}"/>
              </a:ext>
            </a:extLst>
          </p:cNvPr>
          <p:cNvSpPr/>
          <p:nvPr/>
        </p:nvSpPr>
        <p:spPr>
          <a:xfrm>
            <a:off x="5630801" y="4606375"/>
            <a:ext cx="2136551" cy="3305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ERC20 caboose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2A2636-0253-A52C-2249-FBDA0F924F84}"/>
              </a:ext>
            </a:extLst>
          </p:cNvPr>
          <p:cNvSpPr/>
          <p:nvPr/>
        </p:nvSpPr>
        <p:spPr>
          <a:xfrm>
            <a:off x="5629162" y="5145728"/>
            <a:ext cx="2146986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ERC20 new UTXO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37234A-5B68-CF1E-DAEE-7FA07517466D}"/>
              </a:ext>
            </a:extLst>
          </p:cNvPr>
          <p:cNvSpPr/>
          <p:nvPr/>
        </p:nvSpPr>
        <p:spPr>
          <a:xfrm>
            <a:off x="2946400" y="2603500"/>
            <a:ext cx="1428750" cy="30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318070-711F-2AA8-AD57-C1A0DA82EB3D}"/>
              </a:ext>
            </a:extLst>
          </p:cNvPr>
          <p:cNvSpPr txBox="1"/>
          <p:nvPr/>
        </p:nvSpPr>
        <p:spPr>
          <a:xfrm>
            <a:off x="3021336" y="5811638"/>
            <a:ext cx="127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BE54D0-3E57-4604-4DF0-E0CC4599E82E}"/>
              </a:ext>
            </a:extLst>
          </p:cNvPr>
          <p:cNvSpPr txBox="1"/>
          <p:nvPr/>
        </p:nvSpPr>
        <p:spPr>
          <a:xfrm>
            <a:off x="6054421" y="5811638"/>
            <a:ext cx="127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4486E4-423D-8553-A794-321FD213458E}"/>
              </a:ext>
            </a:extLst>
          </p:cNvPr>
          <p:cNvSpPr/>
          <p:nvPr/>
        </p:nvSpPr>
        <p:spPr>
          <a:xfrm>
            <a:off x="5453998" y="2603500"/>
            <a:ext cx="2502552" cy="30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6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6" grpId="0"/>
      <p:bldP spid="17" grpId="0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8B39-1113-EA18-E9EC-9F2697A7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154D14-62B9-B2AB-05A4-1297B6BF8E19}"/>
              </a:ext>
            </a:extLst>
          </p:cNvPr>
          <p:cNvSpPr/>
          <p:nvPr/>
        </p:nvSpPr>
        <p:spPr>
          <a:xfrm>
            <a:off x="4933950" y="2804357"/>
            <a:ext cx="1071852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Contract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C3844C-A031-579D-490C-8DFDE5FDA89E}"/>
              </a:ext>
            </a:extLst>
          </p:cNvPr>
          <p:cNvSpPr/>
          <p:nvPr/>
        </p:nvSpPr>
        <p:spPr>
          <a:xfrm>
            <a:off x="4933950" y="5079847"/>
            <a:ext cx="1071852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ERC20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ABD9247-3A3F-CADD-ABEB-D81B70199E43}"/>
              </a:ext>
            </a:extLst>
          </p:cNvPr>
          <p:cNvGrpSpPr/>
          <p:nvPr/>
        </p:nvGrpSpPr>
        <p:grpSpPr>
          <a:xfrm>
            <a:off x="6390628" y="3296444"/>
            <a:ext cx="661012" cy="1948656"/>
            <a:chOff x="4574528" y="3366294"/>
            <a:chExt cx="661012" cy="482906"/>
          </a:xfrm>
        </p:grpSpPr>
        <p:cxnSp>
          <p:nvCxnSpPr>
            <p:cNvPr id="7" name="Curved Connector 6">
              <a:extLst>
                <a:ext uri="{FF2B5EF4-FFF2-40B4-BE49-F238E27FC236}">
                  <a16:creationId xmlns:a16="http://schemas.microsoft.com/office/drawing/2014/main" id="{3EDB4F7B-EECD-D2EA-7CE0-02C9E69578EA}"/>
                </a:ext>
              </a:extLst>
            </p:cNvPr>
            <p:cNvCxnSpPr>
              <a:cxnSpLocks/>
            </p:cNvCxnSpPr>
            <p:nvPr/>
          </p:nvCxnSpPr>
          <p:spPr>
            <a:xfrm>
              <a:off x="4574528" y="3366294"/>
              <a:ext cx="661012" cy="482906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AB2C59EF-DB8B-971D-0BDD-6F4E7A486C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4528" y="3366294"/>
              <a:ext cx="661012" cy="482906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C2EE1B8-F0DB-A531-E673-3763BC066D27}"/>
              </a:ext>
            </a:extLst>
          </p:cNvPr>
          <p:cNvSpPr/>
          <p:nvPr/>
        </p:nvSpPr>
        <p:spPr>
          <a:xfrm>
            <a:off x="7445263" y="2804357"/>
            <a:ext cx="2138190" cy="3305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Contract caboose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B2D146-5775-28C8-DC3B-88C1FA061ADB}"/>
              </a:ext>
            </a:extLst>
          </p:cNvPr>
          <p:cNvSpPr/>
          <p:nvPr/>
        </p:nvSpPr>
        <p:spPr>
          <a:xfrm>
            <a:off x="7436467" y="3296444"/>
            <a:ext cx="2146986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Contract new UTXO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F0CE1E-2409-7A21-BA95-D217C4EAAC52}"/>
              </a:ext>
            </a:extLst>
          </p:cNvPr>
          <p:cNvSpPr/>
          <p:nvPr/>
        </p:nvSpPr>
        <p:spPr>
          <a:xfrm>
            <a:off x="7445262" y="3792202"/>
            <a:ext cx="2146985" cy="5829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Inter-contract communication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3867DF-8C00-E39A-C044-F812EE6C23DD}"/>
              </a:ext>
            </a:extLst>
          </p:cNvPr>
          <p:cNvSpPr/>
          <p:nvPr/>
        </p:nvSpPr>
        <p:spPr>
          <a:xfrm>
            <a:off x="7446901" y="4536525"/>
            <a:ext cx="2136551" cy="3305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ERC20 caboose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B68B32-CA09-1491-83A3-CDC2B4A337FC}"/>
              </a:ext>
            </a:extLst>
          </p:cNvPr>
          <p:cNvSpPr/>
          <p:nvPr/>
        </p:nvSpPr>
        <p:spPr>
          <a:xfrm>
            <a:off x="7445262" y="5075878"/>
            <a:ext cx="2146986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ERC20 new UTXO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D02D32-8F5F-921F-C870-6999A9BC62FA}"/>
              </a:ext>
            </a:extLst>
          </p:cNvPr>
          <p:cNvSpPr/>
          <p:nvPr/>
        </p:nvSpPr>
        <p:spPr>
          <a:xfrm>
            <a:off x="4762500" y="2533650"/>
            <a:ext cx="1428750" cy="30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6A013E-6661-6681-72D5-B2CD118CF7D1}"/>
              </a:ext>
            </a:extLst>
          </p:cNvPr>
          <p:cNvSpPr txBox="1"/>
          <p:nvPr/>
        </p:nvSpPr>
        <p:spPr>
          <a:xfrm>
            <a:off x="4837436" y="5741788"/>
            <a:ext cx="127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A2EB57-9983-DEDA-0BE2-E44735137516}"/>
              </a:ext>
            </a:extLst>
          </p:cNvPr>
          <p:cNvSpPr txBox="1"/>
          <p:nvPr/>
        </p:nvSpPr>
        <p:spPr>
          <a:xfrm>
            <a:off x="7870521" y="5741788"/>
            <a:ext cx="127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047215-6C8A-B8D0-6357-563565D28910}"/>
              </a:ext>
            </a:extLst>
          </p:cNvPr>
          <p:cNvSpPr/>
          <p:nvPr/>
        </p:nvSpPr>
        <p:spPr>
          <a:xfrm>
            <a:off x="7270098" y="2533650"/>
            <a:ext cx="2502552" cy="30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57258-C63F-567D-5847-DF7A58342B07}"/>
              </a:ext>
            </a:extLst>
          </p:cNvPr>
          <p:cNvSpPr/>
          <p:nvPr/>
        </p:nvSpPr>
        <p:spPr>
          <a:xfrm>
            <a:off x="1259823" y="2312270"/>
            <a:ext cx="2319053" cy="3305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Contract old caboose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964ED-66C6-F26C-D33C-8CC4B69B697B}"/>
              </a:ext>
            </a:extLst>
          </p:cNvPr>
          <p:cNvSpPr/>
          <p:nvPr/>
        </p:nvSpPr>
        <p:spPr>
          <a:xfrm>
            <a:off x="1259823" y="2804357"/>
            <a:ext cx="2319053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Contract old UTXO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39F199-12DD-2376-68CA-CD081FBA4280}"/>
              </a:ext>
            </a:extLst>
          </p:cNvPr>
          <p:cNvCxnSpPr>
            <a:stCxn id="4" idx="1"/>
            <a:endCxn id="18" idx="3"/>
          </p:cNvCxnSpPr>
          <p:nvPr/>
        </p:nvCxnSpPr>
        <p:spPr>
          <a:xfrm flipH="1" flipV="1">
            <a:off x="3578876" y="2477523"/>
            <a:ext cx="1355074" cy="492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596CD72-8587-B8AC-6C41-BDF28FDA0CA7}"/>
              </a:ext>
            </a:extLst>
          </p:cNvPr>
          <p:cNvSpPr txBox="1"/>
          <p:nvPr/>
        </p:nvSpPr>
        <p:spPr>
          <a:xfrm>
            <a:off x="3715362" y="1721854"/>
            <a:ext cx="247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Read previous state from the old caboose.</a:t>
            </a:r>
          </a:p>
        </p:txBody>
      </p:sp>
    </p:spTree>
    <p:extLst>
      <p:ext uri="{BB962C8B-B14F-4D97-AF65-F5344CB8AC3E}">
        <p14:creationId xmlns:p14="http://schemas.microsoft.com/office/powerpoint/2010/main" val="19002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921FD-3549-107F-A7B7-A51A9E161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66E7-C6F3-A7D5-D149-2D1851FC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CF75D8-A726-4337-5CEC-3C0E9464E246}"/>
              </a:ext>
            </a:extLst>
          </p:cNvPr>
          <p:cNvSpPr/>
          <p:nvPr/>
        </p:nvSpPr>
        <p:spPr>
          <a:xfrm>
            <a:off x="4933950" y="2804357"/>
            <a:ext cx="1071852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Contract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C63256-25D4-9710-B847-101D47E4783F}"/>
              </a:ext>
            </a:extLst>
          </p:cNvPr>
          <p:cNvSpPr/>
          <p:nvPr/>
        </p:nvSpPr>
        <p:spPr>
          <a:xfrm>
            <a:off x="4933950" y="5079847"/>
            <a:ext cx="1071852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ERC20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770D69-D749-E343-399A-7EAECA2FC0FB}"/>
              </a:ext>
            </a:extLst>
          </p:cNvPr>
          <p:cNvGrpSpPr/>
          <p:nvPr/>
        </p:nvGrpSpPr>
        <p:grpSpPr>
          <a:xfrm>
            <a:off x="6390628" y="3296444"/>
            <a:ext cx="661012" cy="1948656"/>
            <a:chOff x="4574528" y="3366294"/>
            <a:chExt cx="661012" cy="482906"/>
          </a:xfrm>
        </p:grpSpPr>
        <p:cxnSp>
          <p:nvCxnSpPr>
            <p:cNvPr id="7" name="Curved Connector 6">
              <a:extLst>
                <a:ext uri="{FF2B5EF4-FFF2-40B4-BE49-F238E27FC236}">
                  <a16:creationId xmlns:a16="http://schemas.microsoft.com/office/drawing/2014/main" id="{19C36C7A-031F-D312-B356-A20C6B3CF8AD}"/>
                </a:ext>
              </a:extLst>
            </p:cNvPr>
            <p:cNvCxnSpPr>
              <a:cxnSpLocks/>
            </p:cNvCxnSpPr>
            <p:nvPr/>
          </p:nvCxnSpPr>
          <p:spPr>
            <a:xfrm>
              <a:off x="4574528" y="3366294"/>
              <a:ext cx="661012" cy="482906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8E050E71-1667-7E49-87BD-03CDD461B6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4528" y="3366294"/>
              <a:ext cx="661012" cy="482906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F50CEAD-A34F-16B8-1176-11216042DB49}"/>
              </a:ext>
            </a:extLst>
          </p:cNvPr>
          <p:cNvSpPr/>
          <p:nvPr/>
        </p:nvSpPr>
        <p:spPr>
          <a:xfrm>
            <a:off x="7445263" y="2804357"/>
            <a:ext cx="2138190" cy="3305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Contract caboose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AB66D-AB26-8104-7C1C-E3BFB703D2A2}"/>
              </a:ext>
            </a:extLst>
          </p:cNvPr>
          <p:cNvSpPr/>
          <p:nvPr/>
        </p:nvSpPr>
        <p:spPr>
          <a:xfrm>
            <a:off x="7436467" y="3296444"/>
            <a:ext cx="2146986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Contract new UTXO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3E3D60-659D-E451-CB86-08155C3CDEDB}"/>
              </a:ext>
            </a:extLst>
          </p:cNvPr>
          <p:cNvSpPr/>
          <p:nvPr/>
        </p:nvSpPr>
        <p:spPr>
          <a:xfrm>
            <a:off x="7445262" y="3792202"/>
            <a:ext cx="2146985" cy="5829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Inter-contract communication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1959F-4240-C687-69CE-3C902DF15FCF}"/>
              </a:ext>
            </a:extLst>
          </p:cNvPr>
          <p:cNvSpPr/>
          <p:nvPr/>
        </p:nvSpPr>
        <p:spPr>
          <a:xfrm>
            <a:off x="7446901" y="4536525"/>
            <a:ext cx="2136551" cy="3305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ERC20 caboose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AF6629-C7A0-BF47-E650-D32D289BF844}"/>
              </a:ext>
            </a:extLst>
          </p:cNvPr>
          <p:cNvSpPr/>
          <p:nvPr/>
        </p:nvSpPr>
        <p:spPr>
          <a:xfrm>
            <a:off x="7445262" y="5075878"/>
            <a:ext cx="2146986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ERC20 new UTXO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2AB733-B573-EBF5-E0DA-4B67806BE9C0}"/>
              </a:ext>
            </a:extLst>
          </p:cNvPr>
          <p:cNvSpPr/>
          <p:nvPr/>
        </p:nvSpPr>
        <p:spPr>
          <a:xfrm>
            <a:off x="4762500" y="2533650"/>
            <a:ext cx="1428750" cy="30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E8DC2F-90DC-7EDA-C167-A41406AFA839}"/>
              </a:ext>
            </a:extLst>
          </p:cNvPr>
          <p:cNvSpPr txBox="1"/>
          <p:nvPr/>
        </p:nvSpPr>
        <p:spPr>
          <a:xfrm>
            <a:off x="4837436" y="5741788"/>
            <a:ext cx="127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F5EEB9-AB74-4E10-3CBE-A870CEE1AE0C}"/>
              </a:ext>
            </a:extLst>
          </p:cNvPr>
          <p:cNvSpPr txBox="1"/>
          <p:nvPr/>
        </p:nvSpPr>
        <p:spPr>
          <a:xfrm>
            <a:off x="7870521" y="5741788"/>
            <a:ext cx="127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1F0B92-F6FC-BBFA-C7A9-5FAAFA5E2269}"/>
              </a:ext>
            </a:extLst>
          </p:cNvPr>
          <p:cNvSpPr/>
          <p:nvPr/>
        </p:nvSpPr>
        <p:spPr>
          <a:xfrm>
            <a:off x="7270098" y="2533650"/>
            <a:ext cx="2502552" cy="30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87F20A-3624-5D3B-0316-23E840AABCF7}"/>
              </a:ext>
            </a:extLst>
          </p:cNvPr>
          <p:cNvSpPr/>
          <p:nvPr/>
        </p:nvSpPr>
        <p:spPr>
          <a:xfrm>
            <a:off x="1259823" y="2312270"/>
            <a:ext cx="2319053" cy="3305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Contract old caboose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84436E-DEDF-08C5-435D-3F8172728520}"/>
              </a:ext>
            </a:extLst>
          </p:cNvPr>
          <p:cNvSpPr/>
          <p:nvPr/>
        </p:nvSpPr>
        <p:spPr>
          <a:xfrm>
            <a:off x="1259823" y="2804357"/>
            <a:ext cx="2319053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Contract old UTXO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78159A-6229-A21B-FDF1-DD63FC618906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6005802" y="2969610"/>
            <a:ext cx="14394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FEB4007-51AD-6375-2B90-6978EA69EE85}"/>
              </a:ext>
            </a:extLst>
          </p:cNvPr>
          <p:cNvSpPr txBox="1"/>
          <p:nvPr/>
        </p:nvSpPr>
        <p:spPr>
          <a:xfrm>
            <a:off x="5550512" y="1860120"/>
            <a:ext cx="247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Check the new state from the new caboose.</a:t>
            </a:r>
          </a:p>
        </p:txBody>
      </p:sp>
    </p:spTree>
    <p:extLst>
      <p:ext uri="{BB962C8B-B14F-4D97-AF65-F5344CB8AC3E}">
        <p14:creationId xmlns:p14="http://schemas.microsoft.com/office/powerpoint/2010/main" val="352296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22F59-9677-16C4-3509-B96B6C495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4403-538E-30D5-9AE8-775DF943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18CCA9-3FA6-C2DB-EA31-14B36F24C78C}"/>
              </a:ext>
            </a:extLst>
          </p:cNvPr>
          <p:cNvSpPr/>
          <p:nvPr/>
        </p:nvSpPr>
        <p:spPr>
          <a:xfrm>
            <a:off x="4933950" y="2804357"/>
            <a:ext cx="1071852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Contract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A5D03B-12DC-121F-4CEB-F695E6ED3717}"/>
              </a:ext>
            </a:extLst>
          </p:cNvPr>
          <p:cNvSpPr/>
          <p:nvPr/>
        </p:nvSpPr>
        <p:spPr>
          <a:xfrm>
            <a:off x="4933950" y="5079847"/>
            <a:ext cx="1071852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ERC20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95C3A40-C498-C206-E0B0-C20BF3355002}"/>
              </a:ext>
            </a:extLst>
          </p:cNvPr>
          <p:cNvGrpSpPr/>
          <p:nvPr/>
        </p:nvGrpSpPr>
        <p:grpSpPr>
          <a:xfrm>
            <a:off x="6390628" y="3296444"/>
            <a:ext cx="661012" cy="1948656"/>
            <a:chOff x="4574528" y="3366294"/>
            <a:chExt cx="661012" cy="482906"/>
          </a:xfrm>
        </p:grpSpPr>
        <p:cxnSp>
          <p:nvCxnSpPr>
            <p:cNvPr id="7" name="Curved Connector 6">
              <a:extLst>
                <a:ext uri="{FF2B5EF4-FFF2-40B4-BE49-F238E27FC236}">
                  <a16:creationId xmlns:a16="http://schemas.microsoft.com/office/drawing/2014/main" id="{5B750954-4F8D-4120-A5CB-9A426D33D483}"/>
                </a:ext>
              </a:extLst>
            </p:cNvPr>
            <p:cNvCxnSpPr>
              <a:cxnSpLocks/>
            </p:cNvCxnSpPr>
            <p:nvPr/>
          </p:nvCxnSpPr>
          <p:spPr>
            <a:xfrm>
              <a:off x="4574528" y="3366294"/>
              <a:ext cx="661012" cy="482906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89847CDC-563A-5644-28FE-471A1702FE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4528" y="3366294"/>
              <a:ext cx="661012" cy="482906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409B82F-BA84-9941-787D-40E8C33A46DD}"/>
              </a:ext>
            </a:extLst>
          </p:cNvPr>
          <p:cNvSpPr/>
          <p:nvPr/>
        </p:nvSpPr>
        <p:spPr>
          <a:xfrm>
            <a:off x="7445263" y="2804357"/>
            <a:ext cx="2138190" cy="3305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Contract caboose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21E526-9E60-555A-85BF-E2B70C4655B5}"/>
              </a:ext>
            </a:extLst>
          </p:cNvPr>
          <p:cNvSpPr/>
          <p:nvPr/>
        </p:nvSpPr>
        <p:spPr>
          <a:xfrm>
            <a:off x="7436467" y="3296444"/>
            <a:ext cx="2146986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Contract new UTXO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4DD017-F375-C50B-9525-AE349899E653}"/>
              </a:ext>
            </a:extLst>
          </p:cNvPr>
          <p:cNvSpPr/>
          <p:nvPr/>
        </p:nvSpPr>
        <p:spPr>
          <a:xfrm>
            <a:off x="7445262" y="3792202"/>
            <a:ext cx="2146985" cy="5829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Inter-contract communication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D4F288-B4F2-5442-20FE-E428A38D4946}"/>
              </a:ext>
            </a:extLst>
          </p:cNvPr>
          <p:cNvSpPr/>
          <p:nvPr/>
        </p:nvSpPr>
        <p:spPr>
          <a:xfrm>
            <a:off x="7446901" y="4536525"/>
            <a:ext cx="2136551" cy="3305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ERC20 caboose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F71D58-744E-6528-13EA-1034543499DD}"/>
              </a:ext>
            </a:extLst>
          </p:cNvPr>
          <p:cNvSpPr/>
          <p:nvPr/>
        </p:nvSpPr>
        <p:spPr>
          <a:xfrm>
            <a:off x="7445262" y="5075878"/>
            <a:ext cx="2146986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ERC20 new UTXO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66D097-9A40-4642-73B9-CC6B350D63CE}"/>
              </a:ext>
            </a:extLst>
          </p:cNvPr>
          <p:cNvSpPr/>
          <p:nvPr/>
        </p:nvSpPr>
        <p:spPr>
          <a:xfrm>
            <a:off x="4762500" y="2533650"/>
            <a:ext cx="1428750" cy="30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20E374-AB7B-123C-C7DA-CB9A580B0F8E}"/>
              </a:ext>
            </a:extLst>
          </p:cNvPr>
          <p:cNvSpPr txBox="1"/>
          <p:nvPr/>
        </p:nvSpPr>
        <p:spPr>
          <a:xfrm>
            <a:off x="4837436" y="5741788"/>
            <a:ext cx="127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636CF9-A762-0791-EF76-0F0398C00B63}"/>
              </a:ext>
            </a:extLst>
          </p:cNvPr>
          <p:cNvSpPr txBox="1"/>
          <p:nvPr/>
        </p:nvSpPr>
        <p:spPr>
          <a:xfrm>
            <a:off x="7870521" y="5741788"/>
            <a:ext cx="127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BF13FE-4ABD-63F9-1BFC-082CADFBC7BA}"/>
              </a:ext>
            </a:extLst>
          </p:cNvPr>
          <p:cNvSpPr/>
          <p:nvPr/>
        </p:nvSpPr>
        <p:spPr>
          <a:xfrm>
            <a:off x="7270098" y="2533650"/>
            <a:ext cx="2502552" cy="30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2ED110-2A25-4E21-A413-86CBE4799D32}"/>
              </a:ext>
            </a:extLst>
          </p:cNvPr>
          <p:cNvSpPr/>
          <p:nvPr/>
        </p:nvSpPr>
        <p:spPr>
          <a:xfrm>
            <a:off x="1259823" y="2312270"/>
            <a:ext cx="2319053" cy="3305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Contract old caboose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9149FD-BFE8-0632-16B9-3502BC387421}"/>
              </a:ext>
            </a:extLst>
          </p:cNvPr>
          <p:cNvSpPr/>
          <p:nvPr/>
        </p:nvSpPr>
        <p:spPr>
          <a:xfrm>
            <a:off x="1259823" y="2804357"/>
            <a:ext cx="2319053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Contract old UTXO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2725FB-BD93-2482-855F-67608AC3AD5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6005802" y="2969610"/>
            <a:ext cx="1430665" cy="492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185FA27-26B7-D2E8-078B-0D751601163A}"/>
              </a:ext>
            </a:extLst>
          </p:cNvPr>
          <p:cNvSpPr txBox="1"/>
          <p:nvPr/>
        </p:nvSpPr>
        <p:spPr>
          <a:xfrm>
            <a:off x="6390628" y="1874757"/>
            <a:ext cx="333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Check that the new contract UTXO is correctly present.</a:t>
            </a:r>
          </a:p>
        </p:txBody>
      </p:sp>
    </p:spTree>
    <p:extLst>
      <p:ext uri="{BB962C8B-B14F-4D97-AF65-F5344CB8AC3E}">
        <p14:creationId xmlns:p14="http://schemas.microsoft.com/office/powerpoint/2010/main" val="122787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E3692-0D0B-5E5F-A375-4C350640A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6956-5259-0A4B-A4BC-34C141D9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A30714-C8AF-82ED-4C04-D5494A762F41}"/>
              </a:ext>
            </a:extLst>
          </p:cNvPr>
          <p:cNvSpPr/>
          <p:nvPr/>
        </p:nvSpPr>
        <p:spPr>
          <a:xfrm>
            <a:off x="4933950" y="2804357"/>
            <a:ext cx="1071852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Contract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BFB5E5-FA10-53A7-E7C1-106293E56107}"/>
              </a:ext>
            </a:extLst>
          </p:cNvPr>
          <p:cNvSpPr/>
          <p:nvPr/>
        </p:nvSpPr>
        <p:spPr>
          <a:xfrm>
            <a:off x="4933950" y="5079847"/>
            <a:ext cx="1071852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ERC20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6C862C-5AF4-D67D-ABFC-3220620DC7E9}"/>
              </a:ext>
            </a:extLst>
          </p:cNvPr>
          <p:cNvGrpSpPr/>
          <p:nvPr/>
        </p:nvGrpSpPr>
        <p:grpSpPr>
          <a:xfrm>
            <a:off x="6390628" y="3296444"/>
            <a:ext cx="661012" cy="1948656"/>
            <a:chOff x="4574528" y="3366294"/>
            <a:chExt cx="661012" cy="482906"/>
          </a:xfrm>
        </p:grpSpPr>
        <p:cxnSp>
          <p:nvCxnSpPr>
            <p:cNvPr id="7" name="Curved Connector 6">
              <a:extLst>
                <a:ext uri="{FF2B5EF4-FFF2-40B4-BE49-F238E27FC236}">
                  <a16:creationId xmlns:a16="http://schemas.microsoft.com/office/drawing/2014/main" id="{6617B160-7DE4-6FD6-72C8-1EF22C2602E0}"/>
                </a:ext>
              </a:extLst>
            </p:cNvPr>
            <p:cNvCxnSpPr>
              <a:cxnSpLocks/>
            </p:cNvCxnSpPr>
            <p:nvPr/>
          </p:nvCxnSpPr>
          <p:spPr>
            <a:xfrm>
              <a:off x="4574528" y="3366294"/>
              <a:ext cx="661012" cy="482906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3ABC6A84-393B-C22A-14B5-71D268ED42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4528" y="3366294"/>
              <a:ext cx="661012" cy="482906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923A3FC-8B4B-732B-C835-645344292188}"/>
              </a:ext>
            </a:extLst>
          </p:cNvPr>
          <p:cNvSpPr/>
          <p:nvPr/>
        </p:nvSpPr>
        <p:spPr>
          <a:xfrm>
            <a:off x="7445263" y="2804357"/>
            <a:ext cx="2138190" cy="3305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Contract caboose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D84423-42A5-F0F6-388B-27A9BDF1BF40}"/>
              </a:ext>
            </a:extLst>
          </p:cNvPr>
          <p:cNvSpPr/>
          <p:nvPr/>
        </p:nvSpPr>
        <p:spPr>
          <a:xfrm>
            <a:off x="7436467" y="3296444"/>
            <a:ext cx="2146986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Contract new UTXO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B1940D-D501-1D59-C5B8-DE4BD8FBD39B}"/>
              </a:ext>
            </a:extLst>
          </p:cNvPr>
          <p:cNvSpPr/>
          <p:nvPr/>
        </p:nvSpPr>
        <p:spPr>
          <a:xfrm>
            <a:off x="7445262" y="3792202"/>
            <a:ext cx="2146985" cy="5829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Inter-contract communication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3AC431-61AD-943B-C8B5-5CACB6457F21}"/>
              </a:ext>
            </a:extLst>
          </p:cNvPr>
          <p:cNvSpPr/>
          <p:nvPr/>
        </p:nvSpPr>
        <p:spPr>
          <a:xfrm>
            <a:off x="7446901" y="4536525"/>
            <a:ext cx="2136551" cy="3305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ERC20 caboose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0310A7-466D-4FFF-E87D-06841757ADF6}"/>
              </a:ext>
            </a:extLst>
          </p:cNvPr>
          <p:cNvSpPr/>
          <p:nvPr/>
        </p:nvSpPr>
        <p:spPr>
          <a:xfrm>
            <a:off x="7445262" y="5075878"/>
            <a:ext cx="2146986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ERC20 new UTXO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89701-3A33-2218-5EFC-F7902B1B7B1B}"/>
              </a:ext>
            </a:extLst>
          </p:cNvPr>
          <p:cNvSpPr/>
          <p:nvPr/>
        </p:nvSpPr>
        <p:spPr>
          <a:xfrm>
            <a:off x="4762500" y="2533650"/>
            <a:ext cx="1428750" cy="30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8D4ADA-44A6-3B4A-9B59-72BE83791B93}"/>
              </a:ext>
            </a:extLst>
          </p:cNvPr>
          <p:cNvSpPr txBox="1"/>
          <p:nvPr/>
        </p:nvSpPr>
        <p:spPr>
          <a:xfrm>
            <a:off x="4837436" y="5741788"/>
            <a:ext cx="127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722582-84C6-671D-D15C-F02491FC5DF1}"/>
              </a:ext>
            </a:extLst>
          </p:cNvPr>
          <p:cNvSpPr txBox="1"/>
          <p:nvPr/>
        </p:nvSpPr>
        <p:spPr>
          <a:xfrm>
            <a:off x="7870521" y="5741788"/>
            <a:ext cx="127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DAAB66-7763-2422-84B8-D503B3FBA1A4}"/>
              </a:ext>
            </a:extLst>
          </p:cNvPr>
          <p:cNvSpPr/>
          <p:nvPr/>
        </p:nvSpPr>
        <p:spPr>
          <a:xfrm>
            <a:off x="7270098" y="2533650"/>
            <a:ext cx="2502552" cy="30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30AFC-6FCC-D82C-6C1B-E70824DFE985}"/>
              </a:ext>
            </a:extLst>
          </p:cNvPr>
          <p:cNvSpPr/>
          <p:nvPr/>
        </p:nvSpPr>
        <p:spPr>
          <a:xfrm>
            <a:off x="1259823" y="2312270"/>
            <a:ext cx="2319053" cy="3305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Contract old caboose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E051F-1DE7-2F47-6680-DEF2DADAF06B}"/>
              </a:ext>
            </a:extLst>
          </p:cNvPr>
          <p:cNvSpPr/>
          <p:nvPr/>
        </p:nvSpPr>
        <p:spPr>
          <a:xfrm>
            <a:off x="1259823" y="2804357"/>
            <a:ext cx="2319053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Contract old UTXO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D2AD5F-2A7E-0C7F-95B8-600341863819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6005802" y="2969610"/>
            <a:ext cx="1439460" cy="1114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C0CEE67-E64F-EDF2-F634-13DBCF453440}"/>
              </a:ext>
            </a:extLst>
          </p:cNvPr>
          <p:cNvSpPr txBox="1"/>
          <p:nvPr/>
        </p:nvSpPr>
        <p:spPr>
          <a:xfrm>
            <a:off x="1601120" y="3526643"/>
            <a:ext cx="3332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Check that the ERC20 token transfer request is correctly placed in the inter-contract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420072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95B1B-F545-F3A4-B876-3DEF80713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0D57-AB9B-B73A-A98A-C5FB9538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62BAEF-103F-B31F-A716-3FBEE87A7E1F}"/>
              </a:ext>
            </a:extLst>
          </p:cNvPr>
          <p:cNvSpPr/>
          <p:nvPr/>
        </p:nvSpPr>
        <p:spPr>
          <a:xfrm>
            <a:off x="4933950" y="2804357"/>
            <a:ext cx="1071852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Contract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B67DB-ED79-CDA2-B299-E04E37CCFA06}"/>
              </a:ext>
            </a:extLst>
          </p:cNvPr>
          <p:cNvSpPr/>
          <p:nvPr/>
        </p:nvSpPr>
        <p:spPr>
          <a:xfrm>
            <a:off x="4933950" y="5079847"/>
            <a:ext cx="1071852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ERC20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E70F1B-5488-D3FD-C134-7811678EA542}"/>
              </a:ext>
            </a:extLst>
          </p:cNvPr>
          <p:cNvGrpSpPr/>
          <p:nvPr/>
        </p:nvGrpSpPr>
        <p:grpSpPr>
          <a:xfrm>
            <a:off x="6390628" y="3296444"/>
            <a:ext cx="661012" cy="1948656"/>
            <a:chOff x="4574528" y="3366294"/>
            <a:chExt cx="661012" cy="482906"/>
          </a:xfrm>
        </p:grpSpPr>
        <p:cxnSp>
          <p:nvCxnSpPr>
            <p:cNvPr id="7" name="Curved Connector 6">
              <a:extLst>
                <a:ext uri="{FF2B5EF4-FFF2-40B4-BE49-F238E27FC236}">
                  <a16:creationId xmlns:a16="http://schemas.microsoft.com/office/drawing/2014/main" id="{65924165-8B54-D361-9ADD-7B4B9B340503}"/>
                </a:ext>
              </a:extLst>
            </p:cNvPr>
            <p:cNvCxnSpPr>
              <a:cxnSpLocks/>
            </p:cNvCxnSpPr>
            <p:nvPr/>
          </p:nvCxnSpPr>
          <p:spPr>
            <a:xfrm>
              <a:off x="4574528" y="3366294"/>
              <a:ext cx="661012" cy="482906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6BAABD1A-F657-CE9C-4168-3DAB6B856D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4528" y="3366294"/>
              <a:ext cx="661012" cy="482906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D5E3800-416D-FB6A-79A4-FD43F73503BA}"/>
              </a:ext>
            </a:extLst>
          </p:cNvPr>
          <p:cNvSpPr/>
          <p:nvPr/>
        </p:nvSpPr>
        <p:spPr>
          <a:xfrm>
            <a:off x="7445263" y="2804357"/>
            <a:ext cx="2138190" cy="3305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Contract caboose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DB0E5F-F7F9-AFF4-BDE3-E90532E62E99}"/>
              </a:ext>
            </a:extLst>
          </p:cNvPr>
          <p:cNvSpPr/>
          <p:nvPr/>
        </p:nvSpPr>
        <p:spPr>
          <a:xfrm>
            <a:off x="7436467" y="3296444"/>
            <a:ext cx="2146986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Contract new UTXO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4C5EBB-B4D3-616A-073A-932B6FD0E618}"/>
              </a:ext>
            </a:extLst>
          </p:cNvPr>
          <p:cNvSpPr/>
          <p:nvPr/>
        </p:nvSpPr>
        <p:spPr>
          <a:xfrm>
            <a:off x="7445262" y="3792202"/>
            <a:ext cx="2146985" cy="5829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Inter-contract communication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F76360-2E8B-1171-BAEE-35B4105E789D}"/>
              </a:ext>
            </a:extLst>
          </p:cNvPr>
          <p:cNvSpPr/>
          <p:nvPr/>
        </p:nvSpPr>
        <p:spPr>
          <a:xfrm>
            <a:off x="7446901" y="4536525"/>
            <a:ext cx="2136551" cy="3305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ERC20 caboose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0C79E3-9CA7-FB67-F6A9-8CBC52364D13}"/>
              </a:ext>
            </a:extLst>
          </p:cNvPr>
          <p:cNvSpPr/>
          <p:nvPr/>
        </p:nvSpPr>
        <p:spPr>
          <a:xfrm>
            <a:off x="7445262" y="5075878"/>
            <a:ext cx="2146986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ERC20 new UTXO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BB4EE5-469F-036A-E61E-2292CFA19BC3}"/>
              </a:ext>
            </a:extLst>
          </p:cNvPr>
          <p:cNvSpPr/>
          <p:nvPr/>
        </p:nvSpPr>
        <p:spPr>
          <a:xfrm>
            <a:off x="4762500" y="2533650"/>
            <a:ext cx="1428750" cy="30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FDE470-7C69-6502-C748-92B19B4ACAF4}"/>
              </a:ext>
            </a:extLst>
          </p:cNvPr>
          <p:cNvSpPr txBox="1"/>
          <p:nvPr/>
        </p:nvSpPr>
        <p:spPr>
          <a:xfrm>
            <a:off x="4837436" y="5741788"/>
            <a:ext cx="127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6798A-664A-3B43-6AE5-EBE153D916A4}"/>
              </a:ext>
            </a:extLst>
          </p:cNvPr>
          <p:cNvSpPr txBox="1"/>
          <p:nvPr/>
        </p:nvSpPr>
        <p:spPr>
          <a:xfrm>
            <a:off x="7870521" y="5741788"/>
            <a:ext cx="127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F080A1-EACF-2993-E0D6-4BE3DA79A136}"/>
              </a:ext>
            </a:extLst>
          </p:cNvPr>
          <p:cNvSpPr/>
          <p:nvPr/>
        </p:nvSpPr>
        <p:spPr>
          <a:xfrm>
            <a:off x="7270098" y="2533650"/>
            <a:ext cx="2502552" cy="30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BE24BC-66B2-9D98-0AC4-58C131A15B57}"/>
              </a:ext>
            </a:extLst>
          </p:cNvPr>
          <p:cNvSpPr/>
          <p:nvPr/>
        </p:nvSpPr>
        <p:spPr>
          <a:xfrm>
            <a:off x="1259823" y="2312270"/>
            <a:ext cx="2319053" cy="3305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Contract old caboose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8548A-653F-8559-4E8C-FFAC708EE1F0}"/>
              </a:ext>
            </a:extLst>
          </p:cNvPr>
          <p:cNvSpPr/>
          <p:nvPr/>
        </p:nvSpPr>
        <p:spPr>
          <a:xfrm>
            <a:off x="1259823" y="2804357"/>
            <a:ext cx="2319053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Contract old UTXO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B27344-5726-B84E-255A-04EFFACF550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469876" y="3134863"/>
            <a:ext cx="0" cy="1944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B0E7F64-86DD-E4D5-A6F4-B666B3C0B18C}"/>
              </a:ext>
            </a:extLst>
          </p:cNvPr>
          <p:cNvSpPr txBox="1"/>
          <p:nvPr/>
        </p:nvSpPr>
        <p:spPr>
          <a:xfrm>
            <a:off x="2068006" y="4701778"/>
            <a:ext cx="258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Check that the ERC20 contract is present.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EF0497-C4EA-8454-B104-12AF1E4A4A7F}"/>
              </a:ext>
            </a:extLst>
          </p:cNvPr>
          <p:cNvSpPr/>
          <p:nvPr/>
        </p:nvSpPr>
        <p:spPr>
          <a:xfrm>
            <a:off x="648393" y="3762849"/>
            <a:ext cx="3895649" cy="6463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(use a technique called “account emulation” from the CAT20 protocol)</a:t>
            </a:r>
          </a:p>
        </p:txBody>
      </p:sp>
    </p:spTree>
    <p:extLst>
      <p:ext uri="{BB962C8B-B14F-4D97-AF65-F5344CB8AC3E}">
        <p14:creationId xmlns:p14="http://schemas.microsoft.com/office/powerpoint/2010/main" val="105325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F0567-EB8F-79BE-D4DE-9ACEDD233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6135-B292-F4C8-269C-1833247E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42829E-02F1-91F3-6CEB-A7A6D81B830F}"/>
              </a:ext>
            </a:extLst>
          </p:cNvPr>
          <p:cNvSpPr/>
          <p:nvPr/>
        </p:nvSpPr>
        <p:spPr>
          <a:xfrm>
            <a:off x="4933950" y="2804357"/>
            <a:ext cx="1071852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Contract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C2C6CC-737B-0134-32A5-1BFECF9AE025}"/>
              </a:ext>
            </a:extLst>
          </p:cNvPr>
          <p:cNvSpPr/>
          <p:nvPr/>
        </p:nvSpPr>
        <p:spPr>
          <a:xfrm>
            <a:off x="4933950" y="5079847"/>
            <a:ext cx="1071852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ERC20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A8069D-C313-CAA7-DB0E-D798C299F2B7}"/>
              </a:ext>
            </a:extLst>
          </p:cNvPr>
          <p:cNvGrpSpPr/>
          <p:nvPr/>
        </p:nvGrpSpPr>
        <p:grpSpPr>
          <a:xfrm>
            <a:off x="6390628" y="3296444"/>
            <a:ext cx="661012" cy="1948656"/>
            <a:chOff x="4574528" y="3366294"/>
            <a:chExt cx="661012" cy="482906"/>
          </a:xfrm>
        </p:grpSpPr>
        <p:cxnSp>
          <p:nvCxnSpPr>
            <p:cNvPr id="7" name="Curved Connector 6">
              <a:extLst>
                <a:ext uri="{FF2B5EF4-FFF2-40B4-BE49-F238E27FC236}">
                  <a16:creationId xmlns:a16="http://schemas.microsoft.com/office/drawing/2014/main" id="{90081DCB-82C9-1EB9-11DA-E008D2219A5B}"/>
                </a:ext>
              </a:extLst>
            </p:cNvPr>
            <p:cNvCxnSpPr>
              <a:cxnSpLocks/>
            </p:cNvCxnSpPr>
            <p:nvPr/>
          </p:nvCxnSpPr>
          <p:spPr>
            <a:xfrm>
              <a:off x="4574528" y="3366294"/>
              <a:ext cx="661012" cy="482906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5AE6EE4B-CF3E-1A17-FCEA-CB9A230063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4528" y="3366294"/>
              <a:ext cx="661012" cy="482906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A7024FB-4332-C53E-9265-2C90F0002343}"/>
              </a:ext>
            </a:extLst>
          </p:cNvPr>
          <p:cNvSpPr/>
          <p:nvPr/>
        </p:nvSpPr>
        <p:spPr>
          <a:xfrm>
            <a:off x="7445263" y="2804357"/>
            <a:ext cx="2138190" cy="3305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Contract caboose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0A0197-4C5C-7B7C-ED85-EEE0FEC6A8BD}"/>
              </a:ext>
            </a:extLst>
          </p:cNvPr>
          <p:cNvSpPr/>
          <p:nvPr/>
        </p:nvSpPr>
        <p:spPr>
          <a:xfrm>
            <a:off x="7436467" y="3296444"/>
            <a:ext cx="2146986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Contract new UTXO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7B298E-2D93-092C-BC42-732F936CE296}"/>
              </a:ext>
            </a:extLst>
          </p:cNvPr>
          <p:cNvSpPr/>
          <p:nvPr/>
        </p:nvSpPr>
        <p:spPr>
          <a:xfrm>
            <a:off x="7445262" y="3792202"/>
            <a:ext cx="2146985" cy="5829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Inter-contract communication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8AE43A-C771-DDD1-EF76-F3BDD07C229B}"/>
              </a:ext>
            </a:extLst>
          </p:cNvPr>
          <p:cNvSpPr/>
          <p:nvPr/>
        </p:nvSpPr>
        <p:spPr>
          <a:xfrm>
            <a:off x="7446901" y="4536525"/>
            <a:ext cx="2136551" cy="3305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ERC20 caboose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20E5BD-DA95-DB8D-856A-B5E746217848}"/>
              </a:ext>
            </a:extLst>
          </p:cNvPr>
          <p:cNvSpPr/>
          <p:nvPr/>
        </p:nvSpPr>
        <p:spPr>
          <a:xfrm>
            <a:off x="7445262" y="5075878"/>
            <a:ext cx="2146986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ERC20 new UTXO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16241-3686-4E38-0DC1-CEC0DE43A040}"/>
              </a:ext>
            </a:extLst>
          </p:cNvPr>
          <p:cNvSpPr/>
          <p:nvPr/>
        </p:nvSpPr>
        <p:spPr>
          <a:xfrm>
            <a:off x="4762500" y="2533650"/>
            <a:ext cx="1428750" cy="30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CE41CD-4743-1530-E597-68C91A0D6FF6}"/>
              </a:ext>
            </a:extLst>
          </p:cNvPr>
          <p:cNvSpPr txBox="1"/>
          <p:nvPr/>
        </p:nvSpPr>
        <p:spPr>
          <a:xfrm>
            <a:off x="4837436" y="5741788"/>
            <a:ext cx="127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C1F28-9104-9CA0-0AF9-53916CEDA212}"/>
              </a:ext>
            </a:extLst>
          </p:cNvPr>
          <p:cNvSpPr txBox="1"/>
          <p:nvPr/>
        </p:nvSpPr>
        <p:spPr>
          <a:xfrm>
            <a:off x="7870521" y="5741788"/>
            <a:ext cx="127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0C7DC7-E7F5-C086-08F9-C537F8BEAB25}"/>
              </a:ext>
            </a:extLst>
          </p:cNvPr>
          <p:cNvSpPr/>
          <p:nvPr/>
        </p:nvSpPr>
        <p:spPr>
          <a:xfrm>
            <a:off x="7270098" y="2533650"/>
            <a:ext cx="2502552" cy="30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30E421-EB71-5010-9D65-E372B04E5632}"/>
              </a:ext>
            </a:extLst>
          </p:cNvPr>
          <p:cNvSpPr/>
          <p:nvPr/>
        </p:nvSpPr>
        <p:spPr>
          <a:xfrm>
            <a:off x="1184232" y="4583791"/>
            <a:ext cx="2319053" cy="3305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ERC20 old caboose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C210A8-FBEC-26F6-53E4-E8DD3529598F}"/>
              </a:ext>
            </a:extLst>
          </p:cNvPr>
          <p:cNvSpPr/>
          <p:nvPr/>
        </p:nvSpPr>
        <p:spPr>
          <a:xfrm>
            <a:off x="1184232" y="5075878"/>
            <a:ext cx="2319053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ERC20 old UTXO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F3C592-19B6-2E68-5782-FC79204BA10A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503285" y="4740619"/>
            <a:ext cx="1430665" cy="5044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C828C40-1C40-DB10-62B1-0B5197CF6A39}"/>
              </a:ext>
            </a:extLst>
          </p:cNvPr>
          <p:cNvSpPr txBox="1"/>
          <p:nvPr/>
        </p:nvSpPr>
        <p:spPr>
          <a:xfrm>
            <a:off x="1657005" y="3792202"/>
            <a:ext cx="2925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Read previous ERC20 state from the old caboose.</a:t>
            </a:r>
          </a:p>
        </p:txBody>
      </p:sp>
    </p:spTree>
    <p:extLst>
      <p:ext uri="{BB962C8B-B14F-4D97-AF65-F5344CB8AC3E}">
        <p14:creationId xmlns:p14="http://schemas.microsoft.com/office/powerpoint/2010/main" val="68090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D25C44-447F-6BEA-8075-3DB26842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Linux Biolinum O" panose="02000503000000000000" pitchFamily="2" charset="0"/>
                <a:cs typeface="Linux Biolinum O" panose="02000503000000000000" pitchFamily="2" charset="0"/>
              </a:rPr>
              <a:t>Bitcoin script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DE887-3CB4-6802-3579-FB1874B95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49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DFFC2-91B9-0646-EFD4-9751FBC52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B95B5-3D08-D65E-6ED4-FBD4F35F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5E92A3-CFBC-F379-AFA0-948AAB26690B}"/>
              </a:ext>
            </a:extLst>
          </p:cNvPr>
          <p:cNvSpPr/>
          <p:nvPr/>
        </p:nvSpPr>
        <p:spPr>
          <a:xfrm>
            <a:off x="4933950" y="2804357"/>
            <a:ext cx="1071852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Contract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4BAE38-A52F-93D3-D77D-71238E75CB36}"/>
              </a:ext>
            </a:extLst>
          </p:cNvPr>
          <p:cNvSpPr/>
          <p:nvPr/>
        </p:nvSpPr>
        <p:spPr>
          <a:xfrm>
            <a:off x="4933950" y="5079847"/>
            <a:ext cx="1071852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ERC20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B53DE30-E729-0F60-4A74-F7957A7E19EC}"/>
              </a:ext>
            </a:extLst>
          </p:cNvPr>
          <p:cNvGrpSpPr/>
          <p:nvPr/>
        </p:nvGrpSpPr>
        <p:grpSpPr>
          <a:xfrm>
            <a:off x="6390628" y="3296444"/>
            <a:ext cx="661012" cy="1948656"/>
            <a:chOff x="4574528" y="3366294"/>
            <a:chExt cx="661012" cy="482906"/>
          </a:xfrm>
        </p:grpSpPr>
        <p:cxnSp>
          <p:nvCxnSpPr>
            <p:cNvPr id="7" name="Curved Connector 6">
              <a:extLst>
                <a:ext uri="{FF2B5EF4-FFF2-40B4-BE49-F238E27FC236}">
                  <a16:creationId xmlns:a16="http://schemas.microsoft.com/office/drawing/2014/main" id="{14A0CE01-1C7B-CDA0-C5C0-6180CA21A274}"/>
                </a:ext>
              </a:extLst>
            </p:cNvPr>
            <p:cNvCxnSpPr>
              <a:cxnSpLocks/>
            </p:cNvCxnSpPr>
            <p:nvPr/>
          </p:nvCxnSpPr>
          <p:spPr>
            <a:xfrm>
              <a:off x="4574528" y="3366294"/>
              <a:ext cx="661012" cy="482906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66A98104-9AB3-9BB2-49E0-E2E76C92E0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4528" y="3366294"/>
              <a:ext cx="661012" cy="482906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9CA73D7-C86E-2AC7-F0A3-6FC1025E9774}"/>
              </a:ext>
            </a:extLst>
          </p:cNvPr>
          <p:cNvSpPr/>
          <p:nvPr/>
        </p:nvSpPr>
        <p:spPr>
          <a:xfrm>
            <a:off x="7445263" y="2804357"/>
            <a:ext cx="2138190" cy="3305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Contract caboose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DD5A05-86CE-3BC1-9E0E-6BC6C81BF7AA}"/>
              </a:ext>
            </a:extLst>
          </p:cNvPr>
          <p:cNvSpPr/>
          <p:nvPr/>
        </p:nvSpPr>
        <p:spPr>
          <a:xfrm>
            <a:off x="7436467" y="3296444"/>
            <a:ext cx="2146986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Contract new UTXO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1331BE-848B-C7FA-B3D2-DEE211F53618}"/>
              </a:ext>
            </a:extLst>
          </p:cNvPr>
          <p:cNvSpPr/>
          <p:nvPr/>
        </p:nvSpPr>
        <p:spPr>
          <a:xfrm>
            <a:off x="7445262" y="3792202"/>
            <a:ext cx="2146985" cy="5829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Inter-contract communication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16C269-55A1-0022-1E6D-2D7555C6EEDE}"/>
              </a:ext>
            </a:extLst>
          </p:cNvPr>
          <p:cNvSpPr/>
          <p:nvPr/>
        </p:nvSpPr>
        <p:spPr>
          <a:xfrm>
            <a:off x="7446901" y="4536525"/>
            <a:ext cx="2136551" cy="3305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ERC20 caboose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ECF141-3424-C449-0190-A42AF86B327A}"/>
              </a:ext>
            </a:extLst>
          </p:cNvPr>
          <p:cNvSpPr/>
          <p:nvPr/>
        </p:nvSpPr>
        <p:spPr>
          <a:xfrm>
            <a:off x="7445262" y="5075878"/>
            <a:ext cx="2146986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ERC20 new UTXO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C11C1C-7D65-4D11-911B-4CC12D14AC9F}"/>
              </a:ext>
            </a:extLst>
          </p:cNvPr>
          <p:cNvSpPr/>
          <p:nvPr/>
        </p:nvSpPr>
        <p:spPr>
          <a:xfrm>
            <a:off x="4762500" y="2533650"/>
            <a:ext cx="1428750" cy="30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E6076C-20A7-4C0C-8897-F018BBCDB600}"/>
              </a:ext>
            </a:extLst>
          </p:cNvPr>
          <p:cNvSpPr txBox="1"/>
          <p:nvPr/>
        </p:nvSpPr>
        <p:spPr>
          <a:xfrm>
            <a:off x="4837436" y="5741788"/>
            <a:ext cx="127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B38EDD-C514-12C2-5B6B-3BCDD922F45E}"/>
              </a:ext>
            </a:extLst>
          </p:cNvPr>
          <p:cNvSpPr txBox="1"/>
          <p:nvPr/>
        </p:nvSpPr>
        <p:spPr>
          <a:xfrm>
            <a:off x="7870521" y="5741788"/>
            <a:ext cx="127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D8D140-AF30-9811-AAAF-F9A8D51607C4}"/>
              </a:ext>
            </a:extLst>
          </p:cNvPr>
          <p:cNvSpPr/>
          <p:nvPr/>
        </p:nvSpPr>
        <p:spPr>
          <a:xfrm>
            <a:off x="7270098" y="2533650"/>
            <a:ext cx="2502552" cy="30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40D971-96E4-8A7F-0ADC-B2FCDE275D61}"/>
              </a:ext>
            </a:extLst>
          </p:cNvPr>
          <p:cNvSpPr/>
          <p:nvPr/>
        </p:nvSpPr>
        <p:spPr>
          <a:xfrm>
            <a:off x="1184232" y="4583791"/>
            <a:ext cx="2319053" cy="3305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ERC20 old caboose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7A4BD0-3D2F-CD57-439E-135CC75E6C33}"/>
              </a:ext>
            </a:extLst>
          </p:cNvPr>
          <p:cNvSpPr/>
          <p:nvPr/>
        </p:nvSpPr>
        <p:spPr>
          <a:xfrm>
            <a:off x="1184232" y="5075878"/>
            <a:ext cx="2319053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ERC20 old UTXO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1353EB-11DF-E600-B89F-894617C1E044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6005802" y="4083676"/>
            <a:ext cx="1439460" cy="1161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D68BC03-2381-11DD-FCDC-91C9F6AD49C1}"/>
              </a:ext>
            </a:extLst>
          </p:cNvPr>
          <p:cNvSpPr txBox="1"/>
          <p:nvPr/>
        </p:nvSpPr>
        <p:spPr>
          <a:xfrm>
            <a:off x="5469876" y="1710618"/>
            <a:ext cx="2925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Read the inter-contract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7105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45B05-1743-7BCA-EB6B-1A5A8CB75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26F53-224D-C94B-1139-70CBD98E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15BCD7-6B0B-BCBC-E63E-A858B2B413C8}"/>
              </a:ext>
            </a:extLst>
          </p:cNvPr>
          <p:cNvSpPr/>
          <p:nvPr/>
        </p:nvSpPr>
        <p:spPr>
          <a:xfrm>
            <a:off x="4933950" y="2804357"/>
            <a:ext cx="1071852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Contract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7B152F-51F1-3827-E76D-4B443B5498C4}"/>
              </a:ext>
            </a:extLst>
          </p:cNvPr>
          <p:cNvSpPr/>
          <p:nvPr/>
        </p:nvSpPr>
        <p:spPr>
          <a:xfrm>
            <a:off x="4933950" y="5079847"/>
            <a:ext cx="1071852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ERC20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D6F897-6879-2937-3C3E-A947848666FC}"/>
              </a:ext>
            </a:extLst>
          </p:cNvPr>
          <p:cNvGrpSpPr/>
          <p:nvPr/>
        </p:nvGrpSpPr>
        <p:grpSpPr>
          <a:xfrm>
            <a:off x="6390628" y="3296444"/>
            <a:ext cx="661012" cy="1948656"/>
            <a:chOff x="4574528" y="3366294"/>
            <a:chExt cx="661012" cy="482906"/>
          </a:xfrm>
        </p:grpSpPr>
        <p:cxnSp>
          <p:nvCxnSpPr>
            <p:cNvPr id="7" name="Curved Connector 6">
              <a:extLst>
                <a:ext uri="{FF2B5EF4-FFF2-40B4-BE49-F238E27FC236}">
                  <a16:creationId xmlns:a16="http://schemas.microsoft.com/office/drawing/2014/main" id="{BF7B0A43-AA3D-4CF1-D468-2AAFB3E36A6F}"/>
                </a:ext>
              </a:extLst>
            </p:cNvPr>
            <p:cNvCxnSpPr>
              <a:cxnSpLocks/>
            </p:cNvCxnSpPr>
            <p:nvPr/>
          </p:nvCxnSpPr>
          <p:spPr>
            <a:xfrm>
              <a:off x="4574528" y="3366294"/>
              <a:ext cx="661012" cy="482906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A16BD9DE-51C3-0D47-20B2-5DE3197151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4528" y="3366294"/>
              <a:ext cx="661012" cy="482906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543AF41-82EE-7524-D157-88308E3EED31}"/>
              </a:ext>
            </a:extLst>
          </p:cNvPr>
          <p:cNvSpPr/>
          <p:nvPr/>
        </p:nvSpPr>
        <p:spPr>
          <a:xfrm>
            <a:off x="7445263" y="2804357"/>
            <a:ext cx="2138190" cy="3305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Contract caboose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863C17-ED08-BCF2-C1A1-E399AF5F4169}"/>
              </a:ext>
            </a:extLst>
          </p:cNvPr>
          <p:cNvSpPr/>
          <p:nvPr/>
        </p:nvSpPr>
        <p:spPr>
          <a:xfrm>
            <a:off x="7436467" y="3296444"/>
            <a:ext cx="2146986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Contract new UTXO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1DDF70-C150-1F3C-B97E-06604C8EB3B4}"/>
              </a:ext>
            </a:extLst>
          </p:cNvPr>
          <p:cNvSpPr/>
          <p:nvPr/>
        </p:nvSpPr>
        <p:spPr>
          <a:xfrm>
            <a:off x="7445262" y="3792202"/>
            <a:ext cx="2146985" cy="5829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Inter-contract communication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F8C884-CD38-AE00-960B-CDA66DBB3FFD}"/>
              </a:ext>
            </a:extLst>
          </p:cNvPr>
          <p:cNvSpPr/>
          <p:nvPr/>
        </p:nvSpPr>
        <p:spPr>
          <a:xfrm>
            <a:off x="7446901" y="4536525"/>
            <a:ext cx="2136551" cy="3305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ERC20 caboose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5AD11C-C3E4-415B-1032-1043EAC8C413}"/>
              </a:ext>
            </a:extLst>
          </p:cNvPr>
          <p:cNvSpPr/>
          <p:nvPr/>
        </p:nvSpPr>
        <p:spPr>
          <a:xfrm>
            <a:off x="7445262" y="5075878"/>
            <a:ext cx="2146986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ERC20 new UTXO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CA3506-4113-2F0F-C4F3-94385182AD35}"/>
              </a:ext>
            </a:extLst>
          </p:cNvPr>
          <p:cNvSpPr/>
          <p:nvPr/>
        </p:nvSpPr>
        <p:spPr>
          <a:xfrm>
            <a:off x="4762500" y="2533650"/>
            <a:ext cx="1428750" cy="30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7DF40E-C47C-3DD1-421D-8BEC56278F85}"/>
              </a:ext>
            </a:extLst>
          </p:cNvPr>
          <p:cNvSpPr txBox="1"/>
          <p:nvPr/>
        </p:nvSpPr>
        <p:spPr>
          <a:xfrm>
            <a:off x="4837436" y="5741788"/>
            <a:ext cx="127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95D376-3136-EA38-F5D0-3CE82E98F215}"/>
              </a:ext>
            </a:extLst>
          </p:cNvPr>
          <p:cNvSpPr txBox="1"/>
          <p:nvPr/>
        </p:nvSpPr>
        <p:spPr>
          <a:xfrm>
            <a:off x="7870521" y="5741788"/>
            <a:ext cx="127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8358B4-177E-A81F-B091-ED6041D8B278}"/>
              </a:ext>
            </a:extLst>
          </p:cNvPr>
          <p:cNvSpPr/>
          <p:nvPr/>
        </p:nvSpPr>
        <p:spPr>
          <a:xfrm>
            <a:off x="7270098" y="2533650"/>
            <a:ext cx="2502552" cy="30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06611C-371F-940B-B37C-52385FBA1E20}"/>
              </a:ext>
            </a:extLst>
          </p:cNvPr>
          <p:cNvSpPr/>
          <p:nvPr/>
        </p:nvSpPr>
        <p:spPr>
          <a:xfrm>
            <a:off x="1184232" y="4583791"/>
            <a:ext cx="2319053" cy="3305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ERC20 old caboose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149682-8A95-7189-90A4-8E4F0B0F827E}"/>
              </a:ext>
            </a:extLst>
          </p:cNvPr>
          <p:cNvSpPr/>
          <p:nvPr/>
        </p:nvSpPr>
        <p:spPr>
          <a:xfrm>
            <a:off x="1184232" y="5075878"/>
            <a:ext cx="2319053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ERC20 old UTXO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3EEBE3-9486-CA06-F623-317414941252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5469876" y="3134863"/>
            <a:ext cx="0" cy="1944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DAE93C-FA09-F9A9-6408-96B9C4CD0F5F}"/>
              </a:ext>
            </a:extLst>
          </p:cNvPr>
          <p:cNvSpPr txBox="1"/>
          <p:nvPr/>
        </p:nvSpPr>
        <p:spPr>
          <a:xfrm>
            <a:off x="1697369" y="3469036"/>
            <a:ext cx="311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Check that the contract (who is the sender) is present </a:t>
            </a:r>
          </a:p>
        </p:txBody>
      </p:sp>
    </p:spTree>
    <p:extLst>
      <p:ext uri="{BB962C8B-B14F-4D97-AF65-F5344CB8AC3E}">
        <p14:creationId xmlns:p14="http://schemas.microsoft.com/office/powerpoint/2010/main" val="25186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16C1D-0C1D-5F96-03F6-43AF367E0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E8AC-01EF-B54D-2E8A-5A9A279D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91207E-BE56-6260-6840-9FBBA10FAE5A}"/>
              </a:ext>
            </a:extLst>
          </p:cNvPr>
          <p:cNvSpPr/>
          <p:nvPr/>
        </p:nvSpPr>
        <p:spPr>
          <a:xfrm>
            <a:off x="4933950" y="2804357"/>
            <a:ext cx="1071852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Contract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665426-BB7B-5BA3-C6A3-6826AA493468}"/>
              </a:ext>
            </a:extLst>
          </p:cNvPr>
          <p:cNvSpPr/>
          <p:nvPr/>
        </p:nvSpPr>
        <p:spPr>
          <a:xfrm>
            <a:off x="4933950" y="5079847"/>
            <a:ext cx="1071852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ERC20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084555-CB12-754A-FB64-B9A9D42012F5}"/>
              </a:ext>
            </a:extLst>
          </p:cNvPr>
          <p:cNvGrpSpPr/>
          <p:nvPr/>
        </p:nvGrpSpPr>
        <p:grpSpPr>
          <a:xfrm>
            <a:off x="6390628" y="3296444"/>
            <a:ext cx="661012" cy="1948656"/>
            <a:chOff x="4574528" y="3366294"/>
            <a:chExt cx="661012" cy="482906"/>
          </a:xfrm>
        </p:grpSpPr>
        <p:cxnSp>
          <p:nvCxnSpPr>
            <p:cNvPr id="7" name="Curved Connector 6">
              <a:extLst>
                <a:ext uri="{FF2B5EF4-FFF2-40B4-BE49-F238E27FC236}">
                  <a16:creationId xmlns:a16="http://schemas.microsoft.com/office/drawing/2014/main" id="{9475EE1B-A87F-4AB8-B6EC-7A89C7795F7A}"/>
                </a:ext>
              </a:extLst>
            </p:cNvPr>
            <p:cNvCxnSpPr>
              <a:cxnSpLocks/>
            </p:cNvCxnSpPr>
            <p:nvPr/>
          </p:nvCxnSpPr>
          <p:spPr>
            <a:xfrm>
              <a:off x="4574528" y="3366294"/>
              <a:ext cx="661012" cy="482906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FE043019-4507-D19A-7975-B732E35138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4528" y="3366294"/>
              <a:ext cx="661012" cy="482906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44B2398-D11A-2382-3FD2-63A2CFA6D67E}"/>
              </a:ext>
            </a:extLst>
          </p:cNvPr>
          <p:cNvSpPr/>
          <p:nvPr/>
        </p:nvSpPr>
        <p:spPr>
          <a:xfrm>
            <a:off x="7445263" y="2804357"/>
            <a:ext cx="2138190" cy="3305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Contract caboose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9DA00F-251B-306E-AA8E-970D6B16CCBD}"/>
              </a:ext>
            </a:extLst>
          </p:cNvPr>
          <p:cNvSpPr/>
          <p:nvPr/>
        </p:nvSpPr>
        <p:spPr>
          <a:xfrm>
            <a:off x="7436467" y="3296444"/>
            <a:ext cx="2146986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Contract new UTXO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57CD8B-5C61-8C8E-6A2F-9AA8D700E834}"/>
              </a:ext>
            </a:extLst>
          </p:cNvPr>
          <p:cNvSpPr/>
          <p:nvPr/>
        </p:nvSpPr>
        <p:spPr>
          <a:xfrm>
            <a:off x="7445262" y="3792202"/>
            <a:ext cx="2146985" cy="5829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Inter-contract communication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A5FE13-7BBB-AEDE-B713-E24822B09CDC}"/>
              </a:ext>
            </a:extLst>
          </p:cNvPr>
          <p:cNvSpPr/>
          <p:nvPr/>
        </p:nvSpPr>
        <p:spPr>
          <a:xfrm>
            <a:off x="7446901" y="4536525"/>
            <a:ext cx="2136551" cy="3305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ERC20 caboose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DBE615-86E2-923B-E183-8DD0D0122AB9}"/>
              </a:ext>
            </a:extLst>
          </p:cNvPr>
          <p:cNvSpPr/>
          <p:nvPr/>
        </p:nvSpPr>
        <p:spPr>
          <a:xfrm>
            <a:off x="7445262" y="5075878"/>
            <a:ext cx="2146986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ERC20 new UTXO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6206A8-9E6B-F4CD-9F4E-F9BB95300122}"/>
              </a:ext>
            </a:extLst>
          </p:cNvPr>
          <p:cNvSpPr/>
          <p:nvPr/>
        </p:nvSpPr>
        <p:spPr>
          <a:xfrm>
            <a:off x="4762500" y="2533650"/>
            <a:ext cx="1428750" cy="30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9B4B7E-1801-D1F1-9B36-2ABFE232070F}"/>
              </a:ext>
            </a:extLst>
          </p:cNvPr>
          <p:cNvSpPr txBox="1"/>
          <p:nvPr/>
        </p:nvSpPr>
        <p:spPr>
          <a:xfrm>
            <a:off x="4837436" y="5741788"/>
            <a:ext cx="127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2065B-25D7-06CE-2FA3-2BDD0AAF2ABE}"/>
              </a:ext>
            </a:extLst>
          </p:cNvPr>
          <p:cNvSpPr txBox="1"/>
          <p:nvPr/>
        </p:nvSpPr>
        <p:spPr>
          <a:xfrm>
            <a:off x="7870521" y="5741788"/>
            <a:ext cx="127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558987-ED82-5255-6F3C-DE1030632FD8}"/>
              </a:ext>
            </a:extLst>
          </p:cNvPr>
          <p:cNvSpPr/>
          <p:nvPr/>
        </p:nvSpPr>
        <p:spPr>
          <a:xfrm>
            <a:off x="7270098" y="2533650"/>
            <a:ext cx="2502552" cy="30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F74B08-93B6-9E20-CB88-4D0FFEA15039}"/>
              </a:ext>
            </a:extLst>
          </p:cNvPr>
          <p:cNvSpPr/>
          <p:nvPr/>
        </p:nvSpPr>
        <p:spPr>
          <a:xfrm>
            <a:off x="1184232" y="4583791"/>
            <a:ext cx="2319053" cy="3305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ERC20 old caboose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81FEBB-FC23-686A-14EE-D5D246D3DF13}"/>
              </a:ext>
            </a:extLst>
          </p:cNvPr>
          <p:cNvSpPr/>
          <p:nvPr/>
        </p:nvSpPr>
        <p:spPr>
          <a:xfrm>
            <a:off x="1184232" y="5075878"/>
            <a:ext cx="2319053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ERC20 old UTXO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3790BA-279E-97AB-4E62-7CD226E081EF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6005802" y="4701778"/>
            <a:ext cx="1441099" cy="543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8A593B-0290-9AE1-CFFF-44097BE39864}"/>
              </a:ext>
            </a:extLst>
          </p:cNvPr>
          <p:cNvSpPr txBox="1"/>
          <p:nvPr/>
        </p:nvSpPr>
        <p:spPr>
          <a:xfrm>
            <a:off x="6721134" y="1807151"/>
            <a:ext cx="3349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Check the new ERC20 state in the new state caboose</a:t>
            </a:r>
          </a:p>
        </p:txBody>
      </p:sp>
    </p:spTree>
    <p:extLst>
      <p:ext uri="{BB962C8B-B14F-4D97-AF65-F5344CB8AC3E}">
        <p14:creationId xmlns:p14="http://schemas.microsoft.com/office/powerpoint/2010/main" val="379412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F17DC-62AB-0ECD-887C-0688CE3FE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1251-6807-2AA6-B0DF-C6B871C8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86BC19-0E4C-E1C7-1A05-B0D05DC3D369}"/>
              </a:ext>
            </a:extLst>
          </p:cNvPr>
          <p:cNvSpPr/>
          <p:nvPr/>
        </p:nvSpPr>
        <p:spPr>
          <a:xfrm>
            <a:off x="4933950" y="2804357"/>
            <a:ext cx="1071852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Contract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3B6AF8-1843-8B02-EE71-7EF57C4E722E}"/>
              </a:ext>
            </a:extLst>
          </p:cNvPr>
          <p:cNvSpPr/>
          <p:nvPr/>
        </p:nvSpPr>
        <p:spPr>
          <a:xfrm>
            <a:off x="4933950" y="5079847"/>
            <a:ext cx="1071852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ERC20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DE7FBE-2EBF-D171-B9E0-BB412EDD7DC2}"/>
              </a:ext>
            </a:extLst>
          </p:cNvPr>
          <p:cNvGrpSpPr/>
          <p:nvPr/>
        </p:nvGrpSpPr>
        <p:grpSpPr>
          <a:xfrm>
            <a:off x="6390628" y="3296444"/>
            <a:ext cx="661012" cy="1948656"/>
            <a:chOff x="4574528" y="3366294"/>
            <a:chExt cx="661012" cy="482906"/>
          </a:xfrm>
        </p:grpSpPr>
        <p:cxnSp>
          <p:nvCxnSpPr>
            <p:cNvPr id="7" name="Curved Connector 6">
              <a:extLst>
                <a:ext uri="{FF2B5EF4-FFF2-40B4-BE49-F238E27FC236}">
                  <a16:creationId xmlns:a16="http://schemas.microsoft.com/office/drawing/2014/main" id="{A658C2CD-A594-374A-A5DD-85832CAE9933}"/>
                </a:ext>
              </a:extLst>
            </p:cNvPr>
            <p:cNvCxnSpPr>
              <a:cxnSpLocks/>
            </p:cNvCxnSpPr>
            <p:nvPr/>
          </p:nvCxnSpPr>
          <p:spPr>
            <a:xfrm>
              <a:off x="4574528" y="3366294"/>
              <a:ext cx="661012" cy="482906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D7C25116-C5EE-8E9B-DB57-3650201C49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4528" y="3366294"/>
              <a:ext cx="661012" cy="482906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48DFB60-551F-DBC1-437C-6993441EB83A}"/>
              </a:ext>
            </a:extLst>
          </p:cNvPr>
          <p:cNvSpPr/>
          <p:nvPr/>
        </p:nvSpPr>
        <p:spPr>
          <a:xfrm>
            <a:off x="7445263" y="2804357"/>
            <a:ext cx="2138190" cy="3305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Contract caboose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EA0DA-8EAE-5DE5-4475-40D1F0085658}"/>
              </a:ext>
            </a:extLst>
          </p:cNvPr>
          <p:cNvSpPr/>
          <p:nvPr/>
        </p:nvSpPr>
        <p:spPr>
          <a:xfrm>
            <a:off x="7436467" y="3296444"/>
            <a:ext cx="2146986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Contract new UTXO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7220D4-1B11-38A7-C88B-B2B126A246EC}"/>
              </a:ext>
            </a:extLst>
          </p:cNvPr>
          <p:cNvSpPr/>
          <p:nvPr/>
        </p:nvSpPr>
        <p:spPr>
          <a:xfrm>
            <a:off x="7445262" y="3792202"/>
            <a:ext cx="2146985" cy="5829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Inter-contract communication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A85839-8882-00F6-C7CA-73F2AD4A01AD}"/>
              </a:ext>
            </a:extLst>
          </p:cNvPr>
          <p:cNvSpPr/>
          <p:nvPr/>
        </p:nvSpPr>
        <p:spPr>
          <a:xfrm>
            <a:off x="7446901" y="4536525"/>
            <a:ext cx="2136551" cy="3305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ERC20 caboose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109682-5504-AA8A-B777-0F69E84E6A47}"/>
              </a:ext>
            </a:extLst>
          </p:cNvPr>
          <p:cNvSpPr/>
          <p:nvPr/>
        </p:nvSpPr>
        <p:spPr>
          <a:xfrm>
            <a:off x="7445262" y="5075878"/>
            <a:ext cx="2146986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ERC20 new UTXO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FED856-52E0-8FE5-62C7-7C39E78DF141}"/>
              </a:ext>
            </a:extLst>
          </p:cNvPr>
          <p:cNvSpPr/>
          <p:nvPr/>
        </p:nvSpPr>
        <p:spPr>
          <a:xfrm>
            <a:off x="4762500" y="2533650"/>
            <a:ext cx="1428750" cy="30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3F8209-775C-FA7C-3B71-5B95808BCF5C}"/>
              </a:ext>
            </a:extLst>
          </p:cNvPr>
          <p:cNvSpPr txBox="1"/>
          <p:nvPr/>
        </p:nvSpPr>
        <p:spPr>
          <a:xfrm>
            <a:off x="4837436" y="5741788"/>
            <a:ext cx="127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7F52C7-C997-FEC4-DA43-F11A6C7D44F2}"/>
              </a:ext>
            </a:extLst>
          </p:cNvPr>
          <p:cNvSpPr txBox="1"/>
          <p:nvPr/>
        </p:nvSpPr>
        <p:spPr>
          <a:xfrm>
            <a:off x="7870521" y="5741788"/>
            <a:ext cx="127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710589-C4C8-1F03-BF6F-1BE61F7869B9}"/>
              </a:ext>
            </a:extLst>
          </p:cNvPr>
          <p:cNvSpPr/>
          <p:nvPr/>
        </p:nvSpPr>
        <p:spPr>
          <a:xfrm>
            <a:off x="7270098" y="2533650"/>
            <a:ext cx="2502552" cy="30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098B65-00F2-1D07-2A95-C3446D4B5167}"/>
              </a:ext>
            </a:extLst>
          </p:cNvPr>
          <p:cNvSpPr/>
          <p:nvPr/>
        </p:nvSpPr>
        <p:spPr>
          <a:xfrm>
            <a:off x="1184232" y="4583791"/>
            <a:ext cx="2319053" cy="3305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ERC20 old caboose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C8149A-26CC-7DDC-55CC-6B523C8B824B}"/>
              </a:ext>
            </a:extLst>
          </p:cNvPr>
          <p:cNvSpPr/>
          <p:nvPr/>
        </p:nvSpPr>
        <p:spPr>
          <a:xfrm>
            <a:off x="1184232" y="5075878"/>
            <a:ext cx="2319053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ERC20 old UTXO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8F8B63-31D7-1F66-0423-D7E1289A115D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6005802" y="5241131"/>
            <a:ext cx="1439460" cy="3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74A1EE7-CF50-35A5-7889-4CE448543355}"/>
              </a:ext>
            </a:extLst>
          </p:cNvPr>
          <p:cNvSpPr txBox="1"/>
          <p:nvPr/>
        </p:nvSpPr>
        <p:spPr>
          <a:xfrm>
            <a:off x="6721134" y="1807151"/>
            <a:ext cx="3883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Check that the new ERC20 contract UTXO is correctly present.</a:t>
            </a:r>
          </a:p>
        </p:txBody>
      </p:sp>
    </p:spTree>
    <p:extLst>
      <p:ext uri="{BB962C8B-B14F-4D97-AF65-F5344CB8AC3E}">
        <p14:creationId xmlns:p14="http://schemas.microsoft.com/office/powerpoint/2010/main" val="304235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5B8C-A846-63D4-7711-D6AC3D955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4EEF3-1128-1201-24F4-1F6408A6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example is a special case for two contracts to interact with each other.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r>
              <a:rPr lang="en-US" sz="2400" dirty="0"/>
              <a:t>Future work is a “draft” standardization for such inter-contract communication that is simple, safe, scalable, and flexible.</a:t>
            </a:r>
          </a:p>
          <a:p>
            <a:r>
              <a:rPr lang="en-US" sz="2400" dirty="0"/>
              <a:t>Okay to have different standards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lang="en-US" sz="2400" dirty="0"/>
              <a:t>does not require Bitcoin to change.</a:t>
            </a:r>
          </a:p>
        </p:txBody>
      </p:sp>
    </p:spTree>
    <p:extLst>
      <p:ext uri="{BB962C8B-B14F-4D97-AF65-F5344CB8AC3E}">
        <p14:creationId xmlns:p14="http://schemas.microsoft.com/office/powerpoint/2010/main" val="103601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6CA9-9FEC-7ADC-8C3A-8AC5DA68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 accelerators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EDD6E-1846-C5A1-6954-0CE99D629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4253"/>
          </a:xfrm>
        </p:spPr>
        <p:txBody>
          <a:bodyPr>
            <a:normAutofit/>
          </a:bodyPr>
          <a:lstStyle/>
          <a:p>
            <a:r>
              <a:rPr lang="en-US" sz="2400" dirty="0"/>
              <a:t>Bitcoin has </a:t>
            </a:r>
            <a:r>
              <a:rPr lang="en-US" sz="2400" dirty="0">
                <a:latin typeface="LM Mono 10" pitchFamily="49" charset="77"/>
              </a:rPr>
              <a:t>OP_SHA256</a:t>
            </a:r>
            <a:r>
              <a:rPr lang="en-US" sz="2400" dirty="0"/>
              <a:t>, but without </a:t>
            </a:r>
            <a:r>
              <a:rPr lang="en-US" sz="2400" dirty="0">
                <a:latin typeface="LM Mono 10" pitchFamily="49" charset="77"/>
              </a:rPr>
              <a:t>OP_CAT</a:t>
            </a:r>
            <a:r>
              <a:rPr lang="en-US" sz="2400" dirty="0"/>
              <a:t> it can only do two things:</a:t>
            </a:r>
          </a:p>
          <a:p>
            <a:pPr lvl="1"/>
            <a:r>
              <a:rPr lang="en-US" sz="2000" dirty="0"/>
              <a:t>Hash a non-hash element and make it a hash</a:t>
            </a:r>
          </a:p>
          <a:p>
            <a:pPr lvl="1"/>
            <a:r>
              <a:rPr lang="en-US" sz="2000" dirty="0"/>
              <a:t>Hash a hash element again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08113E-BCE1-0D57-48BF-7488CD0F6824}"/>
              </a:ext>
            </a:extLst>
          </p:cNvPr>
          <p:cNvSpPr/>
          <p:nvPr/>
        </p:nvSpPr>
        <p:spPr>
          <a:xfrm>
            <a:off x="1765979" y="3118778"/>
            <a:ext cx="537472" cy="509551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AD4EBA-3343-C2AC-8F5E-1C457D14E8DD}"/>
              </a:ext>
            </a:extLst>
          </p:cNvPr>
          <p:cNvCxnSpPr>
            <a:cxnSpLocks/>
          </p:cNvCxnSpPr>
          <p:nvPr/>
        </p:nvCxnSpPr>
        <p:spPr>
          <a:xfrm flipV="1">
            <a:off x="2484353" y="3373552"/>
            <a:ext cx="81667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FFF065B-DF6D-E1AD-C83D-6F05AF00C7C4}"/>
              </a:ext>
            </a:extLst>
          </p:cNvPr>
          <p:cNvSpPr/>
          <p:nvPr/>
        </p:nvSpPr>
        <p:spPr>
          <a:xfrm>
            <a:off x="3420275" y="3118778"/>
            <a:ext cx="537472" cy="5095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A35454-117E-CDC1-DE74-D5CDE665ACCA}"/>
              </a:ext>
            </a:extLst>
          </p:cNvPr>
          <p:cNvSpPr/>
          <p:nvPr/>
        </p:nvSpPr>
        <p:spPr>
          <a:xfrm>
            <a:off x="5324693" y="3118777"/>
            <a:ext cx="537472" cy="5095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399A3F-E256-1C22-1591-AB474831406A}"/>
              </a:ext>
            </a:extLst>
          </p:cNvPr>
          <p:cNvCxnSpPr>
            <a:cxnSpLocks/>
          </p:cNvCxnSpPr>
          <p:nvPr/>
        </p:nvCxnSpPr>
        <p:spPr>
          <a:xfrm flipV="1">
            <a:off x="6043067" y="3373550"/>
            <a:ext cx="81667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B09D9A4-B3A4-EA34-15BE-D7E33E4669C1}"/>
              </a:ext>
            </a:extLst>
          </p:cNvPr>
          <p:cNvSpPr/>
          <p:nvPr/>
        </p:nvSpPr>
        <p:spPr>
          <a:xfrm>
            <a:off x="6978989" y="3118777"/>
            <a:ext cx="537472" cy="5095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0681AF-9001-57C3-3D39-34B33F46EA87}"/>
              </a:ext>
            </a:extLst>
          </p:cNvPr>
          <p:cNvCxnSpPr>
            <a:cxnSpLocks/>
          </p:cNvCxnSpPr>
          <p:nvPr/>
        </p:nvCxnSpPr>
        <p:spPr>
          <a:xfrm flipV="1">
            <a:off x="7635705" y="3373550"/>
            <a:ext cx="81667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313BB41-C38D-4205-EC1F-7EF493F66086}"/>
              </a:ext>
            </a:extLst>
          </p:cNvPr>
          <p:cNvSpPr/>
          <p:nvPr/>
        </p:nvSpPr>
        <p:spPr>
          <a:xfrm>
            <a:off x="8571627" y="3118777"/>
            <a:ext cx="537472" cy="50954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2965E9-9E6F-32A2-DBD5-B02AA6BC8AA1}"/>
              </a:ext>
            </a:extLst>
          </p:cNvPr>
          <p:cNvSpPr txBox="1">
            <a:spLocks/>
          </p:cNvSpPr>
          <p:nvPr/>
        </p:nvSpPr>
        <p:spPr>
          <a:xfrm>
            <a:off x="838200" y="4323265"/>
            <a:ext cx="10515600" cy="1023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With </a:t>
            </a:r>
            <a:r>
              <a:rPr lang="en-US" sz="2400" dirty="0">
                <a:latin typeface="LM Mono 10" pitchFamily="49" charset="77"/>
              </a:rPr>
              <a:t>OP_CAT</a:t>
            </a:r>
            <a:r>
              <a:rPr lang="en-US" sz="2400" dirty="0"/>
              <a:t>, the opcode </a:t>
            </a:r>
            <a:r>
              <a:rPr lang="en-US" sz="2400" dirty="0">
                <a:latin typeface="LM Mono 10" pitchFamily="49" charset="77"/>
              </a:rPr>
              <a:t>OP_SHA256</a:t>
            </a:r>
            <a:r>
              <a:rPr lang="en-US" sz="2400" dirty="0"/>
              <a:t> becomes a general-purpose crypto accelerator for hashing up to 520 bytes at once.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AC926-B406-F862-0F5F-8C9C2B04D31A}"/>
              </a:ext>
            </a:extLst>
          </p:cNvPr>
          <p:cNvSpPr txBox="1"/>
          <p:nvPr/>
        </p:nvSpPr>
        <p:spPr>
          <a:xfrm>
            <a:off x="1691814" y="3861944"/>
            <a:ext cx="7279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Enough for Lamport and </a:t>
            </a:r>
            <a:r>
              <a:rPr lang="en-US" sz="1600" dirty="0" err="1"/>
              <a:t>Winternitz</a:t>
            </a:r>
            <a:r>
              <a:rPr lang="en-US" sz="1600" dirty="0"/>
              <a:t> signatures, but not for Merkle trees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C3105F1-CD74-A9C8-DA16-63E2877CE918}"/>
              </a:ext>
            </a:extLst>
          </p:cNvPr>
          <p:cNvSpPr/>
          <p:nvPr/>
        </p:nvSpPr>
        <p:spPr>
          <a:xfrm>
            <a:off x="2170247" y="5242873"/>
            <a:ext cx="537472" cy="509551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5194AD-AFEE-ADDA-1D8E-01C10F2F22EE}"/>
              </a:ext>
            </a:extLst>
          </p:cNvPr>
          <p:cNvSpPr/>
          <p:nvPr/>
        </p:nvSpPr>
        <p:spPr>
          <a:xfrm>
            <a:off x="2818237" y="5242877"/>
            <a:ext cx="537472" cy="5095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54E068-42F4-91CA-3F81-8B945F2BF5BE}"/>
              </a:ext>
            </a:extLst>
          </p:cNvPr>
          <p:cNvCxnSpPr>
            <a:cxnSpLocks/>
          </p:cNvCxnSpPr>
          <p:nvPr/>
        </p:nvCxnSpPr>
        <p:spPr>
          <a:xfrm flipV="1">
            <a:off x="3501711" y="5497651"/>
            <a:ext cx="81667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E7056C7-71BB-4B5A-8F31-2EA944A20D26}"/>
              </a:ext>
            </a:extLst>
          </p:cNvPr>
          <p:cNvSpPr/>
          <p:nvPr/>
        </p:nvSpPr>
        <p:spPr>
          <a:xfrm>
            <a:off x="4464391" y="5242873"/>
            <a:ext cx="537472" cy="50954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0A5F75-3E3E-00B8-91A0-38D324195EAA}"/>
              </a:ext>
            </a:extLst>
          </p:cNvPr>
          <p:cNvSpPr/>
          <p:nvPr/>
        </p:nvSpPr>
        <p:spPr>
          <a:xfrm>
            <a:off x="5728961" y="5242872"/>
            <a:ext cx="537472" cy="5095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AD121B-66C6-90F3-A470-61C2A5EF89BA}"/>
              </a:ext>
            </a:extLst>
          </p:cNvPr>
          <p:cNvSpPr/>
          <p:nvPr/>
        </p:nvSpPr>
        <p:spPr>
          <a:xfrm>
            <a:off x="6374042" y="5242872"/>
            <a:ext cx="537472" cy="5095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50C81E-2522-B1D8-D22E-F12ADB913DB9}"/>
              </a:ext>
            </a:extLst>
          </p:cNvPr>
          <p:cNvCxnSpPr>
            <a:cxnSpLocks/>
          </p:cNvCxnSpPr>
          <p:nvPr/>
        </p:nvCxnSpPr>
        <p:spPr>
          <a:xfrm flipV="1">
            <a:off x="7110157" y="5510528"/>
            <a:ext cx="81667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A506311-3AD7-7A0A-1CC4-CE35EFC4272D}"/>
              </a:ext>
            </a:extLst>
          </p:cNvPr>
          <p:cNvSpPr/>
          <p:nvPr/>
        </p:nvSpPr>
        <p:spPr>
          <a:xfrm>
            <a:off x="8034155" y="5242871"/>
            <a:ext cx="537472" cy="50954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FA593F-A5FC-5A78-7BEB-D136AF0311B7}"/>
              </a:ext>
            </a:extLst>
          </p:cNvPr>
          <p:cNvSpPr txBox="1"/>
          <p:nvPr/>
        </p:nvSpPr>
        <p:spPr>
          <a:xfrm>
            <a:off x="5955232" y="5812599"/>
            <a:ext cx="230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Merkle trees</a:t>
            </a:r>
          </a:p>
        </p:txBody>
      </p:sp>
    </p:spTree>
    <p:extLst>
      <p:ext uri="{BB962C8B-B14F-4D97-AF65-F5344CB8AC3E}">
        <p14:creationId xmlns:p14="http://schemas.microsoft.com/office/powerpoint/2010/main" val="392758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  <p:bldP spid="8" grpId="0" animBg="1"/>
      <p:bldP spid="10" grpId="0" animBg="1"/>
      <p:bldP spid="12" grpId="0" animBg="1"/>
      <p:bldP spid="13" grpId="0"/>
      <p:bldP spid="14" grpId="0"/>
      <p:bldP spid="15" grpId="0" animBg="1"/>
      <p:bldP spid="16" grpId="0" animBg="1"/>
      <p:bldP spid="18" grpId="0" animBg="1"/>
      <p:bldP spid="23" grpId="0" animBg="1"/>
      <p:bldP spid="24" grpId="0" animBg="1"/>
      <p:bldP spid="26" grpId="0" animBg="1"/>
      <p:bldP spid="2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44DD3-D93E-5D58-D7C5-EB2ED6F6C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6753-BC16-24A9-0C10-E39E474D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and receive money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3A7F39-E336-1E91-05D6-70554ECCFAC2}"/>
              </a:ext>
            </a:extLst>
          </p:cNvPr>
          <p:cNvSpPr/>
          <p:nvPr/>
        </p:nvSpPr>
        <p:spPr>
          <a:xfrm>
            <a:off x="3120710" y="4372481"/>
            <a:ext cx="1894891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Contract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1C635A1F-C9D6-4418-90E7-A31D6B51AD19}"/>
              </a:ext>
            </a:extLst>
          </p:cNvPr>
          <p:cNvCxnSpPr>
            <a:cxnSpLocks/>
          </p:cNvCxnSpPr>
          <p:nvPr/>
        </p:nvCxnSpPr>
        <p:spPr>
          <a:xfrm>
            <a:off x="5136811" y="4285173"/>
            <a:ext cx="661012" cy="4829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7D7DD02E-483D-3CF1-7820-ABF9D0561826}"/>
              </a:ext>
            </a:extLst>
          </p:cNvPr>
          <p:cNvCxnSpPr>
            <a:cxnSpLocks/>
          </p:cNvCxnSpPr>
          <p:nvPr/>
        </p:nvCxnSpPr>
        <p:spPr>
          <a:xfrm flipV="1">
            <a:off x="5136811" y="4285173"/>
            <a:ext cx="661012" cy="4829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B7D46DE-62B1-820D-AF06-ED63FACC2C27}"/>
              </a:ext>
            </a:extLst>
          </p:cNvPr>
          <p:cNvSpPr/>
          <p:nvPr/>
        </p:nvSpPr>
        <p:spPr>
          <a:xfrm>
            <a:off x="5919032" y="3889575"/>
            <a:ext cx="2247745" cy="3305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Contract caboose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CAB750-06B8-B366-E93E-CCE415C422FA}"/>
              </a:ext>
            </a:extLst>
          </p:cNvPr>
          <p:cNvSpPr/>
          <p:nvPr/>
        </p:nvSpPr>
        <p:spPr>
          <a:xfrm>
            <a:off x="5919033" y="4372481"/>
            <a:ext cx="2247744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Contract new UTXO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3B448F-2D8A-5A9A-DA4C-D7AE3F312369}"/>
              </a:ext>
            </a:extLst>
          </p:cNvPr>
          <p:cNvSpPr/>
          <p:nvPr/>
        </p:nvSpPr>
        <p:spPr>
          <a:xfrm>
            <a:off x="5919033" y="4855387"/>
            <a:ext cx="2247744" cy="3305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Outgoing money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BDAE5CB-9198-DE41-DA6C-D2F432A17879}"/>
              </a:ext>
            </a:extLst>
          </p:cNvPr>
          <p:cNvSpPr/>
          <p:nvPr/>
        </p:nvSpPr>
        <p:spPr>
          <a:xfrm>
            <a:off x="3120710" y="2002613"/>
            <a:ext cx="1894891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Contract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F2E2594F-DE2D-66EE-915B-0DE68557CE88}"/>
              </a:ext>
            </a:extLst>
          </p:cNvPr>
          <p:cNvCxnSpPr>
            <a:cxnSpLocks/>
          </p:cNvCxnSpPr>
          <p:nvPr/>
        </p:nvCxnSpPr>
        <p:spPr>
          <a:xfrm>
            <a:off x="5136811" y="2163682"/>
            <a:ext cx="661012" cy="4829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D75A6356-A9F9-83E8-6048-030E417D4A14}"/>
              </a:ext>
            </a:extLst>
          </p:cNvPr>
          <p:cNvCxnSpPr>
            <a:cxnSpLocks/>
          </p:cNvCxnSpPr>
          <p:nvPr/>
        </p:nvCxnSpPr>
        <p:spPr>
          <a:xfrm flipV="1">
            <a:off x="5136811" y="2163682"/>
            <a:ext cx="661012" cy="4829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9212B42-5C71-C051-FE2F-8851801CBF12}"/>
              </a:ext>
            </a:extLst>
          </p:cNvPr>
          <p:cNvSpPr/>
          <p:nvPr/>
        </p:nvSpPr>
        <p:spPr>
          <a:xfrm>
            <a:off x="5919032" y="2006797"/>
            <a:ext cx="2247747" cy="3305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Contract caboose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410276-3707-B5E6-D38A-84BE2B4A93EE}"/>
              </a:ext>
            </a:extLst>
          </p:cNvPr>
          <p:cNvSpPr/>
          <p:nvPr/>
        </p:nvSpPr>
        <p:spPr>
          <a:xfrm>
            <a:off x="5919033" y="2489703"/>
            <a:ext cx="2247746" cy="3305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Contract new UTXO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B6C1EE2-94C8-8317-884E-F11D382D5BF9}"/>
              </a:ext>
            </a:extLst>
          </p:cNvPr>
          <p:cNvSpPr/>
          <p:nvPr/>
        </p:nvSpPr>
        <p:spPr>
          <a:xfrm>
            <a:off x="3120710" y="2481335"/>
            <a:ext cx="1894891" cy="3305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Incoming money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DCF80C-1A54-9D97-0954-D282868436F9}"/>
              </a:ext>
            </a:extLst>
          </p:cNvPr>
          <p:cNvSpPr txBox="1"/>
          <p:nvPr/>
        </p:nvSpPr>
        <p:spPr>
          <a:xfrm>
            <a:off x="4455195" y="3055938"/>
            <a:ext cx="202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Receive money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7C46A7-A6A2-32CF-3BC9-D6D4C194A750}"/>
              </a:ext>
            </a:extLst>
          </p:cNvPr>
          <p:cNvSpPr txBox="1"/>
          <p:nvPr/>
        </p:nvSpPr>
        <p:spPr>
          <a:xfrm>
            <a:off x="4455195" y="5268432"/>
            <a:ext cx="202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 money</a:t>
            </a:r>
          </a:p>
        </p:txBody>
      </p:sp>
    </p:spTree>
    <p:extLst>
      <p:ext uri="{BB962C8B-B14F-4D97-AF65-F5344CB8AC3E}">
        <p14:creationId xmlns:p14="http://schemas.microsoft.com/office/powerpoint/2010/main" val="371084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 animBg="1"/>
      <p:bldP spid="30" grpId="0" animBg="1"/>
      <p:bldP spid="34" grpId="0" animBg="1"/>
      <p:bldP spid="35" grpId="0" animBg="1"/>
      <p:bldP spid="38" grpId="0" animBg="1"/>
      <p:bldP spid="39" grpId="0" animBg="1"/>
      <p:bldP spid="40" grpId="0" animBg="1"/>
      <p:bldP spid="41" grpId="0"/>
      <p:bldP spid="4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B1E71-C7D8-E271-6D3E-5DDFA6E4A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89E57A-55FB-83BE-C41F-F932D8E5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of </a:t>
            </a:r>
            <a:r>
              <a:rPr lang="en-US" dirty="0">
                <a:latin typeface="LM Mono 10" pitchFamily="49" charset="77"/>
              </a:rPr>
              <a:t>OP_CAT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5123A-8ED0-CE9E-1D9B-E3D144229D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819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CA16-0CA9-68A7-FBB9-632EB2C4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LM Mono 10" pitchFamily="49" charset="77"/>
              </a:rPr>
              <a:t>OP_CAT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017D-40D2-A1E3-27B2-F57B8EE3B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554"/>
            <a:ext cx="10515600" cy="4613409"/>
          </a:xfrm>
        </p:spPr>
        <p:txBody>
          <a:bodyPr>
            <a:normAutofit/>
          </a:bodyPr>
          <a:lstStyle/>
          <a:p>
            <a:r>
              <a:rPr lang="en-US" sz="2400" dirty="0"/>
              <a:t>Liquid Network </a:t>
            </a:r>
            <a:r>
              <a:rPr lang="en-US" sz="1800" dirty="0"/>
              <a:t>(TVL: USD $251m)</a:t>
            </a:r>
          </a:p>
          <a:p>
            <a:pPr lvl="1"/>
            <a:r>
              <a:rPr lang="en-US" sz="2000" dirty="0"/>
              <a:t>Native token is L-BTC, 1-1 peg with BTC</a:t>
            </a:r>
          </a:p>
          <a:p>
            <a:pPr lvl="1"/>
            <a:r>
              <a:rPr lang="en-US" sz="2000" dirty="0"/>
              <a:t>Deviates from Bitcoin by having more opcodes and protocol changes</a:t>
            </a:r>
          </a:p>
          <a:p>
            <a:r>
              <a:rPr lang="en-US" sz="2400" dirty="0"/>
              <a:t>Bitcoin SV </a:t>
            </a:r>
            <a:r>
              <a:rPr lang="en-US" sz="1800" dirty="0"/>
              <a:t>(TVL: USD $977m)</a:t>
            </a:r>
          </a:p>
          <a:p>
            <a:pPr lvl="1"/>
            <a:r>
              <a:rPr lang="en-US" sz="2000" dirty="0"/>
              <a:t>Native token is BSC, a separate token</a:t>
            </a:r>
          </a:p>
          <a:p>
            <a:pPr lvl="1"/>
            <a:r>
              <a:rPr lang="en-US" sz="2000" dirty="0"/>
              <a:t>Deviates from Bitcoin by having larger blocks and script support</a:t>
            </a:r>
          </a:p>
          <a:p>
            <a:r>
              <a:rPr lang="en-US" sz="2400" dirty="0"/>
              <a:t>Fractal Mainnet </a:t>
            </a:r>
            <a:r>
              <a:rPr lang="en-US" sz="1800" dirty="0"/>
              <a:t>(TVL: USD $25m)</a:t>
            </a:r>
          </a:p>
          <a:p>
            <a:pPr lvl="1"/>
            <a:r>
              <a:rPr lang="en-US" sz="2000" dirty="0"/>
              <a:t>Native token is FB, a separate token</a:t>
            </a:r>
          </a:p>
          <a:p>
            <a:pPr lvl="1"/>
            <a:r>
              <a:rPr lang="en-US" sz="2000" dirty="0"/>
              <a:t>Deviates from Bitcoin </a:t>
            </a:r>
            <a:r>
              <a:rPr lang="en-US" sz="2000" b="1" dirty="0"/>
              <a:t>only </a:t>
            </a:r>
            <a:r>
              <a:rPr lang="en-US" sz="2000" dirty="0"/>
              <a:t>in having </a:t>
            </a:r>
            <a:r>
              <a:rPr lang="en-US" sz="2000" dirty="0">
                <a:latin typeface="LM Mono 10" pitchFamily="49" charset="77"/>
              </a:rPr>
              <a:t>OP_CAT</a:t>
            </a:r>
          </a:p>
          <a:p>
            <a:r>
              <a:rPr lang="en-US" sz="2400" dirty="0"/>
              <a:t>Bitcoin Signet </a:t>
            </a:r>
            <a:r>
              <a:rPr lang="en-US" sz="1800" dirty="0"/>
              <a:t>(no TVL, </a:t>
            </a:r>
            <a:r>
              <a:rPr lang="en-US" sz="1800" dirty="0" err="1"/>
              <a:t>testnet</a:t>
            </a:r>
            <a:r>
              <a:rPr lang="en-US" sz="1800" dirty="0"/>
              <a:t>)</a:t>
            </a:r>
            <a:endParaRPr lang="en-US" sz="2000" dirty="0"/>
          </a:p>
          <a:p>
            <a:pPr lvl="1"/>
            <a:r>
              <a:rPr lang="en-US" sz="2000" dirty="0"/>
              <a:t>Native token is Signet BTC, a </a:t>
            </a:r>
            <a:r>
              <a:rPr lang="en-US" sz="2000" dirty="0" err="1"/>
              <a:t>testnet</a:t>
            </a:r>
            <a:r>
              <a:rPr lang="en-US" sz="2000" dirty="0"/>
              <a:t> token that is rendered no value</a:t>
            </a:r>
          </a:p>
          <a:p>
            <a:pPr lvl="1"/>
            <a:r>
              <a:rPr lang="en-US" sz="2000" dirty="0"/>
              <a:t>Deviates from Bitcoin </a:t>
            </a:r>
            <a:r>
              <a:rPr lang="en-US" sz="2000" b="1" dirty="0"/>
              <a:t>only</a:t>
            </a:r>
            <a:r>
              <a:rPr lang="en-US" sz="2000" dirty="0"/>
              <a:t> in having </a:t>
            </a:r>
            <a:r>
              <a:rPr lang="en-US" sz="2000" dirty="0">
                <a:latin typeface="LM Mono 10" pitchFamily="49" charset="77"/>
              </a:rPr>
              <a:t>OP_CTV</a:t>
            </a:r>
            <a:r>
              <a:rPr lang="en-US" sz="2000" dirty="0"/>
              <a:t>, </a:t>
            </a:r>
            <a:r>
              <a:rPr lang="en-US" sz="2000" dirty="0">
                <a:latin typeface="LM Mono 10" pitchFamily="49" charset="77"/>
              </a:rPr>
              <a:t>OP_CAT</a:t>
            </a:r>
            <a:r>
              <a:rPr lang="en-US" sz="2000" dirty="0"/>
              <a:t>, </a:t>
            </a:r>
            <a:r>
              <a:rPr lang="en-US" sz="2000" dirty="0">
                <a:latin typeface="LM Mono 10" pitchFamily="49" charset="77"/>
              </a:rPr>
              <a:t>ANYPREVOUT</a:t>
            </a:r>
          </a:p>
        </p:txBody>
      </p:sp>
    </p:spTree>
    <p:extLst>
      <p:ext uri="{BB962C8B-B14F-4D97-AF65-F5344CB8AC3E}">
        <p14:creationId xmlns:p14="http://schemas.microsoft.com/office/powerpoint/2010/main" val="324661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D6BB-5105-149B-69C6-4A580B59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Mono 10" pitchFamily="49" charset="77"/>
              </a:rPr>
              <a:t>OP_CAT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covenant is highly 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B1E5C-BB9B-68EF-CB1B-7149EABE5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6942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Example: counter </a:t>
            </a:r>
          </a:p>
          <a:p>
            <a:r>
              <a:rPr lang="en-US" sz="2400" dirty="0"/>
              <a:t>At a fee rate 2 sat/</a:t>
            </a:r>
            <a:r>
              <a:rPr lang="en-US" sz="2400" dirty="0" err="1"/>
              <a:t>vByte</a:t>
            </a:r>
            <a:r>
              <a:rPr lang="en-US" sz="2400" dirty="0"/>
              <a:t>, every transaction costs USD $0.55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D8EFE1-5DC9-C6C3-5283-A4388338089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D86FF3-EEC9-A67F-D4AB-B0BE08F2F425}"/>
              </a:ext>
            </a:extLst>
          </p:cNvPr>
          <p:cNvSpPr/>
          <p:nvPr/>
        </p:nvSpPr>
        <p:spPr>
          <a:xfrm>
            <a:off x="838200" y="4332039"/>
            <a:ext cx="1016726" cy="6244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C4A252-CD3C-87EB-D030-D6BBF6FF7C14}"/>
              </a:ext>
            </a:extLst>
          </p:cNvPr>
          <p:cNvSpPr/>
          <p:nvPr/>
        </p:nvSpPr>
        <p:spPr>
          <a:xfrm>
            <a:off x="7577435" y="1780449"/>
            <a:ext cx="3334404" cy="229126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Count-update script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Three functions: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Increase by 1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Increase by 2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Increase by a caller-provided number if it is &lt;100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11952E-4571-7350-5786-CCBF4AD2FD14}"/>
              </a:ext>
            </a:extLst>
          </p:cNvPr>
          <p:cNvCxnSpPr/>
          <p:nvPr/>
        </p:nvCxnSpPr>
        <p:spPr>
          <a:xfrm>
            <a:off x="2024741" y="4645547"/>
            <a:ext cx="8752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A3245CF-A90D-00C6-D431-B39D1F30885A}"/>
              </a:ext>
            </a:extLst>
          </p:cNvPr>
          <p:cNvSpPr/>
          <p:nvPr/>
        </p:nvSpPr>
        <p:spPr>
          <a:xfrm>
            <a:off x="3069768" y="4332039"/>
            <a:ext cx="1016726" cy="6244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27052A-8665-79F7-C545-1FE70B4E92B8}"/>
              </a:ext>
            </a:extLst>
          </p:cNvPr>
          <p:cNvCxnSpPr/>
          <p:nvPr/>
        </p:nvCxnSpPr>
        <p:spPr>
          <a:xfrm>
            <a:off x="4256309" y="4646817"/>
            <a:ext cx="8752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526EB7C-B194-6791-D8ED-29E6B446961D}"/>
              </a:ext>
            </a:extLst>
          </p:cNvPr>
          <p:cNvSpPr/>
          <p:nvPr/>
        </p:nvSpPr>
        <p:spPr>
          <a:xfrm>
            <a:off x="5301336" y="4333309"/>
            <a:ext cx="1016726" cy="6244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4A3DD0-A0EE-95FB-1E79-1E164C0229E7}"/>
              </a:ext>
            </a:extLst>
          </p:cNvPr>
          <p:cNvCxnSpPr/>
          <p:nvPr/>
        </p:nvCxnSpPr>
        <p:spPr>
          <a:xfrm>
            <a:off x="6487878" y="4645547"/>
            <a:ext cx="8752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20E4FE4-3600-0528-2436-9C645F4EF330}"/>
              </a:ext>
            </a:extLst>
          </p:cNvPr>
          <p:cNvSpPr/>
          <p:nvPr/>
        </p:nvSpPr>
        <p:spPr>
          <a:xfrm>
            <a:off x="7532905" y="4332039"/>
            <a:ext cx="1016726" cy="6244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103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DBE2C1-BB76-3D9E-DB4E-3F81DB6B7699}"/>
              </a:ext>
            </a:extLst>
          </p:cNvPr>
          <p:cNvCxnSpPr/>
          <p:nvPr/>
        </p:nvCxnSpPr>
        <p:spPr>
          <a:xfrm>
            <a:off x="8719446" y="4646817"/>
            <a:ext cx="8752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43B255E-F0DA-B19F-448D-3A6116CBD786}"/>
              </a:ext>
            </a:extLst>
          </p:cNvPr>
          <p:cNvSpPr/>
          <p:nvPr/>
        </p:nvSpPr>
        <p:spPr>
          <a:xfrm>
            <a:off x="9764473" y="4333309"/>
            <a:ext cx="1016726" cy="6244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104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D65C3E-11EE-63AA-7F22-8559C4D6444E}"/>
              </a:ext>
            </a:extLst>
          </p:cNvPr>
          <p:cNvCxnSpPr/>
          <p:nvPr/>
        </p:nvCxnSpPr>
        <p:spPr>
          <a:xfrm>
            <a:off x="10916193" y="4645547"/>
            <a:ext cx="8752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23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8" grpId="0" animBg="1"/>
      <p:bldP spid="10" grpId="0" animBg="1"/>
      <p:bldP spid="12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37CA9-4BA0-BEFB-15A3-BBDA20F41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F0BC-359C-EF21-BA6D-70C86F4C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Linux Biolinum O" panose="02000503000000000000" pitchFamily="2" charset="0"/>
                <a:cs typeface="Linux Biolinum O" panose="02000503000000000000" pitchFamily="2" charset="0"/>
              </a:rPr>
              <a:t>Stack machine and opcode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464E6-A0E8-F1E6-72C2-DCE5C9873B96}"/>
              </a:ext>
            </a:extLst>
          </p:cNvPr>
          <p:cNvSpPr/>
          <p:nvPr/>
        </p:nvSpPr>
        <p:spPr>
          <a:xfrm>
            <a:off x="1390650" y="2363788"/>
            <a:ext cx="704850" cy="265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BE8A6A-B59D-0A77-D4EA-8F6B3F56E73E}"/>
              </a:ext>
            </a:extLst>
          </p:cNvPr>
          <p:cNvSpPr/>
          <p:nvPr/>
        </p:nvSpPr>
        <p:spPr>
          <a:xfrm>
            <a:off x="1390650" y="2628900"/>
            <a:ext cx="704850" cy="265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B6FA8C-C1C9-0219-AB02-44F761EF9534}"/>
              </a:ext>
            </a:extLst>
          </p:cNvPr>
          <p:cNvSpPr/>
          <p:nvPr/>
        </p:nvSpPr>
        <p:spPr>
          <a:xfrm>
            <a:off x="1390650" y="2894012"/>
            <a:ext cx="704850" cy="265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E562FA-98DF-77C2-4E71-9FDD3D8540A8}"/>
              </a:ext>
            </a:extLst>
          </p:cNvPr>
          <p:cNvSpPr/>
          <p:nvPr/>
        </p:nvSpPr>
        <p:spPr>
          <a:xfrm>
            <a:off x="1390650" y="3159124"/>
            <a:ext cx="704850" cy="265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893125-A04E-8830-FF6C-4EF9650170D9}"/>
              </a:ext>
            </a:extLst>
          </p:cNvPr>
          <p:cNvSpPr/>
          <p:nvPr/>
        </p:nvSpPr>
        <p:spPr>
          <a:xfrm>
            <a:off x="1390650" y="3424236"/>
            <a:ext cx="704850" cy="265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9154F-31A8-1F80-AB30-A4486997C56A}"/>
              </a:ext>
            </a:extLst>
          </p:cNvPr>
          <p:cNvSpPr/>
          <p:nvPr/>
        </p:nvSpPr>
        <p:spPr>
          <a:xfrm>
            <a:off x="1390650" y="3689348"/>
            <a:ext cx="704850" cy="265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2084CE-78EB-B726-9EB5-CBB61A678AF4}"/>
              </a:ext>
            </a:extLst>
          </p:cNvPr>
          <p:cNvSpPr/>
          <p:nvPr/>
        </p:nvSpPr>
        <p:spPr>
          <a:xfrm>
            <a:off x="1390650" y="3954460"/>
            <a:ext cx="704850" cy="265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E90F6A-F3F4-0AC7-05F3-02086BF59E77}"/>
              </a:ext>
            </a:extLst>
          </p:cNvPr>
          <p:cNvSpPr/>
          <p:nvPr/>
        </p:nvSpPr>
        <p:spPr>
          <a:xfrm>
            <a:off x="1390650" y="4219572"/>
            <a:ext cx="704850" cy="265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934251-029B-5B79-EA15-5606917B7CFD}"/>
              </a:ext>
            </a:extLst>
          </p:cNvPr>
          <p:cNvSpPr txBox="1"/>
          <p:nvPr/>
        </p:nvSpPr>
        <p:spPr>
          <a:xfrm>
            <a:off x="1314450" y="471487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Stack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32B60B-9B09-699B-292A-27E732A8966D}"/>
              </a:ext>
            </a:extLst>
          </p:cNvPr>
          <p:cNvCxnSpPr/>
          <p:nvPr/>
        </p:nvCxnSpPr>
        <p:spPr>
          <a:xfrm>
            <a:off x="1257300" y="2363788"/>
            <a:ext cx="0" cy="2120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5DFF38B-AE55-6DC0-F087-3AD4064D2BA1}"/>
              </a:ext>
            </a:extLst>
          </p:cNvPr>
          <p:cNvSpPr txBox="1"/>
          <p:nvPr/>
        </p:nvSpPr>
        <p:spPr>
          <a:xfrm>
            <a:off x="2095500" y="4352128"/>
            <a:ext cx="463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top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4C4C94-3F98-427C-26BC-F28BCA6F583A}"/>
              </a:ext>
            </a:extLst>
          </p:cNvPr>
          <p:cNvSpPr txBox="1"/>
          <p:nvPr/>
        </p:nvSpPr>
        <p:spPr>
          <a:xfrm>
            <a:off x="2095499" y="2205828"/>
            <a:ext cx="704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bottom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454231-9A4E-DDC0-BD8E-04F45D9C36FF}"/>
              </a:ext>
            </a:extLst>
          </p:cNvPr>
          <p:cNvSpPr txBox="1"/>
          <p:nvPr/>
        </p:nvSpPr>
        <p:spPr>
          <a:xfrm>
            <a:off x="2559050" y="299796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M Mono 10" pitchFamily="49" charset="77"/>
              </a:rPr>
              <a:t>OP_ADD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32658F-E942-1AEE-9717-1B2DC3F912EF}"/>
              </a:ext>
            </a:extLst>
          </p:cNvPr>
          <p:cNvSpPr/>
          <p:nvPr/>
        </p:nvSpPr>
        <p:spPr>
          <a:xfrm>
            <a:off x="4078287" y="2363788"/>
            <a:ext cx="704850" cy="265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6865EF-75F2-685C-2B59-6237DE83A947}"/>
              </a:ext>
            </a:extLst>
          </p:cNvPr>
          <p:cNvSpPr/>
          <p:nvPr/>
        </p:nvSpPr>
        <p:spPr>
          <a:xfrm>
            <a:off x="4078287" y="2628900"/>
            <a:ext cx="704850" cy="265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5A0E30-B08C-8F01-502A-2A39C29B5449}"/>
              </a:ext>
            </a:extLst>
          </p:cNvPr>
          <p:cNvSpPr/>
          <p:nvPr/>
        </p:nvSpPr>
        <p:spPr>
          <a:xfrm>
            <a:off x="4078287" y="2894012"/>
            <a:ext cx="704850" cy="265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C457C1-509C-DEE9-1EB8-B52A02228D2A}"/>
              </a:ext>
            </a:extLst>
          </p:cNvPr>
          <p:cNvSpPr/>
          <p:nvPr/>
        </p:nvSpPr>
        <p:spPr>
          <a:xfrm>
            <a:off x="4078287" y="3159124"/>
            <a:ext cx="704850" cy="265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0DC272-EEC1-E3FC-5E8E-C9D6FD31B860}"/>
              </a:ext>
            </a:extLst>
          </p:cNvPr>
          <p:cNvSpPr/>
          <p:nvPr/>
        </p:nvSpPr>
        <p:spPr>
          <a:xfrm>
            <a:off x="4078287" y="3424236"/>
            <a:ext cx="704850" cy="265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D64464-69D3-1979-DA18-32E38F2997D1}"/>
              </a:ext>
            </a:extLst>
          </p:cNvPr>
          <p:cNvSpPr/>
          <p:nvPr/>
        </p:nvSpPr>
        <p:spPr>
          <a:xfrm>
            <a:off x="4078287" y="3689348"/>
            <a:ext cx="704850" cy="265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12FA29-37C2-4DB8-CA07-23848326BC00}"/>
              </a:ext>
            </a:extLst>
          </p:cNvPr>
          <p:cNvSpPr/>
          <p:nvPr/>
        </p:nvSpPr>
        <p:spPr>
          <a:xfrm>
            <a:off x="4078287" y="3954460"/>
            <a:ext cx="704850" cy="265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640DA6-79E2-562E-D44A-79CBA5A4F60A}"/>
              </a:ext>
            </a:extLst>
          </p:cNvPr>
          <p:cNvSpPr txBox="1"/>
          <p:nvPr/>
        </p:nvSpPr>
        <p:spPr>
          <a:xfrm>
            <a:off x="4002087" y="471487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Stack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A188F6-7B3D-1F2F-EC9A-18B3DE610243}"/>
              </a:ext>
            </a:extLst>
          </p:cNvPr>
          <p:cNvSpPr txBox="1"/>
          <p:nvPr/>
        </p:nvSpPr>
        <p:spPr>
          <a:xfrm>
            <a:off x="4783136" y="4098175"/>
            <a:ext cx="463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top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619DED-EF5B-42E4-9D99-022FACB24631}"/>
              </a:ext>
            </a:extLst>
          </p:cNvPr>
          <p:cNvSpPr txBox="1"/>
          <p:nvPr/>
        </p:nvSpPr>
        <p:spPr>
          <a:xfrm>
            <a:off x="4783136" y="2205828"/>
            <a:ext cx="704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bottom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61BF5E-FDEC-FED7-2BBC-4D7473CA4885}"/>
              </a:ext>
            </a:extLst>
          </p:cNvPr>
          <p:cNvSpPr txBox="1"/>
          <p:nvPr/>
        </p:nvSpPr>
        <p:spPr>
          <a:xfrm>
            <a:off x="6096000" y="1842688"/>
            <a:ext cx="4445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Bitcoin has a lot of opcodes.</a:t>
            </a:r>
          </a:p>
          <a:p>
            <a:endParaRPr lang="en-US" dirty="0">
              <a:latin typeface="Aptos" panose="020B0004020202020204" pitchFamily="34" charset="0"/>
              <a:ea typeface="Linux Biolinum O" panose="02000503000000000000" pitchFamily="2" charset="0"/>
              <a:cs typeface="Linux Biolinum O" panose="020005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If-else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M Mono 10" pitchFamily="49" charset="77"/>
                <a:ea typeface="Linux Biolinum O" panose="02000503000000000000" pitchFamily="2" charset="0"/>
                <a:cs typeface="Linux Biolinum O" panose="02000503000000000000" pitchFamily="2" charset="0"/>
              </a:rPr>
              <a:t>OP_IF OP_ELSE OP_ENDIF </a:t>
            </a:r>
            <a:r>
              <a:rPr lang="en-US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…</a:t>
            </a:r>
          </a:p>
          <a:p>
            <a:pPr lvl="1"/>
            <a:endParaRPr lang="en-US" dirty="0">
              <a:latin typeface="Aptos" panose="020B0004020202020204" pitchFamily="34" charset="0"/>
              <a:ea typeface="Linux Biolinum O" panose="02000503000000000000" pitchFamily="2" charset="0"/>
              <a:cs typeface="Linux Biolinum O" panose="020005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32-bit integer 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M Mono 10" pitchFamily="49" charset="77"/>
                <a:ea typeface="Linux Biolinum O" panose="02000503000000000000" pitchFamily="2" charset="0"/>
                <a:cs typeface="Linux Biolinum O" panose="02000503000000000000" pitchFamily="2" charset="0"/>
              </a:rPr>
              <a:t>OP_ADD OP_SUB </a:t>
            </a:r>
            <a:r>
              <a:rPr lang="en-US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…</a:t>
            </a:r>
          </a:p>
          <a:p>
            <a:pPr lvl="1"/>
            <a:endParaRPr lang="en-US" dirty="0">
              <a:latin typeface="Aptos" panose="020B0004020202020204" pitchFamily="34" charset="0"/>
              <a:ea typeface="Linux Biolinum O" panose="02000503000000000000" pitchFamily="2" charset="0"/>
              <a:cs typeface="Linux Biolinum O" panose="020005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Hash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M Mono 10" pitchFamily="49" charset="77"/>
                <a:ea typeface="Linux Biolinum O" panose="02000503000000000000" pitchFamily="2" charset="0"/>
                <a:cs typeface="Linux Biolinum O" panose="02000503000000000000" pitchFamily="2" charset="0"/>
              </a:rPr>
              <a:t>OP_SHA256</a:t>
            </a:r>
            <a:r>
              <a:rPr lang="en-US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 …</a:t>
            </a:r>
          </a:p>
          <a:p>
            <a:pPr lvl="1"/>
            <a:endParaRPr lang="en-US" dirty="0">
              <a:latin typeface="Aptos" panose="020B0004020202020204" pitchFamily="34" charset="0"/>
              <a:ea typeface="Linux Biolinum O" panose="02000503000000000000" pitchFamily="2" charset="0"/>
              <a:cs typeface="Linux Biolinum O" panose="020005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Signature verification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M Mono 10" pitchFamily="49" charset="77"/>
                <a:ea typeface="Linux Biolinum O" panose="02000503000000000000" pitchFamily="2" charset="0"/>
                <a:cs typeface="Linux Biolinum O" panose="02000503000000000000" pitchFamily="2" charset="0"/>
              </a:rPr>
              <a:t>OP_CHECKSIGVERIFY</a:t>
            </a:r>
            <a:r>
              <a:rPr lang="en-US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55381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8" grpId="0"/>
      <p:bldP spid="19" grpId="0"/>
      <p:bldP spid="20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/>
      <p:bldP spid="32" grpId="0"/>
      <p:bldP spid="33" grpId="0"/>
      <p:bldP spid="3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DB25-05B1-FA11-416F-6EEB951B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BitVM</a:t>
            </a:r>
            <a:r>
              <a:rPr lang="en-US" dirty="0"/>
              <a:t> benefits from </a:t>
            </a:r>
            <a:r>
              <a:rPr lang="en-US" dirty="0">
                <a:latin typeface="LM Mono 10" pitchFamily="49" charset="77"/>
              </a:rPr>
              <a:t>OP_CAT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1C3D4-F8F5-9BF5-D949-69B0663C2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BitVM</a:t>
            </a:r>
            <a:r>
              <a:rPr lang="en-US" sz="2400" dirty="0"/>
              <a:t> requires a per-instance trusted setup ceremony</a:t>
            </a:r>
          </a:p>
          <a:p>
            <a:pPr lvl="1"/>
            <a:r>
              <a:rPr lang="en-US" sz="2000" dirty="0" err="1"/>
              <a:t>MultiSig</a:t>
            </a:r>
            <a:r>
              <a:rPr lang="en-US" sz="2000" dirty="0"/>
              <a:t> that depends on the programs but does not depend on proofs or data</a:t>
            </a:r>
          </a:p>
          <a:p>
            <a:pPr lvl="1"/>
            <a:r>
              <a:rPr lang="en-US" sz="2000" dirty="0"/>
              <a:t>Purpose: do covenants without </a:t>
            </a:r>
            <a:r>
              <a:rPr lang="en-US" sz="2000" dirty="0">
                <a:latin typeface="LM Mono 10" pitchFamily="49" charset="77"/>
              </a:rPr>
              <a:t>OP_CAT</a:t>
            </a:r>
          </a:p>
          <a:p>
            <a:pPr lvl="1"/>
            <a:endParaRPr lang="en-US" sz="2000" dirty="0">
              <a:latin typeface="LM Mono 10" pitchFamily="49" charset="77"/>
            </a:endParaRPr>
          </a:p>
          <a:p>
            <a:r>
              <a:rPr lang="en-US" sz="2400" dirty="0">
                <a:latin typeface="LM Mono 10" pitchFamily="49" charset="77"/>
              </a:rPr>
              <a:t>OP_CAT</a:t>
            </a:r>
            <a:r>
              <a:rPr lang="en-US" sz="2400" dirty="0"/>
              <a:t> removes this setup</a:t>
            </a:r>
          </a:p>
          <a:p>
            <a:pPr lvl="1"/>
            <a:r>
              <a:rPr lang="en-US" sz="2000" dirty="0"/>
              <a:t>Script can directly enforce covenants.</a:t>
            </a:r>
          </a:p>
          <a:p>
            <a:pPr lvl="1"/>
            <a:r>
              <a:rPr lang="en-US" sz="2000" dirty="0"/>
              <a:t>No need for Lamport or </a:t>
            </a:r>
            <a:r>
              <a:rPr lang="en-US" sz="2000" dirty="0" err="1"/>
              <a:t>Winternitz</a:t>
            </a:r>
            <a:r>
              <a:rPr lang="en-US" sz="2000" dirty="0"/>
              <a:t> signatures.</a:t>
            </a:r>
          </a:p>
          <a:p>
            <a:pPr lvl="1"/>
            <a:r>
              <a:rPr lang="en-US" sz="2000" dirty="0"/>
              <a:t>Low challenging deposit</a:t>
            </a:r>
          </a:p>
        </p:txBody>
      </p:sp>
    </p:spTree>
    <p:extLst>
      <p:ext uri="{BB962C8B-B14F-4D97-AF65-F5344CB8AC3E}">
        <p14:creationId xmlns:p14="http://schemas.microsoft.com/office/powerpoint/2010/main" val="88868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CFA9-1DA5-00E7-28BF-BB20363A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Mono 10" pitchFamily="49" charset="77"/>
              </a:rPr>
              <a:t>OP_CAT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subsumes </a:t>
            </a:r>
            <a:r>
              <a:rPr lang="en-US" dirty="0">
                <a:latin typeface="LM Mono 10" pitchFamily="49" charset="77"/>
              </a:rPr>
              <a:t>OP_CTV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F4AA9-D17F-150A-F0CA-2AC167B93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LM Mono 10" pitchFamily="49" charset="77"/>
              </a:rPr>
              <a:t>OP_CTV</a:t>
            </a:r>
            <a:r>
              <a:rPr lang="en-US" sz="2400" dirty="0"/>
              <a:t> can be implemented with </a:t>
            </a:r>
            <a:r>
              <a:rPr lang="en-US" sz="2400" dirty="0">
                <a:latin typeface="LM Mono 10" pitchFamily="49" charset="77"/>
              </a:rPr>
              <a:t>OP_CAT</a:t>
            </a:r>
          </a:p>
          <a:p>
            <a:pPr lvl="1"/>
            <a:r>
              <a:rPr lang="en-US" sz="2000" dirty="0">
                <a:latin typeface="LM Mono 10" pitchFamily="49" charset="77"/>
              </a:rPr>
              <a:t>OP_CAT</a:t>
            </a:r>
            <a:r>
              <a:rPr lang="en-US" sz="2000" dirty="0"/>
              <a:t> can pull the information of the entire transaction and compute </a:t>
            </a:r>
            <a:r>
              <a:rPr lang="en-US" sz="2000" dirty="0">
                <a:latin typeface="LM Mono 10" pitchFamily="49" charset="77"/>
              </a:rPr>
              <a:t>OP_CTV</a:t>
            </a:r>
            <a:r>
              <a:rPr lang="en-US" sz="2000" dirty="0"/>
              <a:t> template hash.</a:t>
            </a:r>
          </a:p>
          <a:p>
            <a:r>
              <a:rPr lang="en-US" sz="2400" dirty="0">
                <a:latin typeface="LM Mono 10" pitchFamily="49" charset="77"/>
              </a:rPr>
              <a:t>OP_CTV</a:t>
            </a:r>
            <a:r>
              <a:rPr lang="en-US" sz="2400" dirty="0"/>
              <a:t> is weaker than </a:t>
            </a:r>
            <a:r>
              <a:rPr lang="en-US" sz="2400" dirty="0">
                <a:latin typeface="LM Mono 10" pitchFamily="49" charset="77"/>
              </a:rPr>
              <a:t>OP_CAT</a:t>
            </a:r>
            <a:r>
              <a:rPr lang="en-US" sz="2400" dirty="0"/>
              <a:t>. </a:t>
            </a:r>
          </a:p>
          <a:p>
            <a:r>
              <a:rPr lang="en-US" sz="2400" dirty="0">
                <a:latin typeface="LM Mono 10" pitchFamily="49" charset="77"/>
              </a:rPr>
              <a:t>OP_CTV</a:t>
            </a:r>
            <a:r>
              <a:rPr lang="en-US" sz="2400" dirty="0"/>
              <a:t> does not enable recursive covenants. </a:t>
            </a:r>
          </a:p>
        </p:txBody>
      </p:sp>
    </p:spTree>
    <p:extLst>
      <p:ext uri="{BB962C8B-B14F-4D97-AF65-F5344CB8AC3E}">
        <p14:creationId xmlns:p14="http://schemas.microsoft.com/office/powerpoint/2010/main" val="144123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24993-117D-8B47-B7F8-222020675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5A36-3AE8-C862-91B2-6642E337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Mono 10" pitchFamily="49" charset="77"/>
              </a:rPr>
              <a:t>OP_CAT</a:t>
            </a:r>
            <a:r>
              <a:rPr lang="en-US" dirty="0">
                <a:latin typeface="+mn-lt"/>
              </a:rPr>
              <a:t> can (somewhat) do</a:t>
            </a:r>
            <a:r>
              <a:rPr lang="en-US" dirty="0"/>
              <a:t> </a:t>
            </a:r>
            <a:r>
              <a:rPr lang="en-US" dirty="0">
                <a:latin typeface="LM Mono 10" pitchFamily="49" charset="77"/>
              </a:rPr>
              <a:t>ANYPREVOUT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DEB0F-3372-88FA-8C5E-6764D7AB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LM Mono 10" pitchFamily="49" charset="77"/>
              </a:rPr>
              <a:t>ANYPREVOUT</a:t>
            </a:r>
            <a:r>
              <a:rPr lang="en-US" sz="2400" dirty="0"/>
              <a:t> standard refers to a Schnorr signature over a hash that does not commit “previous outputs” data.</a:t>
            </a:r>
          </a:p>
          <a:p>
            <a:endParaRPr lang="en-US" sz="2400" dirty="0"/>
          </a:p>
          <a:p>
            <a:r>
              <a:rPr lang="en-US" sz="2400" dirty="0">
                <a:latin typeface="LM Mono 10" pitchFamily="49" charset="77"/>
              </a:rPr>
              <a:t>OP_CAT</a:t>
            </a:r>
            <a:r>
              <a:rPr lang="en-US" sz="2400" dirty="0"/>
              <a:t> can compute the message to be signed by the Schnorr but verifying this Schnorr signature cannot be done by </a:t>
            </a:r>
            <a:r>
              <a:rPr lang="en-US" sz="2400" dirty="0">
                <a:latin typeface="LM Mono 10" pitchFamily="49" charset="77"/>
              </a:rPr>
              <a:t>OP_CSV</a:t>
            </a:r>
            <a:r>
              <a:rPr lang="en-US" sz="2400" dirty="0"/>
              <a:t>.</a:t>
            </a:r>
          </a:p>
          <a:p>
            <a:r>
              <a:rPr lang="en-US" sz="2400" dirty="0"/>
              <a:t>One must emulate Schnorr signature verification (which involves elliptic curve and finite field) in the Bitcoin script.</a:t>
            </a:r>
          </a:p>
          <a:p>
            <a:endParaRPr lang="en-US" sz="2400" dirty="0"/>
          </a:p>
          <a:p>
            <a:r>
              <a:rPr lang="en-US" sz="2400" dirty="0"/>
              <a:t>Some use cases may have an easier implementation directly via </a:t>
            </a:r>
            <a:r>
              <a:rPr lang="en-US" sz="2400" dirty="0">
                <a:latin typeface="LM Mono 10" pitchFamily="49" charset="77"/>
              </a:rPr>
              <a:t>OP_CAT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93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79316-6FA7-B2EB-427A-F360CDCC5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D171E9-E85A-2BCA-FB23-7C11059C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	and Bitcoin ZK verifier</a:t>
            </a:r>
            <a:endParaRPr lang="en-US" dirty="0">
              <a:latin typeface="LM Mono 10" pitchFamily="49" charset="77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BE277-E9A7-5632-B6C1-2CC7E2EE23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676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383E5-3111-9115-7E22-E9ACA9AA5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901A-B866-FCB0-83E4-37B1A1B2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Reasons for L2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2767D-6112-5752-83E5-F9A895BBF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Scalability, latency, fee</a:t>
            </a:r>
          </a:p>
          <a:p>
            <a:r>
              <a:rPr lang="en-US" sz="2400" dirty="0"/>
              <a:t>Sequencing, account abstraction</a:t>
            </a:r>
          </a:p>
          <a:p>
            <a:r>
              <a:rPr lang="en-US" sz="2400" dirty="0"/>
              <a:t>Computation model (account vs UTXO)</a:t>
            </a:r>
          </a:p>
          <a:p>
            <a:r>
              <a:rPr lang="en-US" sz="2400" dirty="0"/>
              <a:t>Programming language (EVM/WASM vs Bitcoin script)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904A6-9E62-2647-F766-BF91AE930F6E}"/>
              </a:ext>
            </a:extLst>
          </p:cNvPr>
          <p:cNvSpPr txBox="1"/>
          <p:nvPr/>
        </p:nvSpPr>
        <p:spPr>
          <a:xfrm>
            <a:off x="838200" y="4001294"/>
            <a:ext cx="10149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if some of the features could be emulated within Bitcoin script, but Bitcoin has a limited processing capacity that cannot afford the virtualization overhead.</a:t>
            </a:r>
          </a:p>
        </p:txBody>
      </p:sp>
    </p:spTree>
    <p:extLst>
      <p:ext uri="{BB962C8B-B14F-4D97-AF65-F5344CB8AC3E}">
        <p14:creationId xmlns:p14="http://schemas.microsoft.com/office/powerpoint/2010/main" val="159492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3D94-5415-8BC2-E273-15269EB8C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BitVM</a:t>
            </a:r>
            <a:r>
              <a:rPr lang="en-US" dirty="0"/>
              <a:t> is an option, but not ideal for a layer-2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3B7AC-F905-59A3-6B70-2F6E50774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liveness, needs to trust at least one of the designated operators</a:t>
            </a:r>
          </a:p>
          <a:p>
            <a:pPr lvl="1"/>
            <a:r>
              <a:rPr lang="en-US" sz="2000" dirty="0"/>
              <a:t>Otherwise, operators can lock all users’ assets</a:t>
            </a:r>
          </a:p>
          <a:p>
            <a:pPr lvl="1"/>
            <a:r>
              <a:rPr lang="en-US" sz="2000" dirty="0"/>
              <a:t>No unilateral exit</a:t>
            </a:r>
          </a:p>
          <a:p>
            <a:r>
              <a:rPr lang="en-US" sz="2400" dirty="0"/>
              <a:t>All peg-in needs to be a fixed amount</a:t>
            </a:r>
          </a:p>
          <a:p>
            <a:r>
              <a:rPr lang="en-US" sz="2400" dirty="0"/>
              <a:t>Operator needs to front BTC during peg-out, and operator will need to wait for a period to get the money back (for security against forking attacks)</a:t>
            </a:r>
          </a:p>
          <a:p>
            <a:endParaRPr lang="en-US" sz="2400" dirty="0"/>
          </a:p>
          <a:p>
            <a:r>
              <a:rPr lang="en-US" sz="2400" dirty="0"/>
              <a:t>Many other issues have solutions.</a:t>
            </a:r>
          </a:p>
        </p:txBody>
      </p:sp>
    </p:spTree>
    <p:extLst>
      <p:ext uri="{BB962C8B-B14F-4D97-AF65-F5344CB8AC3E}">
        <p14:creationId xmlns:p14="http://schemas.microsoft.com/office/powerpoint/2010/main" val="187387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EDD3E-1504-B795-D757-0702C987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STARK vs SNARK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0DF94-D399-A6B1-CBF7-833EC609A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Hash-based ZK, commonly known as STARK, can be made Bitcoin-friendly so a single proof verification takes about 6MB of script.</a:t>
            </a:r>
          </a:p>
          <a:p>
            <a:r>
              <a:rPr lang="en-US" sz="2400" dirty="0"/>
              <a:t>Elliptic curve-based ZK, commonly known as SNARK, is known to require at least 2GB of script.</a:t>
            </a:r>
          </a:p>
          <a:p>
            <a:endParaRPr lang="en-US" sz="2400" dirty="0"/>
          </a:p>
          <a:p>
            <a:r>
              <a:rPr lang="en-US" sz="2400" dirty="0"/>
              <a:t>The cost of both can be dramatically lowered down if we do optimistic ZK proof verification (if someone will challenge if the proof is wrong)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856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A3AD-BBAB-63A9-C8E2-35BC76FD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work: Circle Plonk verifier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CF337-6157-146E-06BD-8FBBA5ACF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Circle Plonk is a proof system that replaces a few components from the Plonk protocol:</a:t>
            </a:r>
          </a:p>
          <a:p>
            <a:pPr lvl="1"/>
            <a:r>
              <a:rPr lang="en-US" sz="2000" dirty="0"/>
              <a:t>Use Circle M31 for field and FRI for polynomial commitment</a:t>
            </a:r>
          </a:p>
          <a:p>
            <a:pPr lvl="1"/>
            <a:r>
              <a:rPr lang="en-US" sz="2000" dirty="0"/>
              <a:t>Further simplify the circuit representation, reduce the number of columns</a:t>
            </a:r>
          </a:p>
          <a:p>
            <a:r>
              <a:rPr lang="en-US" sz="2400" dirty="0"/>
              <a:t>Support R1CS. Developers can use circuits from existing DSLs, such as Arkworks-rs or </a:t>
            </a:r>
            <a:r>
              <a:rPr lang="en-US" sz="2400" dirty="0" err="1"/>
              <a:t>Circom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Verifying a small Circle Plonk proof takes about 3.6MB of script (which would cost $1162 to verify one proof with a fee rate of 2sat/</a:t>
            </a:r>
            <a:r>
              <a:rPr lang="en-US" sz="2400" dirty="0" err="1"/>
              <a:t>vByte</a:t>
            </a:r>
            <a:r>
              <a:rPr lang="en-US" sz="2400" dirty="0"/>
              <a:t>). We can optimize it to $660 by reusing Bitcoin PoW. This number can go up for larger proofs.</a:t>
            </a:r>
          </a:p>
          <a:p>
            <a:r>
              <a:rPr lang="en-US" sz="2400" dirty="0"/>
              <a:t>Optimistic ZK verifier would be very cheap.</a:t>
            </a:r>
          </a:p>
        </p:txBody>
      </p:sp>
    </p:spTree>
    <p:extLst>
      <p:ext uri="{BB962C8B-B14F-4D97-AF65-F5344CB8AC3E}">
        <p14:creationId xmlns:p14="http://schemas.microsoft.com/office/powerpoint/2010/main" val="322278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D8F7-0D8F-7C1E-9A06-9BAB1B4B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Bitcoin script for the verifier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04398-6AC6-7462-AE5B-08C1662D6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352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We currently use an embedded DSL in Rust (based on the design of Arkworks-rs) to write Bitcoin script.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8C1FA0-F01E-1E9C-5FD3-141C1B869651}"/>
              </a:ext>
            </a:extLst>
          </p:cNvPr>
          <p:cNvSpPr/>
          <p:nvPr/>
        </p:nvSpPr>
        <p:spPr>
          <a:xfrm>
            <a:off x="1681734" y="2999510"/>
            <a:ext cx="3089563" cy="2812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Field arithmetic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56F64-B965-CFCB-DFBA-5B297F20D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391" y="3410600"/>
            <a:ext cx="2778250" cy="23414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84879A-B21E-A079-1264-F3AF98C824A2}"/>
              </a:ext>
            </a:extLst>
          </p:cNvPr>
          <p:cNvSpPr/>
          <p:nvPr/>
        </p:nvSpPr>
        <p:spPr>
          <a:xfrm>
            <a:off x="5112327" y="2644054"/>
            <a:ext cx="5507182" cy="1142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Hashing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25267D-BA74-F894-7557-38F732FC0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053" y="3075131"/>
            <a:ext cx="5195456" cy="60772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0DF09F6-F0D1-B782-A326-696E1CC874F4}"/>
              </a:ext>
            </a:extLst>
          </p:cNvPr>
          <p:cNvSpPr/>
          <p:nvPr/>
        </p:nvSpPr>
        <p:spPr>
          <a:xfrm>
            <a:off x="5112327" y="3974089"/>
            <a:ext cx="5507182" cy="2202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Memory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4897E-E131-3CBF-51E3-B2B043BF8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052" y="4323586"/>
            <a:ext cx="4854427" cy="175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5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08E0-DE69-AF26-16E5-AF51E9561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D85E-65E7-C48F-6A9D-71AA03D66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Reusing Bitcoin PoW</a:t>
            </a:r>
          </a:p>
          <a:p>
            <a:r>
              <a:rPr lang="en-US" dirty="0"/>
              <a:t>Decorrelated transaction flow</a:t>
            </a:r>
          </a:p>
          <a:p>
            <a:r>
              <a:rPr lang="en-US" dirty="0"/>
              <a:t>Fraud proof version</a:t>
            </a:r>
          </a:p>
          <a:p>
            <a:endParaRPr lang="en-US" dirty="0"/>
          </a:p>
          <a:p>
            <a:r>
              <a:rPr lang="en-US" dirty="0"/>
              <a:t>Recursive verifier: verifying Circle Plonk in Circle Plonk</a:t>
            </a:r>
          </a:p>
          <a:p>
            <a:r>
              <a:rPr lang="en-US" dirty="0"/>
              <a:t>Exploring STARK verifier in </a:t>
            </a:r>
            <a:r>
              <a:rPr lang="en-US" dirty="0" err="1"/>
              <a:t>BitVM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168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AB72-76BB-9F53-9F6A-D93633A8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Linux Biolinum O" panose="02000503000000000000" pitchFamily="2" charset="0"/>
                <a:cs typeface="Linux Biolinum O" panose="02000503000000000000" pitchFamily="2" charset="0"/>
              </a:rPr>
              <a:t>Successful conditions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2B45D6-AFC7-3CA3-61C9-F2800E21C6A1}"/>
              </a:ext>
            </a:extLst>
          </p:cNvPr>
          <p:cNvSpPr/>
          <p:nvPr/>
        </p:nvSpPr>
        <p:spPr>
          <a:xfrm>
            <a:off x="3606800" y="2180899"/>
            <a:ext cx="704850" cy="265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C6F127-5E74-8C73-2C81-05C700AEE18A}"/>
              </a:ext>
            </a:extLst>
          </p:cNvPr>
          <p:cNvSpPr/>
          <p:nvPr/>
        </p:nvSpPr>
        <p:spPr>
          <a:xfrm>
            <a:off x="3606800" y="2446011"/>
            <a:ext cx="704850" cy="265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2B3A2E-17EF-C10F-4A0C-AF5A8DE9A21C}"/>
              </a:ext>
            </a:extLst>
          </p:cNvPr>
          <p:cNvSpPr/>
          <p:nvPr/>
        </p:nvSpPr>
        <p:spPr>
          <a:xfrm>
            <a:off x="3606800" y="2711123"/>
            <a:ext cx="704850" cy="265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A2280F-A224-1FA0-A498-FF1582F39D22}"/>
              </a:ext>
            </a:extLst>
          </p:cNvPr>
          <p:cNvSpPr/>
          <p:nvPr/>
        </p:nvSpPr>
        <p:spPr>
          <a:xfrm>
            <a:off x="3606800" y="2976235"/>
            <a:ext cx="704850" cy="265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F3707C-AEC4-80A4-4F30-50145B91186E}"/>
              </a:ext>
            </a:extLst>
          </p:cNvPr>
          <p:cNvSpPr/>
          <p:nvPr/>
        </p:nvSpPr>
        <p:spPr>
          <a:xfrm>
            <a:off x="3606800" y="3241347"/>
            <a:ext cx="704850" cy="265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EB1F29-EFDE-5F16-6F4A-E9C2470FDF8D}"/>
              </a:ext>
            </a:extLst>
          </p:cNvPr>
          <p:cNvSpPr/>
          <p:nvPr/>
        </p:nvSpPr>
        <p:spPr>
          <a:xfrm>
            <a:off x="3606800" y="3506459"/>
            <a:ext cx="704850" cy="265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B4282A-27F2-2466-5A38-7330FBFD59B9}"/>
              </a:ext>
            </a:extLst>
          </p:cNvPr>
          <p:cNvSpPr/>
          <p:nvPr/>
        </p:nvSpPr>
        <p:spPr>
          <a:xfrm>
            <a:off x="3606800" y="3771571"/>
            <a:ext cx="704850" cy="265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0F20BE-7E2E-9BE5-80E3-376B6E9764CF}"/>
              </a:ext>
            </a:extLst>
          </p:cNvPr>
          <p:cNvSpPr/>
          <p:nvPr/>
        </p:nvSpPr>
        <p:spPr>
          <a:xfrm>
            <a:off x="3606800" y="4036683"/>
            <a:ext cx="704850" cy="265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9F83EF-D308-AB01-12D0-C0B920E95AEB}"/>
              </a:ext>
            </a:extLst>
          </p:cNvPr>
          <p:cNvSpPr txBox="1"/>
          <p:nvPr/>
        </p:nvSpPr>
        <p:spPr>
          <a:xfrm>
            <a:off x="2711453" y="4514797"/>
            <a:ext cx="274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Successful execution</a:t>
            </a:r>
          </a:p>
          <a:p>
            <a:pPr algn="ctr"/>
            <a:r>
              <a:rPr lang="en-US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(anything that is not zero)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DA98D9-0A6C-8B57-5882-035083C0498A}"/>
              </a:ext>
            </a:extLst>
          </p:cNvPr>
          <p:cNvSpPr txBox="1"/>
          <p:nvPr/>
        </p:nvSpPr>
        <p:spPr>
          <a:xfrm>
            <a:off x="4311650" y="4169239"/>
            <a:ext cx="463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top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97F7C8-D376-3B5D-C87C-AEC864FE777D}"/>
              </a:ext>
            </a:extLst>
          </p:cNvPr>
          <p:cNvSpPr txBox="1"/>
          <p:nvPr/>
        </p:nvSpPr>
        <p:spPr>
          <a:xfrm>
            <a:off x="4311649" y="2022939"/>
            <a:ext cx="704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bottom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DBA97B-B930-C71D-FFED-8FE8AFFB41A2}"/>
              </a:ext>
            </a:extLst>
          </p:cNvPr>
          <p:cNvSpPr/>
          <p:nvPr/>
        </p:nvSpPr>
        <p:spPr>
          <a:xfrm>
            <a:off x="7664450" y="2180899"/>
            <a:ext cx="704850" cy="265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EB2438-E2A0-D930-D229-A38E2E4350EB}"/>
              </a:ext>
            </a:extLst>
          </p:cNvPr>
          <p:cNvSpPr/>
          <p:nvPr/>
        </p:nvSpPr>
        <p:spPr>
          <a:xfrm>
            <a:off x="7664450" y="2446011"/>
            <a:ext cx="704850" cy="265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FF0F3A-8EA1-2B26-E4BC-C8283CEF6C94}"/>
              </a:ext>
            </a:extLst>
          </p:cNvPr>
          <p:cNvSpPr/>
          <p:nvPr/>
        </p:nvSpPr>
        <p:spPr>
          <a:xfrm>
            <a:off x="7664450" y="2711123"/>
            <a:ext cx="704850" cy="265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355798-6B1F-473E-9BE8-3C20D79ACB32}"/>
              </a:ext>
            </a:extLst>
          </p:cNvPr>
          <p:cNvSpPr/>
          <p:nvPr/>
        </p:nvSpPr>
        <p:spPr>
          <a:xfrm>
            <a:off x="7664450" y="2976235"/>
            <a:ext cx="704850" cy="265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0FD72F-A20C-D701-2256-A53809851235}"/>
              </a:ext>
            </a:extLst>
          </p:cNvPr>
          <p:cNvSpPr/>
          <p:nvPr/>
        </p:nvSpPr>
        <p:spPr>
          <a:xfrm>
            <a:off x="7664450" y="3241347"/>
            <a:ext cx="704850" cy="265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E9B2C1-9898-CF60-6FDD-BB762FB71F18}"/>
              </a:ext>
            </a:extLst>
          </p:cNvPr>
          <p:cNvSpPr/>
          <p:nvPr/>
        </p:nvSpPr>
        <p:spPr>
          <a:xfrm>
            <a:off x="7664450" y="3506459"/>
            <a:ext cx="704850" cy="265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A26892-F239-04C8-065F-6D700B4B5CAB}"/>
              </a:ext>
            </a:extLst>
          </p:cNvPr>
          <p:cNvSpPr/>
          <p:nvPr/>
        </p:nvSpPr>
        <p:spPr>
          <a:xfrm>
            <a:off x="7664450" y="3771571"/>
            <a:ext cx="704850" cy="265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01F24F-153D-F024-126A-468D3AE9B50B}"/>
              </a:ext>
            </a:extLst>
          </p:cNvPr>
          <p:cNvSpPr/>
          <p:nvPr/>
        </p:nvSpPr>
        <p:spPr>
          <a:xfrm>
            <a:off x="7664450" y="4036683"/>
            <a:ext cx="704850" cy="265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34272D-6E7F-67DE-6758-EEE6304CF67D}"/>
              </a:ext>
            </a:extLst>
          </p:cNvPr>
          <p:cNvSpPr txBox="1"/>
          <p:nvPr/>
        </p:nvSpPr>
        <p:spPr>
          <a:xfrm>
            <a:off x="6769103" y="4514797"/>
            <a:ext cx="274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Failed execution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3C9326-B1AA-D4D0-3B07-F7B52167001A}"/>
              </a:ext>
            </a:extLst>
          </p:cNvPr>
          <p:cNvSpPr txBox="1"/>
          <p:nvPr/>
        </p:nvSpPr>
        <p:spPr>
          <a:xfrm>
            <a:off x="8369300" y="4169239"/>
            <a:ext cx="463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top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28EF83-C915-E5FF-9FC5-EF7EDECCFFF8}"/>
              </a:ext>
            </a:extLst>
          </p:cNvPr>
          <p:cNvSpPr txBox="1"/>
          <p:nvPr/>
        </p:nvSpPr>
        <p:spPr>
          <a:xfrm>
            <a:off x="8369299" y="2022939"/>
            <a:ext cx="704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bottom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32B5BF-CE7D-0E55-B6EA-BB5A5285E329}"/>
              </a:ext>
            </a:extLst>
          </p:cNvPr>
          <p:cNvSpPr txBox="1"/>
          <p:nvPr/>
        </p:nvSpPr>
        <p:spPr>
          <a:xfrm>
            <a:off x="2435225" y="5493379"/>
            <a:ext cx="7321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(most miners additionally require the stack to only have one element at the end)</a:t>
            </a:r>
          </a:p>
        </p:txBody>
      </p:sp>
    </p:spTree>
    <p:extLst>
      <p:ext uri="{BB962C8B-B14F-4D97-AF65-F5344CB8AC3E}">
        <p14:creationId xmlns:p14="http://schemas.microsoft.com/office/powerpoint/2010/main" val="368437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6" grpId="0"/>
      <p:bldP spid="27" grpId="0"/>
      <p:bldP spid="2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98625-B3AF-66F5-AEFD-D65559561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2CB7-7860-F006-102F-0A04F23D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4A814A-E7FB-972D-B836-A11B9DA6C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30" y="1893433"/>
            <a:ext cx="5630141" cy="11799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D7C171-20B4-B866-31C1-EEDEC7142076}"/>
              </a:ext>
            </a:extLst>
          </p:cNvPr>
          <p:cNvSpPr txBox="1"/>
          <p:nvPr/>
        </p:nvSpPr>
        <p:spPr>
          <a:xfrm>
            <a:off x="3210791" y="3220673"/>
            <a:ext cx="5770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https://github.com/Bitcoin-Wildlife-Sanctuary</a:t>
            </a:r>
          </a:p>
        </p:txBody>
      </p:sp>
    </p:spTree>
    <p:extLst>
      <p:ext uri="{BB962C8B-B14F-4D97-AF65-F5344CB8AC3E}">
        <p14:creationId xmlns:p14="http://schemas.microsoft.com/office/powerpoint/2010/main" val="391112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ACCBB-7309-9BF5-1414-3CCDC80B0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3EA0-97C8-48DA-FE4D-4BB03BCA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Linux Biolinum O" panose="02000503000000000000" pitchFamily="2" charset="0"/>
                <a:cs typeface="Linux Biolinum O" panose="02000503000000000000" pitchFamily="2" charset="0"/>
              </a:rPr>
              <a:t>Example of Bitcoin script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6F9565-05D5-88EC-4F15-EFD6B744F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277" y="190500"/>
            <a:ext cx="32639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5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2589-C3A2-79C3-F5D6-545A8610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Linux Biolinum O" panose="02000503000000000000" pitchFamily="2" charset="0"/>
                <a:cs typeface="Linux Biolinum O" panose="02000503000000000000" pitchFamily="2" charset="0"/>
              </a:rPr>
              <a:t>Bitcoin lacks certain opcodes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F203-30B8-F123-3C36-884575511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401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No </a:t>
            </a:r>
            <a:r>
              <a:rPr lang="en-US" sz="2400" dirty="0">
                <a:latin typeface="LM Mono 10" pitchFamily="49" charset="77"/>
                <a:ea typeface="Linux Biolinum O" panose="02000503000000000000" pitchFamily="2" charset="0"/>
                <a:cs typeface="Linux Biolinum O" panose="02000503000000000000" pitchFamily="2" charset="0"/>
              </a:rPr>
              <a:t>OP_MUL</a:t>
            </a:r>
            <a:r>
              <a:rPr lang="en-US" sz="24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 </a:t>
            </a:r>
            <a:r>
              <a:rPr lang="en-US" sz="2400" dirty="0">
                <a:latin typeface="LM Mono 10" pitchFamily="49" charset="77"/>
                <a:ea typeface="Linux Biolinum O" panose="02000503000000000000" pitchFamily="2" charset="0"/>
                <a:cs typeface="Linux Biolinum O" panose="02000503000000000000" pitchFamily="2" charset="0"/>
              </a:rPr>
              <a:t>OP_DIV</a:t>
            </a:r>
          </a:p>
          <a:p>
            <a:pPr lvl="1"/>
            <a:r>
              <a:rPr lang="en-US" sz="20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Multiplication and division can be emulated using </a:t>
            </a:r>
            <a:r>
              <a:rPr lang="en-US" sz="2000" dirty="0">
                <a:latin typeface="LM Mono 10" pitchFamily="49" charset="77"/>
                <a:ea typeface="Linux Biolinum O" panose="02000503000000000000" pitchFamily="2" charset="0"/>
                <a:cs typeface="Linux Biolinum O" panose="02000503000000000000" pitchFamily="2" charset="0"/>
              </a:rPr>
              <a:t>OP_ADD</a:t>
            </a:r>
            <a:r>
              <a:rPr lang="en-US" sz="2000" dirty="0">
                <a:ea typeface="Linux Biolinum O" panose="02000503000000000000" pitchFamily="2" charset="0"/>
                <a:cs typeface="Linux Biolinum O" panose="02000503000000000000" pitchFamily="2" charset="0"/>
              </a:rPr>
              <a:t> </a:t>
            </a:r>
            <a:r>
              <a:rPr lang="en-US" sz="20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and others</a:t>
            </a:r>
          </a:p>
          <a:p>
            <a:pPr lvl="1"/>
            <a:endParaRPr lang="en-US" sz="2000" dirty="0">
              <a:latin typeface="Aptos" panose="020B0004020202020204" pitchFamily="34" charset="0"/>
              <a:ea typeface="Linux Biolinum O" panose="02000503000000000000" pitchFamily="2" charset="0"/>
              <a:cs typeface="Linux Biolinum O" panose="02000503000000000000" pitchFamily="2" charset="0"/>
            </a:endParaRPr>
          </a:p>
          <a:p>
            <a:r>
              <a:rPr lang="en-US" sz="24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No </a:t>
            </a:r>
            <a:r>
              <a:rPr lang="en-US" sz="2400" dirty="0">
                <a:latin typeface="LM Mono 10" pitchFamily="49" charset="77"/>
                <a:ea typeface="Linux Biolinum O" panose="02000503000000000000" pitchFamily="2" charset="0"/>
                <a:cs typeface="Linux Biolinum O" panose="02000503000000000000" pitchFamily="2" charset="0"/>
              </a:rPr>
              <a:t>OP_XOR</a:t>
            </a:r>
          </a:p>
          <a:p>
            <a:pPr lvl="1"/>
            <a:r>
              <a:rPr lang="en-US" sz="20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XOR can be emulated by lookup table</a:t>
            </a:r>
          </a:p>
        </p:txBody>
      </p:sp>
    </p:spTree>
    <p:extLst>
      <p:ext uri="{BB962C8B-B14F-4D97-AF65-F5344CB8AC3E}">
        <p14:creationId xmlns:p14="http://schemas.microsoft.com/office/powerpoint/2010/main" val="83625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AE9F0-EBA6-CE70-FA3F-EB736E6B0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F918-9490-F384-CFB5-7D12F2C5A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Linux Biolinum O" panose="02000503000000000000" pitchFamily="2" charset="0"/>
                <a:cs typeface="Linux Biolinum O" panose="02000503000000000000" pitchFamily="2" charset="0"/>
              </a:rPr>
              <a:t>Bitcoin lacks certain opcodes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64D50-2414-2C10-EDA7-282F0EE31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401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No </a:t>
            </a:r>
            <a:r>
              <a:rPr lang="en-US" sz="2400" dirty="0">
                <a:latin typeface="LM Mono 10" pitchFamily="49" charset="77"/>
                <a:ea typeface="Linux Biolinum O" panose="02000503000000000000" pitchFamily="2" charset="0"/>
                <a:cs typeface="Linux Biolinum O" panose="02000503000000000000" pitchFamily="2" charset="0"/>
              </a:rPr>
              <a:t>OP_SEND_BTC OP_GET_INPUT OP_GET_OUTPUT</a:t>
            </a:r>
          </a:p>
          <a:p>
            <a:pPr lvl="1"/>
            <a:r>
              <a:rPr lang="en-US" sz="20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The only opcodes that involve the transaction is signature verification.</a:t>
            </a:r>
          </a:p>
          <a:p>
            <a:pPr lvl="1"/>
            <a:r>
              <a:rPr lang="en-US" sz="20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Covenant is [provably] not possible.</a:t>
            </a:r>
          </a:p>
          <a:p>
            <a:pPr lvl="1"/>
            <a:endParaRPr lang="en-US" sz="2000" dirty="0">
              <a:latin typeface="Aptos" panose="020B0004020202020204" pitchFamily="34" charset="0"/>
              <a:ea typeface="Linux Biolinum O" panose="02000503000000000000" pitchFamily="2" charset="0"/>
              <a:cs typeface="Linux Biolinum O" panose="02000503000000000000" pitchFamily="2" charset="0"/>
            </a:endParaRPr>
          </a:p>
          <a:p>
            <a:r>
              <a:rPr lang="en-US" sz="24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No </a:t>
            </a:r>
            <a:r>
              <a:rPr lang="en-US" sz="2400" dirty="0">
                <a:latin typeface="LM Mono 10" pitchFamily="49" charset="77"/>
                <a:ea typeface="Linux Biolinum O" panose="02000503000000000000" pitchFamily="2" charset="0"/>
                <a:cs typeface="Linux Biolinum O" panose="02000503000000000000" pitchFamily="2" charset="0"/>
              </a:rPr>
              <a:t>OP_CAT</a:t>
            </a:r>
          </a:p>
          <a:p>
            <a:pPr lvl="1"/>
            <a:r>
              <a:rPr lang="en-US" sz="20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There is [provably] no way to concatenate two strings that are longer than 4 bytes.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3449C-551E-3D8A-BF7B-D1DD8608261E}"/>
              </a:ext>
            </a:extLst>
          </p:cNvPr>
          <p:cNvSpPr/>
          <p:nvPr/>
        </p:nvSpPr>
        <p:spPr>
          <a:xfrm>
            <a:off x="3460750" y="4649787"/>
            <a:ext cx="1047750" cy="265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M Mono 10" pitchFamily="49" charset="77"/>
              </a:rPr>
              <a:t>“</a:t>
            </a:r>
            <a:r>
              <a:rPr lang="en-US" dirty="0" err="1">
                <a:solidFill>
                  <a:schemeClr val="tx1"/>
                </a:solidFill>
                <a:latin typeface="LM Mono 10" pitchFamily="49" charset="77"/>
              </a:rPr>
              <a:t>aaaaa</a:t>
            </a:r>
            <a:r>
              <a:rPr lang="en-US" dirty="0">
                <a:solidFill>
                  <a:schemeClr val="tx1"/>
                </a:solidFill>
                <a:latin typeface="LM Mono 10" pitchFamily="49" charset="77"/>
              </a:rPr>
              <a:t>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0CAA7-FA57-9635-DED0-29ACB8BE6208}"/>
              </a:ext>
            </a:extLst>
          </p:cNvPr>
          <p:cNvSpPr/>
          <p:nvPr/>
        </p:nvSpPr>
        <p:spPr>
          <a:xfrm>
            <a:off x="3460750" y="4914899"/>
            <a:ext cx="1047750" cy="265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M Mono 10" pitchFamily="49" charset="77"/>
              </a:rPr>
              <a:t>“</a:t>
            </a:r>
            <a:r>
              <a:rPr lang="en-US" dirty="0" err="1">
                <a:solidFill>
                  <a:schemeClr val="tx1"/>
                </a:solidFill>
                <a:latin typeface="LM Mono 10" pitchFamily="49" charset="77"/>
              </a:rPr>
              <a:t>bbbbb</a:t>
            </a:r>
            <a:r>
              <a:rPr lang="en-US" dirty="0">
                <a:solidFill>
                  <a:schemeClr val="tx1"/>
                </a:solidFill>
                <a:latin typeface="LM Mono 10" pitchFamily="49" charset="77"/>
              </a:rPr>
              <a:t>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792C07-4307-CA4D-C55B-C6F88C62C004}"/>
              </a:ext>
            </a:extLst>
          </p:cNvPr>
          <p:cNvSpPr/>
          <p:nvPr/>
        </p:nvSpPr>
        <p:spPr>
          <a:xfrm>
            <a:off x="6159500" y="4774403"/>
            <a:ext cx="1676400" cy="265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M Mono 10" pitchFamily="49" charset="77"/>
              </a:rPr>
              <a:t>“</a:t>
            </a:r>
            <a:r>
              <a:rPr lang="en-US" dirty="0" err="1">
                <a:solidFill>
                  <a:schemeClr val="tx1"/>
                </a:solidFill>
                <a:latin typeface="LM Mono 10" pitchFamily="49" charset="77"/>
              </a:rPr>
              <a:t>aaaaabbbbb</a:t>
            </a:r>
            <a:r>
              <a:rPr lang="en-US" dirty="0">
                <a:solidFill>
                  <a:schemeClr val="tx1"/>
                </a:solidFill>
                <a:latin typeface="LM Mono 10" pitchFamily="49" charset="77"/>
              </a:rPr>
              <a:t>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1528A3-F624-850B-6CDB-FAFD09A1155D}"/>
              </a:ext>
            </a:extLst>
          </p:cNvPr>
          <p:cNvCxnSpPr/>
          <p:nvPr/>
        </p:nvCxnSpPr>
        <p:spPr>
          <a:xfrm>
            <a:off x="4629150" y="4914899"/>
            <a:ext cx="1397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&quot;No&quot; Symbol 12">
            <a:extLst>
              <a:ext uri="{FF2B5EF4-FFF2-40B4-BE49-F238E27FC236}">
                <a16:creationId xmlns:a16="http://schemas.microsoft.com/office/drawing/2014/main" id="{32B5196C-F594-95F9-A8FB-C02BDF0BF908}"/>
              </a:ext>
            </a:extLst>
          </p:cNvPr>
          <p:cNvSpPr/>
          <p:nvPr/>
        </p:nvSpPr>
        <p:spPr>
          <a:xfrm>
            <a:off x="5073650" y="4649787"/>
            <a:ext cx="558800" cy="53022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2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8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D493-787C-1D38-8C62-471D99F3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Linux Biolinum O" panose="02000503000000000000" pitchFamily="2" charset="0"/>
                <a:cs typeface="Linux Biolinum O" panose="02000503000000000000" pitchFamily="2" charset="0"/>
              </a:rPr>
              <a:t>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BC0A8-EEAC-FFF6-BDC3-E25A2A13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Some operations are possible but slow</a:t>
            </a:r>
          </a:p>
          <a:p>
            <a:pPr marL="0" indent="0">
              <a:buNone/>
            </a:pPr>
            <a:endParaRPr lang="en-US" sz="2400" dirty="0">
              <a:latin typeface="Aptos" panose="020B0004020202020204" pitchFamily="34" charset="0"/>
              <a:ea typeface="Linux Biolinum O" panose="02000503000000000000" pitchFamily="2" charset="0"/>
              <a:cs typeface="Linux Biolinum O" panose="02000503000000000000" pitchFamily="2" charset="0"/>
            </a:endParaRPr>
          </a:p>
          <a:p>
            <a:r>
              <a:rPr lang="en-US" sz="2400" dirty="0">
                <a:latin typeface="Aptos" panose="020B0004020202020204" pitchFamily="34" charset="0"/>
                <a:ea typeface="Linux Biolinum O" panose="02000503000000000000" pitchFamily="2" charset="0"/>
                <a:cs typeface="Linux Biolinum O" panose="02000503000000000000" pitchFamily="2" charset="0"/>
              </a:rPr>
              <a:t>Some operations are [provably] impossible</a:t>
            </a:r>
          </a:p>
        </p:txBody>
      </p:sp>
    </p:spTree>
    <p:extLst>
      <p:ext uri="{BB962C8B-B14F-4D97-AF65-F5344CB8AC3E}">
        <p14:creationId xmlns:p14="http://schemas.microsoft.com/office/powerpoint/2010/main" val="63467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2239</Words>
  <Application>Microsoft Macintosh PowerPoint</Application>
  <PresentationFormat>Widescreen</PresentationFormat>
  <Paragraphs>414</Paragraphs>
  <Slides>50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Linux Biolinum O</vt:lpstr>
      <vt:lpstr>Cambria Math</vt:lpstr>
      <vt:lpstr>LM Mono 10</vt:lpstr>
      <vt:lpstr>Aptos Display</vt:lpstr>
      <vt:lpstr>Aptos</vt:lpstr>
      <vt:lpstr>Arial</vt:lpstr>
      <vt:lpstr>Office Theme</vt:lpstr>
      <vt:lpstr>Covenants and STARK verifiers with OP_CAT</vt:lpstr>
      <vt:lpstr>Bitcoin Programmability</vt:lpstr>
      <vt:lpstr>Bitcoin script</vt:lpstr>
      <vt:lpstr>Stack machine and opcode</vt:lpstr>
      <vt:lpstr>Successful conditions</vt:lpstr>
      <vt:lpstr>Example of Bitcoin script</vt:lpstr>
      <vt:lpstr>Bitcoin lacks certain opcodes</vt:lpstr>
      <vt:lpstr>Bitcoin lacks certain opcodes</vt:lpstr>
      <vt:lpstr>Consequences</vt:lpstr>
      <vt:lpstr>Merkle tree is possible, but…</vt:lpstr>
      <vt:lpstr>Covenant is impossible</vt:lpstr>
      <vt:lpstr>Covenant with OP_CAT</vt:lpstr>
      <vt:lpstr>Schnorr trick</vt:lpstr>
      <vt:lpstr>Open up SigHash with OP_CAT</vt:lpstr>
      <vt:lpstr>Txid reflection with OP_CAT </vt:lpstr>
      <vt:lpstr>Covenant with OP_CAT</vt:lpstr>
      <vt:lpstr>Covenant with OP_CAT</vt:lpstr>
      <vt:lpstr>New tools from OP_CAT</vt:lpstr>
      <vt:lpstr>State</vt:lpstr>
      <vt:lpstr>State caboose</vt:lpstr>
      <vt:lpstr>State caboose</vt:lpstr>
      <vt:lpstr>State enables ERC20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Crypto accelerators</vt:lpstr>
      <vt:lpstr>Send and receive money</vt:lpstr>
      <vt:lpstr>Status of OP_CAT</vt:lpstr>
      <vt:lpstr>Using OP_CAT today</vt:lpstr>
      <vt:lpstr>OP_CAT covenant is highly efficient</vt:lpstr>
      <vt:lpstr>BitVM benefits from OP_CAT</vt:lpstr>
      <vt:lpstr>OP_CAT subsumes OP_CTV</vt:lpstr>
      <vt:lpstr>OP_CAT can (somewhat) do ANYPREVOUT</vt:lpstr>
      <vt:lpstr>L2 and Bitcoin ZK verifier</vt:lpstr>
      <vt:lpstr>Reasons for L2</vt:lpstr>
      <vt:lpstr>BitVM is an option, but not ideal for a layer-2</vt:lpstr>
      <vt:lpstr>STARK vs SNARK </vt:lpstr>
      <vt:lpstr>Our work: Circle Plonk verifier</vt:lpstr>
      <vt:lpstr>Writing the Bitcoin script for the verifier</vt:lpstr>
      <vt:lpstr>Next steps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Weikeng Chen</dc:creator>
  <cp:keywords/>
  <dc:description/>
  <cp:lastModifiedBy>Weikeng Chen</cp:lastModifiedBy>
  <cp:revision>17</cp:revision>
  <dcterms:created xsi:type="dcterms:W3CDTF">2024-10-14T06:10:48Z</dcterms:created>
  <dcterms:modified xsi:type="dcterms:W3CDTF">2024-10-18T15:38:43Z</dcterms:modified>
  <cp:category/>
</cp:coreProperties>
</file>