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56"/>
  </p:notesMasterIdLst>
  <p:sldIdLst>
    <p:sldId id="307" r:id="rId2"/>
    <p:sldId id="257" r:id="rId3"/>
    <p:sldId id="265" r:id="rId4"/>
    <p:sldId id="267" r:id="rId5"/>
    <p:sldId id="306" r:id="rId6"/>
    <p:sldId id="268" r:id="rId7"/>
    <p:sldId id="274" r:id="rId8"/>
    <p:sldId id="272" r:id="rId9"/>
    <p:sldId id="269" r:id="rId10"/>
    <p:sldId id="270" r:id="rId11"/>
    <p:sldId id="266" r:id="rId12"/>
    <p:sldId id="259" r:id="rId13"/>
    <p:sldId id="260" r:id="rId14"/>
    <p:sldId id="262" r:id="rId15"/>
    <p:sldId id="263" r:id="rId16"/>
    <p:sldId id="273" r:id="rId17"/>
    <p:sldId id="275" r:id="rId18"/>
    <p:sldId id="264" r:id="rId19"/>
    <p:sldId id="276" r:id="rId20"/>
    <p:sldId id="277" r:id="rId21"/>
    <p:sldId id="279" r:id="rId22"/>
    <p:sldId id="278" r:id="rId23"/>
    <p:sldId id="280" r:id="rId24"/>
    <p:sldId id="281" r:id="rId25"/>
    <p:sldId id="282" r:id="rId26"/>
    <p:sldId id="283" r:id="rId27"/>
    <p:sldId id="285" r:id="rId28"/>
    <p:sldId id="284" r:id="rId29"/>
    <p:sldId id="286" r:id="rId30"/>
    <p:sldId id="287" r:id="rId31"/>
    <p:sldId id="288" r:id="rId32"/>
    <p:sldId id="289" r:id="rId33"/>
    <p:sldId id="290" r:id="rId34"/>
    <p:sldId id="308" r:id="rId35"/>
    <p:sldId id="309" r:id="rId36"/>
    <p:sldId id="310" r:id="rId37"/>
    <p:sldId id="311" r:id="rId38"/>
    <p:sldId id="291" r:id="rId39"/>
    <p:sldId id="292" r:id="rId40"/>
    <p:sldId id="294" r:id="rId41"/>
    <p:sldId id="293" r:id="rId42"/>
    <p:sldId id="261" r:id="rId43"/>
    <p:sldId id="295" r:id="rId44"/>
    <p:sldId id="297" r:id="rId45"/>
    <p:sldId id="298" r:id="rId46"/>
    <p:sldId id="296" r:id="rId47"/>
    <p:sldId id="299" r:id="rId48"/>
    <p:sldId id="300" r:id="rId49"/>
    <p:sldId id="301" r:id="rId50"/>
    <p:sldId id="302" r:id="rId51"/>
    <p:sldId id="303" r:id="rId52"/>
    <p:sldId id="312" r:id="rId53"/>
    <p:sldId id="304" r:id="rId54"/>
    <p:sldId id="305" r:id="rId55"/>
  </p:sldIdLst>
  <p:sldSz cx="12192000" cy="6858000"/>
  <p:notesSz cx="6858000" cy="9144000"/>
  <p:embeddedFontLst>
    <p:embeddedFont>
      <p:font typeface="Cambria Math" panose="02040503050406030204" pitchFamily="18" charset="0"/>
      <p:regular r:id="rId57"/>
    </p:embeddedFont>
    <p:embeddedFont>
      <p:font typeface="Linux Biolinum O" panose="02000503000000000000" pitchFamily="2" charset="0"/>
      <p:regular r:id="rId58"/>
      <p:bold r:id="rId59"/>
      <p:italic r:id="rId60"/>
    </p:embeddedFont>
    <p:embeddedFont>
      <p:font typeface="LM Mono 10" pitchFamily="49" charset="77"/>
      <p:regular r:id="rId61"/>
      <p:italic r:id="rId6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6"/>
    <p:restoredTop sz="95325"/>
  </p:normalViewPr>
  <p:slideViewPr>
    <p:cSldViewPr snapToGrid="0">
      <p:cViewPr>
        <p:scale>
          <a:sx n="113" d="100"/>
          <a:sy n="113" d="100"/>
        </p:scale>
        <p:origin x="408"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B6494-239F-E042-B499-C8F8E0A5ED9B}" type="datetimeFigureOut">
              <a:rPr lang="en-US" smtClean="0"/>
              <a:t>10/26/24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76E6E-1CFC-A746-8144-8727DDBD59F0}" type="slidenum">
              <a:rPr lang="en-US" smtClean="0"/>
              <a:t>‹#›</a:t>
            </a:fld>
            <a:endParaRPr lang="en-US"/>
          </a:p>
        </p:txBody>
      </p:sp>
    </p:spTree>
    <p:extLst>
      <p:ext uri="{BB962C8B-B14F-4D97-AF65-F5344CB8AC3E}">
        <p14:creationId xmlns:p14="http://schemas.microsoft.com/office/powerpoint/2010/main" val="66684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3A070-EEF5-FB25-421F-7D61AE0F00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A0B67-CFAA-0D7E-CC5F-57247195DC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884E4B-97D3-DBDD-D3E9-3914D06B01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E09E24-2C7F-7655-4379-6245D4AB3357}"/>
              </a:ext>
            </a:extLst>
          </p:cNvPr>
          <p:cNvSpPr>
            <a:spLocks noGrp="1"/>
          </p:cNvSpPr>
          <p:nvPr>
            <p:ph type="sldNum" sz="quarter" idx="5"/>
          </p:nvPr>
        </p:nvSpPr>
        <p:spPr/>
        <p:txBody>
          <a:bodyPr/>
          <a:lstStyle/>
          <a:p>
            <a:fld id="{E1D76E6E-1CFC-A746-8144-8727DDBD59F0}" type="slidenum">
              <a:rPr lang="en-US" smtClean="0"/>
              <a:t>1</a:t>
            </a:fld>
            <a:endParaRPr lang="en-US"/>
          </a:p>
        </p:txBody>
      </p:sp>
    </p:spTree>
    <p:extLst>
      <p:ext uri="{BB962C8B-B14F-4D97-AF65-F5344CB8AC3E}">
        <p14:creationId xmlns:p14="http://schemas.microsoft.com/office/powerpoint/2010/main" val="89308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76E6E-1CFC-A746-8144-8727DDBD59F0}" type="slidenum">
              <a:rPr lang="en-US" smtClean="0"/>
              <a:t>2</a:t>
            </a:fld>
            <a:endParaRPr lang="en-US"/>
          </a:p>
        </p:txBody>
      </p:sp>
    </p:spTree>
    <p:extLst>
      <p:ext uri="{BB962C8B-B14F-4D97-AF65-F5344CB8AC3E}">
        <p14:creationId xmlns:p14="http://schemas.microsoft.com/office/powerpoint/2010/main" val="2876754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76E6E-1CFC-A746-8144-8727DDBD59F0}" type="slidenum">
              <a:rPr lang="en-US" smtClean="0"/>
              <a:t>9</a:t>
            </a:fld>
            <a:endParaRPr lang="en-US"/>
          </a:p>
        </p:txBody>
      </p:sp>
    </p:spTree>
    <p:extLst>
      <p:ext uri="{BB962C8B-B14F-4D97-AF65-F5344CB8AC3E}">
        <p14:creationId xmlns:p14="http://schemas.microsoft.com/office/powerpoint/2010/main" val="3026296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76E6E-1CFC-A746-8144-8727DDBD59F0}" type="slidenum">
              <a:rPr lang="en-US" smtClean="0"/>
              <a:t>13</a:t>
            </a:fld>
            <a:endParaRPr lang="en-US"/>
          </a:p>
        </p:txBody>
      </p:sp>
    </p:spTree>
    <p:extLst>
      <p:ext uri="{BB962C8B-B14F-4D97-AF65-F5344CB8AC3E}">
        <p14:creationId xmlns:p14="http://schemas.microsoft.com/office/powerpoint/2010/main" val="193064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76E6E-1CFC-A746-8144-8727DDBD59F0}" type="slidenum">
              <a:rPr lang="en-US" smtClean="0"/>
              <a:t>18</a:t>
            </a:fld>
            <a:endParaRPr lang="en-US"/>
          </a:p>
        </p:txBody>
      </p:sp>
    </p:spTree>
    <p:extLst>
      <p:ext uri="{BB962C8B-B14F-4D97-AF65-F5344CB8AC3E}">
        <p14:creationId xmlns:p14="http://schemas.microsoft.com/office/powerpoint/2010/main" val="326604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76E6E-1CFC-A746-8144-8727DDBD59F0}" type="slidenum">
              <a:rPr lang="en-US" smtClean="0"/>
              <a:t>33</a:t>
            </a:fld>
            <a:endParaRPr lang="en-US"/>
          </a:p>
        </p:txBody>
      </p:sp>
    </p:spTree>
    <p:extLst>
      <p:ext uri="{BB962C8B-B14F-4D97-AF65-F5344CB8AC3E}">
        <p14:creationId xmlns:p14="http://schemas.microsoft.com/office/powerpoint/2010/main" val="391914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76E6E-1CFC-A746-8144-8727DDBD59F0}" type="slidenum">
              <a:rPr lang="en-US" smtClean="0"/>
              <a:t>35</a:t>
            </a:fld>
            <a:endParaRPr lang="en-US"/>
          </a:p>
        </p:txBody>
      </p:sp>
    </p:spTree>
    <p:extLst>
      <p:ext uri="{BB962C8B-B14F-4D97-AF65-F5344CB8AC3E}">
        <p14:creationId xmlns:p14="http://schemas.microsoft.com/office/powerpoint/2010/main" val="272789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76E6E-1CFC-A746-8144-8727DDBD59F0}" type="slidenum">
              <a:rPr lang="en-US" smtClean="0"/>
              <a:t>42</a:t>
            </a:fld>
            <a:endParaRPr lang="en-US"/>
          </a:p>
        </p:txBody>
      </p:sp>
    </p:spTree>
    <p:extLst>
      <p:ext uri="{BB962C8B-B14F-4D97-AF65-F5344CB8AC3E}">
        <p14:creationId xmlns:p14="http://schemas.microsoft.com/office/powerpoint/2010/main" val="411895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286C3-6465-F545-A071-4C0331CFF320}" type="datetimeFigureOut">
              <a:rPr lang="en-US" smtClean="0"/>
              <a:t>10/26/24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350049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286C3-6465-F545-A071-4C0331CFF320}" type="datetimeFigureOut">
              <a:rPr lang="en-US" smtClean="0"/>
              <a:t>10/26/24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115390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286C3-6465-F545-A071-4C0331CFF320}" type="datetimeFigureOut">
              <a:rPr lang="en-US" smtClean="0"/>
              <a:t>10/26/24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127772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286C3-6465-F545-A071-4C0331CFF320}" type="datetimeFigureOut">
              <a:rPr lang="en-US" smtClean="0"/>
              <a:t>10/26/24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10055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286C3-6465-F545-A071-4C0331CFF320}" type="datetimeFigureOut">
              <a:rPr lang="en-US" smtClean="0"/>
              <a:t>10/26/24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346832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286C3-6465-F545-A071-4C0331CFF320}" type="datetimeFigureOut">
              <a:rPr lang="en-US" smtClean="0"/>
              <a:t>10/26/24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39087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286C3-6465-F545-A071-4C0331CFF320}" type="datetimeFigureOut">
              <a:rPr lang="en-US" smtClean="0"/>
              <a:t>10/26/24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373925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286C3-6465-F545-A071-4C0331CFF320}" type="datetimeFigureOut">
              <a:rPr lang="en-US" smtClean="0"/>
              <a:t>10/26/24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4004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286C3-6465-F545-A071-4C0331CFF320}" type="datetimeFigureOut">
              <a:rPr lang="en-US" smtClean="0"/>
              <a:t>10/26/24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395034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286C3-6465-F545-A071-4C0331CFF320}" type="datetimeFigureOut">
              <a:rPr lang="en-US" smtClean="0"/>
              <a:t>10/26/24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181886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286C3-6465-F545-A071-4C0331CFF320}" type="datetimeFigureOut">
              <a:rPr lang="en-US" smtClean="0"/>
              <a:t>10/26/24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AEDD8-16B5-6C40-A78E-5B87850A4240}" type="slidenum">
              <a:rPr lang="en-US" smtClean="0"/>
              <a:t>‹#›</a:t>
            </a:fld>
            <a:endParaRPr lang="en-US"/>
          </a:p>
        </p:txBody>
      </p:sp>
    </p:spTree>
    <p:extLst>
      <p:ext uri="{BB962C8B-B14F-4D97-AF65-F5344CB8AC3E}">
        <p14:creationId xmlns:p14="http://schemas.microsoft.com/office/powerpoint/2010/main" val="201783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286C3-6465-F545-A071-4C0331CFF320}" type="datetimeFigureOut">
              <a:rPr lang="en-US" smtClean="0"/>
              <a:t>10/26/24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EDD8-16B5-6C40-A78E-5B87850A4240}" type="slidenum">
              <a:rPr lang="en-US" smtClean="0"/>
              <a:t>‹#›</a:t>
            </a:fld>
            <a:endParaRPr lang="en-US"/>
          </a:p>
        </p:txBody>
      </p:sp>
    </p:spTree>
    <p:extLst>
      <p:ext uri="{BB962C8B-B14F-4D97-AF65-F5344CB8AC3E}">
        <p14:creationId xmlns:p14="http://schemas.microsoft.com/office/powerpoint/2010/main" val="699951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56FF6-3B54-8D3E-AE6B-D967C5C8FFF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3C49BF0A-53C4-C025-8439-DDBB09FC3F24}"/>
              </a:ext>
            </a:extLst>
          </p:cNvPr>
          <p:cNvSpPr txBox="1"/>
          <p:nvPr/>
        </p:nvSpPr>
        <p:spPr>
          <a:xfrm>
            <a:off x="2158773" y="1611476"/>
            <a:ext cx="7874453" cy="1569660"/>
          </a:xfrm>
          <a:prstGeom prst="rect">
            <a:avLst/>
          </a:prstGeom>
          <a:noFill/>
        </p:spPr>
        <p:txBody>
          <a:bodyPr wrap="square">
            <a:spAutoFit/>
          </a:bodyPr>
          <a:lstStyle/>
          <a:p>
            <a:pPr algn="ctr"/>
            <a:r>
              <a:rPr lang="en-US" sz="4800" dirty="0">
                <a:effectLst/>
                <a:latin typeface="+mj-lt"/>
              </a:rPr>
              <a:t>Covenants and STARK proof verification with OP_CAT</a:t>
            </a:r>
          </a:p>
        </p:txBody>
      </p:sp>
      <p:sp>
        <p:nvSpPr>
          <p:cNvPr id="11" name="TextBox 10">
            <a:extLst>
              <a:ext uri="{FF2B5EF4-FFF2-40B4-BE49-F238E27FC236}">
                <a16:creationId xmlns:a16="http://schemas.microsoft.com/office/drawing/2014/main" id="{1B0969EE-0782-DACE-A808-C466D45D7625}"/>
              </a:ext>
            </a:extLst>
          </p:cNvPr>
          <p:cNvSpPr txBox="1"/>
          <p:nvPr/>
        </p:nvSpPr>
        <p:spPr>
          <a:xfrm>
            <a:off x="3364658" y="3676866"/>
            <a:ext cx="5462682" cy="748178"/>
          </a:xfrm>
          <a:prstGeom prst="rect">
            <a:avLst/>
          </a:prstGeom>
        </p:spPr>
        <p:txBody>
          <a:bodyPr vert="horz" lIns="91440" tIns="45720" rIns="91440" bIns="45720" rtlCol="0">
            <a:normAutofit/>
          </a:bodyPr>
          <a:lstStyle/>
          <a:p>
            <a:pPr algn="ctr" defTabSz="914400">
              <a:lnSpc>
                <a:spcPct val="90000"/>
              </a:lnSpc>
              <a:spcBef>
                <a:spcPts val="1000"/>
              </a:spcBef>
            </a:pPr>
            <a:r>
              <a:rPr lang="en-US" sz="3600" dirty="0"/>
              <a:t>Weikeng Chen</a:t>
            </a:r>
          </a:p>
        </p:txBody>
      </p:sp>
      <p:pic>
        <p:nvPicPr>
          <p:cNvPr id="1026" name="Picture 2" descr="L2 Iterative Venture (L2IV) | LinkedIn">
            <a:extLst>
              <a:ext uri="{FF2B5EF4-FFF2-40B4-BE49-F238E27FC236}">
                <a16:creationId xmlns:a16="http://schemas.microsoft.com/office/drawing/2014/main" id="{36671501-4777-3AEA-3656-6154D8D000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202" b="40242"/>
          <a:stretch/>
        </p:blipFill>
        <p:spPr bwMode="auto">
          <a:xfrm>
            <a:off x="4825999" y="4425044"/>
            <a:ext cx="2540000" cy="54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1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50A-F28C-DBDC-E294-01A0C8FECE71}"/>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Covenant is impossible</a:t>
            </a:r>
          </a:p>
        </p:txBody>
      </p:sp>
      <p:sp>
        <p:nvSpPr>
          <p:cNvPr id="3" name="Content Placeholder 2">
            <a:extLst>
              <a:ext uri="{FF2B5EF4-FFF2-40B4-BE49-F238E27FC236}">
                <a16:creationId xmlns:a16="http://schemas.microsoft.com/office/drawing/2014/main" id="{9CA68BD0-61F2-E08D-01A9-3A80E8CC80B8}"/>
              </a:ext>
            </a:extLst>
          </p:cNvPr>
          <p:cNvSpPr>
            <a:spLocks noGrp="1"/>
          </p:cNvSpPr>
          <p:nvPr>
            <p:ph idx="1"/>
          </p:nvPr>
        </p:nvSpPr>
        <p:spPr/>
        <p:txBody>
          <a:bodyPr>
            <a:normAutofit/>
          </a:bodyPr>
          <a:lstStyle/>
          <a:p>
            <a:r>
              <a:rPr lang="en-US" sz="2000" dirty="0">
                <a:latin typeface="Aptos" panose="020B0004020202020204" pitchFamily="34" charset="0"/>
                <a:ea typeface="Linux Biolinum O" panose="02000503000000000000" pitchFamily="2" charset="0"/>
                <a:cs typeface="Linux Biolinum O" panose="02000503000000000000" pitchFamily="2" charset="0"/>
              </a:rPr>
              <a:t>A transaction has inputs and outputs. </a:t>
            </a:r>
          </a:p>
          <a:p>
            <a:endParaRPr lang="en-US" sz="1800" dirty="0">
              <a:latin typeface="Aptos" panose="020B0004020202020204" pitchFamily="34" charset="0"/>
              <a:ea typeface="Linux Biolinum O" panose="02000503000000000000" pitchFamily="2" charset="0"/>
              <a:cs typeface="Linux Biolinum O" panose="02000503000000000000" pitchFamily="2" charset="0"/>
            </a:endParaRPr>
          </a:p>
          <a:p>
            <a:r>
              <a:rPr lang="en-US" sz="2000" dirty="0">
                <a:latin typeface="Aptos" panose="020B0004020202020204" pitchFamily="34" charset="0"/>
                <a:ea typeface="Linux Biolinum O" panose="02000503000000000000" pitchFamily="2" charset="0"/>
                <a:cs typeface="Linux Biolinum O" panose="02000503000000000000" pitchFamily="2" charset="0"/>
              </a:rPr>
              <a:t>There is [provably] no way for a script to constrain outputs other than going through signature verification.</a:t>
            </a:r>
          </a:p>
          <a:p>
            <a:r>
              <a:rPr lang="en-US" sz="2000" dirty="0">
                <a:latin typeface="Aptos" panose="020B0004020202020204" pitchFamily="34" charset="0"/>
                <a:ea typeface="Linux Biolinum O" panose="02000503000000000000" pitchFamily="2" charset="0"/>
                <a:cs typeface="Linux Biolinum O" panose="02000503000000000000" pitchFamily="2" charset="0"/>
              </a:rPr>
              <a:t>Signatures are “black-box” to the script.</a:t>
            </a:r>
          </a:p>
          <a:p>
            <a:pPr marL="457200" lvl="1" indent="0">
              <a:buNone/>
            </a:pPr>
            <a:endParaRPr lang="en-US" sz="1800" dirty="0">
              <a:latin typeface="Aptos" panose="020B0004020202020204" pitchFamily="34" charset="0"/>
              <a:ea typeface="Linux Biolinum O" panose="02000503000000000000" pitchFamily="2" charset="0"/>
              <a:cs typeface="Linux Biolinum O" panose="02000503000000000000" pitchFamily="2" charset="0"/>
            </a:endParaRPr>
          </a:p>
        </p:txBody>
      </p:sp>
      <p:pic>
        <p:nvPicPr>
          <p:cNvPr id="2050" name="Picture 2" descr="if you can dividend Spaceship black box ai dynasty Southeast heroine">
            <a:extLst>
              <a:ext uri="{FF2B5EF4-FFF2-40B4-BE49-F238E27FC236}">
                <a16:creationId xmlns:a16="http://schemas.microsoft.com/office/drawing/2014/main" id="{6DBCFB81-C990-5F2F-A456-317B0CC1C5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477"/>
          <a:stretch/>
        </p:blipFill>
        <p:spPr bwMode="auto">
          <a:xfrm>
            <a:off x="4445000" y="3887932"/>
            <a:ext cx="2643178" cy="109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8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14DCC-C809-C0A5-4F97-EB2AC6BC345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4CA193-C4DB-8952-9D0E-636507D11FCB}"/>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Covenant with </a:t>
            </a:r>
            <a:r>
              <a:rPr lang="en-US" dirty="0">
                <a:latin typeface="LM Mono 10" pitchFamily="49" charset="77"/>
                <a:ea typeface="Linux Biolinum O" panose="02000503000000000000" pitchFamily="2" charset="0"/>
                <a:cs typeface="Linux Biolinum O" panose="02000503000000000000" pitchFamily="2" charset="0"/>
              </a:rPr>
              <a:t>OP_CAT</a:t>
            </a:r>
          </a:p>
        </p:txBody>
      </p:sp>
      <p:sp>
        <p:nvSpPr>
          <p:cNvPr id="5" name="Text Placeholder 4">
            <a:extLst>
              <a:ext uri="{FF2B5EF4-FFF2-40B4-BE49-F238E27FC236}">
                <a16:creationId xmlns:a16="http://schemas.microsoft.com/office/drawing/2014/main" id="{428E11C0-DCDB-F7E0-D28D-398FD21C79F1}"/>
              </a:ext>
            </a:extLst>
          </p:cNvPr>
          <p:cNvSpPr>
            <a:spLocks noGrp="1"/>
          </p:cNvSpPr>
          <p:nvPr>
            <p:ph type="body" idx="1"/>
          </p:nvPr>
        </p:nvSpPr>
        <p:spPr/>
        <p:txBody>
          <a:bodyPr/>
          <a:lstStyle/>
          <a:p>
            <a:endParaRPr lang="en-US" dirty="0"/>
          </a:p>
        </p:txBody>
      </p:sp>
      <p:pic>
        <p:nvPicPr>
          <p:cNvPr id="2" name="Picture 1">
            <a:extLst>
              <a:ext uri="{FF2B5EF4-FFF2-40B4-BE49-F238E27FC236}">
                <a16:creationId xmlns:a16="http://schemas.microsoft.com/office/drawing/2014/main" id="{3BB3EDF2-81F5-DF03-49F2-1FA253B7C04C}"/>
              </a:ext>
            </a:extLst>
          </p:cNvPr>
          <p:cNvPicPr>
            <a:picLocks noChangeAspect="1"/>
          </p:cNvPicPr>
          <p:nvPr/>
        </p:nvPicPr>
        <p:blipFill>
          <a:blip r:embed="rId2"/>
          <a:stretch>
            <a:fillRect/>
          </a:stretch>
        </p:blipFill>
        <p:spPr>
          <a:xfrm>
            <a:off x="8178800" y="2853830"/>
            <a:ext cx="2106350" cy="1735633"/>
          </a:xfrm>
          <a:prstGeom prst="rect">
            <a:avLst/>
          </a:prstGeom>
        </p:spPr>
      </p:pic>
    </p:spTree>
    <p:extLst>
      <p:ext uri="{BB962C8B-B14F-4D97-AF65-F5344CB8AC3E}">
        <p14:creationId xmlns:p14="http://schemas.microsoft.com/office/powerpoint/2010/main" val="5610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D8E2-3A18-2788-C29C-D61226F3F869}"/>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Schnorr trick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76E8D5-5E9D-D918-2380-C932AD95614E}"/>
                  </a:ext>
                </a:extLst>
              </p:cNvPr>
              <p:cNvSpPr>
                <a:spLocks noGrp="1"/>
              </p:cNvSpPr>
              <p:nvPr>
                <p:ph idx="1"/>
              </p:nvPr>
            </p:nvSpPr>
            <p:spPr/>
            <p:txBody>
              <a:bodyPr>
                <a:normAutofit/>
              </a:bodyPr>
              <a:lstStyle/>
              <a:p>
                <a:r>
                  <a:rPr lang="en-US" sz="2000" dirty="0">
                    <a:latin typeface="Aptos" panose="020B0004020202020204" pitchFamily="34" charset="0"/>
                    <a:ea typeface="Linux Biolinum O" panose="02000503000000000000" pitchFamily="2" charset="0"/>
                    <a:cs typeface="Linux Biolinum O" panose="02000503000000000000" pitchFamily="2" charset="0"/>
                  </a:rPr>
                  <a:t>With </a:t>
                </a:r>
                <a:r>
                  <a:rPr lang="en-US" sz="2000" dirty="0">
                    <a:latin typeface="LM Mono 10" pitchFamily="49" charset="77"/>
                    <a:ea typeface="Linux Biolinum O" panose="02000503000000000000" pitchFamily="2" charset="0"/>
                    <a:cs typeface="Linux Biolinum O" panose="02000503000000000000" pitchFamily="2" charset="0"/>
                  </a:rPr>
                  <a:t>OP_CAT</a:t>
                </a:r>
                <a:r>
                  <a:rPr lang="en-US" sz="2000" dirty="0">
                    <a:latin typeface="Aptos" panose="020B0004020202020204" pitchFamily="34" charset="0"/>
                    <a:ea typeface="Linux Biolinum O" panose="02000503000000000000" pitchFamily="2" charset="0"/>
                    <a:cs typeface="Linux Biolinum O" panose="02000503000000000000" pitchFamily="2" charset="0"/>
                  </a:rPr>
                  <a:t>, there is a way to obtain a “hash” of the current transaction, through the Schnorr signature, proposed by Andrew Poelstra.</a:t>
                </a:r>
              </a:p>
              <a:p>
                <a:r>
                  <a:rPr lang="en-US" sz="2000" dirty="0">
                    <a:latin typeface="Aptos" panose="020B0004020202020204" pitchFamily="34" charset="0"/>
                    <a:ea typeface="Linux Biolinum O" panose="02000503000000000000" pitchFamily="2" charset="0"/>
                    <a:cs typeface="Linux Biolinum O" panose="02000503000000000000" pitchFamily="2" charset="0"/>
                  </a:rPr>
                  <a:t>Idea:</a:t>
                </a:r>
              </a:p>
              <a:p>
                <a:pPr lvl="1"/>
                <a:r>
                  <a:rPr lang="en-US" sz="1800" dirty="0">
                    <a:latin typeface="Aptos" panose="020B0004020202020204" pitchFamily="34" charset="0"/>
                    <a:ea typeface="Linux Biolinum O" panose="02000503000000000000" pitchFamily="2" charset="0"/>
                    <a:cs typeface="Linux Biolinum O" panose="02000503000000000000" pitchFamily="2" charset="0"/>
                  </a:rPr>
                  <a:t>Compute a signature for the given transaction as follows:</a:t>
                </a:r>
              </a:p>
              <a:p>
                <a:pPr lvl="2"/>
                <a:r>
                  <a:rPr lang="en-US" sz="1600" dirty="0">
                    <a:latin typeface="Aptos" panose="020B0004020202020204" pitchFamily="34" charset="0"/>
                    <a:ea typeface="Linux Biolinum O" panose="02000503000000000000" pitchFamily="2" charset="0"/>
                    <a:cs typeface="Linux Biolinum O" panose="02000503000000000000" pitchFamily="2" charset="0"/>
                  </a:rPr>
                  <a:t>Use a dummy secret key </a:t>
                </a:r>
                <a14:m>
                  <m:oMath xmlns:m="http://schemas.openxmlformats.org/officeDocument/2006/math">
                    <m:r>
                      <a:rPr lang="en-US" sz="1600" i="1" dirty="0" smtClean="0">
                        <a:latin typeface="Cambria Math" panose="02040503050406030204" pitchFamily="18" charset="0"/>
                      </a:rPr>
                      <m:t>𝑠𝑘</m:t>
                    </m:r>
                    <m:r>
                      <a:rPr lang="en-US" sz="1600" i="1" dirty="0" smtClean="0">
                        <a:latin typeface="Cambria Math" panose="02040503050406030204" pitchFamily="18" charset="0"/>
                      </a:rPr>
                      <m:t> = 1</m:t>
                    </m:r>
                  </m:oMath>
                </a14:m>
                <a:endParaRPr lang="en-US" sz="1600" dirty="0">
                  <a:latin typeface="Aptos" panose="020B0004020202020204" pitchFamily="34" charset="0"/>
                  <a:ea typeface="Linux Biolinum O" panose="02000503000000000000" pitchFamily="2" charset="0"/>
                  <a:cs typeface="Linux Biolinum O" panose="02000503000000000000" pitchFamily="2" charset="0"/>
                </a:endParaRPr>
              </a:p>
              <a:p>
                <a:pPr lvl="2"/>
                <a:r>
                  <a:rPr lang="en-US" sz="1600" dirty="0">
                    <a:latin typeface="Aptos" panose="020B0004020202020204" pitchFamily="34" charset="0"/>
                    <a:ea typeface="Linux Biolinum O" panose="02000503000000000000" pitchFamily="2" charset="0"/>
                    <a:cs typeface="Linux Biolinum O" panose="02000503000000000000" pitchFamily="2" charset="0"/>
                  </a:rPr>
                  <a:t>Use </a:t>
                </a:r>
                <a14:m>
                  <m:oMath xmlns:m="http://schemas.openxmlformats.org/officeDocument/2006/math">
                    <m:r>
                      <a:rPr lang="en-US" sz="1600" i="1" dirty="0" smtClean="0">
                        <a:latin typeface="Cambria Math" panose="02040503050406030204" pitchFamily="18" charset="0"/>
                      </a:rPr>
                      <m:t>𝑘</m:t>
                    </m:r>
                    <m:r>
                      <a:rPr lang="en-US" sz="1600" i="1" dirty="0">
                        <a:latin typeface="Cambria Math" panose="02040503050406030204" pitchFamily="18" charset="0"/>
                      </a:rPr>
                      <m:t> </m:t>
                    </m:r>
                    <m:r>
                      <a:rPr lang="en-US" sz="1600" i="1" dirty="0" smtClean="0">
                        <a:latin typeface="Cambria Math" panose="02040503050406030204" pitchFamily="18" charset="0"/>
                      </a:rPr>
                      <m:t>=</m:t>
                    </m:r>
                    <m:r>
                      <a:rPr lang="en-US" sz="1600" i="1" dirty="0">
                        <a:latin typeface="Cambria Math" panose="02040503050406030204" pitchFamily="18" charset="0"/>
                      </a:rPr>
                      <m:t> </m:t>
                    </m:r>
                    <m:r>
                      <a:rPr lang="en-US" sz="1600" i="1" dirty="0" smtClean="0">
                        <a:latin typeface="Cambria Math" panose="02040503050406030204" pitchFamily="18" charset="0"/>
                      </a:rPr>
                      <m:t>1</m:t>
                    </m:r>
                    <m:r>
                      <a:rPr lang="en-US" sz="1600" i="1" dirty="0">
                        <a:latin typeface="Cambria Math" panose="02040503050406030204" pitchFamily="18" charset="0"/>
                      </a:rPr>
                      <m:t> </m:t>
                    </m:r>
                  </m:oMath>
                </a14:m>
                <a:r>
                  <a:rPr lang="en-US" sz="1600" dirty="0">
                    <a:latin typeface="Aptos" panose="020B0004020202020204" pitchFamily="34" charset="0"/>
                    <a:ea typeface="Linux Biolinum O" panose="02000503000000000000" pitchFamily="2" charset="0"/>
                    <a:cs typeface="Linux Biolinum O" panose="02000503000000000000" pitchFamily="2" charset="0"/>
                  </a:rPr>
                  <a:t>for the randomizer</a:t>
                </a:r>
              </a:p>
              <a:p>
                <a:pPr lvl="2"/>
                <a:r>
                  <a:rPr lang="en-US" sz="1600" dirty="0">
                    <a:latin typeface="Aptos" panose="020B0004020202020204" pitchFamily="34" charset="0"/>
                    <a:ea typeface="Linux Biolinum O" panose="02000503000000000000" pitchFamily="2" charset="0"/>
                    <a:cs typeface="Linux Biolinum O" panose="02000503000000000000" pitchFamily="2" charset="0"/>
                  </a:rPr>
                  <a:t>The signature is </a:t>
                </a:r>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𝑅</m:t>
                    </m:r>
                    <m:r>
                      <a:rPr lang="en-US" sz="1600" i="1" dirty="0" smtClean="0">
                        <a:latin typeface="Cambria Math" panose="02040503050406030204" pitchFamily="18" charset="0"/>
                      </a:rPr>
                      <m:t>, </m:t>
                    </m:r>
                    <m:r>
                      <a:rPr lang="en-US" sz="1600" i="1" dirty="0" smtClean="0">
                        <a:latin typeface="Cambria Math" panose="02040503050406030204" pitchFamily="18" charset="0"/>
                      </a:rPr>
                      <m:t>𝑠</m:t>
                    </m:r>
                    <m:r>
                      <a:rPr lang="en-US" sz="1600" i="1" dirty="0" smtClean="0">
                        <a:latin typeface="Cambria Math" panose="02040503050406030204" pitchFamily="18" charset="0"/>
                      </a:rPr>
                      <m:t>) </m:t>
                    </m:r>
                  </m:oMath>
                </a14:m>
                <a:r>
                  <a:rPr lang="en-US" sz="1600" dirty="0">
                    <a:latin typeface="Aptos" panose="020B0004020202020204" pitchFamily="34" charset="0"/>
                    <a:ea typeface="Linux Biolinum O" panose="02000503000000000000" pitchFamily="2" charset="0"/>
                    <a:cs typeface="Linux Biolinum O" panose="02000503000000000000" pitchFamily="2" charset="0"/>
                  </a:rPr>
                  <a:t>where </a:t>
                </a:r>
                <a14:m>
                  <m:oMath xmlns:m="http://schemas.openxmlformats.org/officeDocument/2006/math">
                    <m:r>
                      <a:rPr lang="en-US" sz="1600" i="1" dirty="0" smtClean="0">
                        <a:latin typeface="Cambria Math" panose="02040503050406030204" pitchFamily="18" charset="0"/>
                      </a:rPr>
                      <m:t>𝑅</m:t>
                    </m:r>
                  </m:oMath>
                </a14:m>
                <a:r>
                  <a:rPr lang="en-US" sz="1600" dirty="0">
                    <a:latin typeface="Aptos" panose="020B0004020202020204" pitchFamily="34" charset="0"/>
                    <a:ea typeface="Linux Biolinum O" panose="02000503000000000000" pitchFamily="2" charset="0"/>
                    <a:cs typeface="Linux Biolinum O" panose="02000503000000000000" pitchFamily="2" charset="0"/>
                  </a:rPr>
                  <a:t> is a known constant and </a:t>
                </a:r>
                <a14:m>
                  <m:oMath xmlns:m="http://schemas.openxmlformats.org/officeDocument/2006/math">
                    <m:r>
                      <a:rPr lang="en-US" sz="1600" i="1" dirty="0" smtClean="0">
                        <a:latin typeface="Cambria Math" panose="02040503050406030204" pitchFamily="18" charset="0"/>
                      </a:rPr>
                      <m:t>𝑠</m:t>
                    </m:r>
                    <m:r>
                      <a:rPr lang="en-US" sz="1600" i="1" dirty="0" smtClean="0">
                        <a:latin typeface="Cambria Math" panose="02040503050406030204" pitchFamily="18" charset="0"/>
                      </a:rPr>
                      <m:t> = </m:t>
                    </m:r>
                    <m:r>
                      <a:rPr lang="en-US" sz="1600" i="1" dirty="0" smtClean="0">
                        <a:latin typeface="Cambria Math" panose="02040503050406030204" pitchFamily="18" charset="0"/>
                      </a:rPr>
                      <m:t>𝐻</m:t>
                    </m:r>
                    <m:r>
                      <a:rPr lang="en-US" sz="1600" i="1" dirty="0" smtClean="0">
                        <a:latin typeface="Cambria Math" panose="02040503050406030204" pitchFamily="18" charset="0"/>
                      </a:rPr>
                      <m:t>+1</m:t>
                    </m:r>
                  </m:oMath>
                </a14:m>
                <a:r>
                  <a:rPr lang="en-US" sz="1600" dirty="0">
                    <a:latin typeface="Aptos" panose="020B0004020202020204" pitchFamily="34" charset="0"/>
                    <a:ea typeface="Linux Biolinum O" panose="02000503000000000000" pitchFamily="2" charset="0"/>
                    <a:cs typeface="Linux Biolinum O" panose="02000503000000000000" pitchFamily="2" charset="0"/>
                  </a:rPr>
                  <a:t>, where </a:t>
                </a:r>
                <a14:m>
                  <m:oMath xmlns:m="http://schemas.openxmlformats.org/officeDocument/2006/math">
                    <m:r>
                      <a:rPr lang="en-US" sz="1600" i="1" dirty="0" smtClean="0">
                        <a:latin typeface="Cambria Math" panose="02040503050406030204" pitchFamily="18" charset="0"/>
                      </a:rPr>
                      <m:t>𝐻</m:t>
                    </m:r>
                  </m:oMath>
                </a14:m>
                <a:r>
                  <a:rPr lang="en-US" sz="1600" dirty="0">
                    <a:latin typeface="Aptos" panose="020B0004020202020204" pitchFamily="34" charset="0"/>
                    <a:ea typeface="Linux Biolinum O" panose="02000503000000000000" pitchFamily="2" charset="0"/>
                    <a:cs typeface="Linux Biolinum O" panose="02000503000000000000" pitchFamily="2" charset="0"/>
                  </a:rPr>
                  <a:t> is a SigHash of the transaction</a:t>
                </a:r>
              </a:p>
              <a:p>
                <a:pPr lvl="1"/>
                <a:r>
                  <a:rPr lang="en-US" sz="1800" dirty="0">
                    <a:latin typeface="Aptos" panose="020B0004020202020204" pitchFamily="34" charset="0"/>
                    <a:ea typeface="Linux Biolinum O" panose="02000503000000000000" pitchFamily="2" charset="0"/>
                    <a:cs typeface="Linux Biolinum O" panose="02000503000000000000" pitchFamily="2" charset="0"/>
                  </a:rPr>
                  <a:t>In the script,</a:t>
                </a:r>
              </a:p>
              <a:p>
                <a:pPr lvl="2"/>
                <a:r>
                  <a:rPr lang="en-US" sz="1600" dirty="0">
                    <a:latin typeface="Aptos" panose="020B0004020202020204" pitchFamily="34" charset="0"/>
                    <a:ea typeface="Linux Biolinum O" panose="02000503000000000000" pitchFamily="2" charset="0"/>
                    <a:cs typeface="Linux Biolinum O" panose="02000503000000000000" pitchFamily="2" charset="0"/>
                  </a:rPr>
                  <a:t>Given the SigHash </a:t>
                </a:r>
                <a14:m>
                  <m:oMath xmlns:m="http://schemas.openxmlformats.org/officeDocument/2006/math">
                    <m:r>
                      <a:rPr lang="en-US" sz="1600" i="1" dirty="0" smtClean="0">
                        <a:latin typeface="Cambria Math" panose="02040503050406030204" pitchFamily="18" charset="0"/>
                      </a:rPr>
                      <m:t>𝐻</m:t>
                    </m:r>
                  </m:oMath>
                </a14:m>
                <a:r>
                  <a:rPr lang="en-US" sz="1600" dirty="0">
                    <a:latin typeface="Aptos" panose="020B0004020202020204" pitchFamily="34" charset="0"/>
                    <a:ea typeface="Linux Biolinum O" panose="02000503000000000000" pitchFamily="2" charset="0"/>
                    <a:cs typeface="Linux Biolinum O" panose="02000503000000000000" pitchFamily="2" charset="0"/>
                  </a:rPr>
                  <a:t>, compute </a:t>
                </a:r>
                <a14:m>
                  <m:oMath xmlns:m="http://schemas.openxmlformats.org/officeDocument/2006/math">
                    <m:r>
                      <a:rPr lang="en-US" sz="1600" i="1" dirty="0" smtClean="0">
                        <a:latin typeface="Cambria Math" panose="02040503050406030204" pitchFamily="18" charset="0"/>
                      </a:rPr>
                      <m:t>𝑠</m:t>
                    </m:r>
                  </m:oMath>
                </a14:m>
                <a:endParaRPr lang="en-US" sz="1600" dirty="0">
                  <a:latin typeface="Aptos" panose="020B0004020202020204" pitchFamily="34" charset="0"/>
                  <a:ea typeface="Linux Biolinum O" panose="02000503000000000000" pitchFamily="2" charset="0"/>
                  <a:cs typeface="Linux Biolinum O" panose="02000503000000000000" pitchFamily="2" charset="0"/>
                </a:endParaRPr>
              </a:p>
              <a:p>
                <a:pPr lvl="2"/>
                <a:r>
                  <a:rPr lang="en-US" sz="1600" dirty="0">
                    <a:latin typeface="Aptos" panose="020B0004020202020204" pitchFamily="34" charset="0"/>
                    <a:ea typeface="Linux Biolinum O" panose="02000503000000000000" pitchFamily="2" charset="0"/>
                    <a:cs typeface="Linux Biolinum O" panose="02000503000000000000" pitchFamily="2" charset="0"/>
                  </a:rPr>
                  <a:t>Check if </a:t>
                </a:r>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𝑅</m:t>
                    </m:r>
                    <m:r>
                      <a:rPr lang="en-US" sz="1600" i="1" dirty="0" smtClean="0">
                        <a:latin typeface="Cambria Math" panose="02040503050406030204" pitchFamily="18" charset="0"/>
                      </a:rPr>
                      <m:t>, </m:t>
                    </m:r>
                    <m:r>
                      <a:rPr lang="en-US" sz="1600" i="1" dirty="0" smtClean="0">
                        <a:latin typeface="Cambria Math" panose="02040503050406030204" pitchFamily="18" charset="0"/>
                      </a:rPr>
                      <m:t>𝑠</m:t>
                    </m:r>
                    <m:r>
                      <a:rPr lang="en-US" sz="1600" i="1" dirty="0" smtClean="0">
                        <a:latin typeface="Cambria Math" panose="02040503050406030204" pitchFamily="18" charset="0"/>
                      </a:rPr>
                      <m:t>) </m:t>
                    </m:r>
                  </m:oMath>
                </a14:m>
                <a:r>
                  <a:rPr lang="en-US" sz="1600" dirty="0">
                    <a:latin typeface="Aptos" panose="020B0004020202020204" pitchFamily="34" charset="0"/>
                    <a:ea typeface="Linux Biolinum O" panose="02000503000000000000" pitchFamily="2" charset="0"/>
                    <a:cs typeface="Linux Biolinum O" panose="02000503000000000000" pitchFamily="2" charset="0"/>
                  </a:rPr>
                  <a:t>is a valid signature of the transaction under the dummy public key</a:t>
                </a:r>
              </a:p>
              <a:p>
                <a:pPr lvl="3"/>
                <a:r>
                  <a:rPr lang="en-US" sz="1400" dirty="0">
                    <a:latin typeface="Aptos" panose="020B0004020202020204" pitchFamily="34" charset="0"/>
                    <a:ea typeface="Linux Biolinum O" panose="02000503000000000000" pitchFamily="2" charset="0"/>
                    <a:cs typeface="Linux Biolinum O" panose="02000503000000000000" pitchFamily="2" charset="0"/>
                  </a:rPr>
                  <a:t>To assemble the signature, </a:t>
                </a:r>
                <a:r>
                  <a:rPr lang="en-US" sz="1400" dirty="0">
                    <a:latin typeface="LM Mono 10" pitchFamily="49" charset="77"/>
                    <a:ea typeface="Linux Biolinum O" panose="02000503000000000000" pitchFamily="2" charset="0"/>
                    <a:cs typeface="Linux Biolinum O" panose="02000503000000000000" pitchFamily="2" charset="0"/>
                  </a:rPr>
                  <a:t>OP_CAT</a:t>
                </a:r>
                <a:r>
                  <a:rPr lang="en-US" sz="1400" dirty="0">
                    <a:ea typeface="Linux Biolinum O" panose="02000503000000000000" pitchFamily="2" charset="0"/>
                    <a:cs typeface="Linux Biolinum O" panose="02000503000000000000" pitchFamily="2" charset="0"/>
                  </a:rPr>
                  <a:t> </a:t>
                </a:r>
                <a:r>
                  <a:rPr lang="en-US" sz="1400" dirty="0">
                    <a:latin typeface="Aptos" panose="020B0004020202020204" pitchFamily="34" charset="0"/>
                    <a:ea typeface="Linux Biolinum O" panose="02000503000000000000" pitchFamily="2" charset="0"/>
                    <a:cs typeface="Linux Biolinum O" panose="02000503000000000000" pitchFamily="2" charset="0"/>
                  </a:rPr>
                  <a:t>is needed here and seems unavoidable</a:t>
                </a:r>
              </a:p>
            </p:txBody>
          </p:sp>
        </mc:Choice>
        <mc:Fallback xmlns="">
          <p:sp>
            <p:nvSpPr>
              <p:cNvPr id="3" name="Content Placeholder 2">
                <a:extLst>
                  <a:ext uri="{FF2B5EF4-FFF2-40B4-BE49-F238E27FC236}">
                    <a16:creationId xmlns:a16="http://schemas.microsoft.com/office/drawing/2014/main" id="{EF76E8D5-5E9D-D918-2380-C932AD95614E}"/>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spTree>
    <p:extLst>
      <p:ext uri="{BB962C8B-B14F-4D97-AF65-F5344CB8AC3E}">
        <p14:creationId xmlns:p14="http://schemas.microsoft.com/office/powerpoint/2010/main" val="382559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799F-D058-0A31-3BC8-F424A43B7AF2}"/>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Open up SigHash with </a:t>
            </a:r>
            <a:r>
              <a:rPr lang="en-US" dirty="0">
                <a:latin typeface="LM Mono 10" pitchFamily="49" charset="77"/>
                <a:ea typeface="Linux Biolinum O" panose="02000503000000000000" pitchFamily="2" charset="0"/>
                <a:cs typeface="Linux Biolinum O" panose="02000503000000000000" pitchFamily="2" charset="0"/>
              </a:rPr>
              <a:t>OP_CAT</a:t>
            </a:r>
          </a:p>
        </p:txBody>
      </p:sp>
      <p:sp>
        <p:nvSpPr>
          <p:cNvPr id="3" name="Content Placeholder 2">
            <a:extLst>
              <a:ext uri="{FF2B5EF4-FFF2-40B4-BE49-F238E27FC236}">
                <a16:creationId xmlns:a16="http://schemas.microsoft.com/office/drawing/2014/main" id="{521660EE-29AB-3E31-3903-1F7DDF71956D}"/>
              </a:ext>
            </a:extLst>
          </p:cNvPr>
          <p:cNvSpPr>
            <a:spLocks noGrp="1"/>
          </p:cNvSpPr>
          <p:nvPr>
            <p:ph idx="1"/>
          </p:nvPr>
        </p:nvSpPr>
        <p:spPr>
          <a:xfrm>
            <a:off x="838200" y="1825625"/>
            <a:ext cx="6457950" cy="4351338"/>
          </a:xfrm>
        </p:spPr>
        <p:txBody>
          <a:bodyPr>
            <a:normAutofit/>
          </a:bodyPr>
          <a:lstStyle/>
          <a:p>
            <a:r>
              <a:rPr lang="en-US" sz="2000" dirty="0">
                <a:latin typeface="Aptos" panose="020B0004020202020204" pitchFamily="34" charset="0"/>
                <a:ea typeface="Linux Biolinum O" panose="02000503000000000000" pitchFamily="2" charset="0"/>
                <a:cs typeface="Linux Biolinum O" panose="02000503000000000000" pitchFamily="2" charset="0"/>
              </a:rPr>
              <a:t>SigHash in Taproot is the hash of several components of the transaction. </a:t>
            </a:r>
          </a:p>
          <a:p>
            <a:r>
              <a:rPr lang="en-US" sz="2000" dirty="0">
                <a:latin typeface="Aptos" panose="020B0004020202020204" pitchFamily="34" charset="0"/>
                <a:ea typeface="Linux Biolinum O" panose="02000503000000000000" pitchFamily="2" charset="0"/>
                <a:cs typeface="Linux Biolinum O" panose="02000503000000000000" pitchFamily="2" charset="0"/>
              </a:rPr>
              <a:t>Given the transaction information, the script can reconstruct the transaction, compute its SigHash, and check if it is the same SigHash from the Schnorr trick.</a:t>
            </a:r>
          </a:p>
          <a:p>
            <a:pPr lvl="1"/>
            <a:r>
              <a:rPr lang="en-US" sz="1600" dirty="0">
                <a:latin typeface="Aptos" panose="020B0004020202020204" pitchFamily="34" charset="0"/>
                <a:ea typeface="Linux Biolinum O" panose="02000503000000000000" pitchFamily="2" charset="0"/>
                <a:cs typeface="Linux Biolinum O" panose="02000503000000000000" pitchFamily="2" charset="0"/>
              </a:rPr>
              <a:t>The reconstruction requires </a:t>
            </a:r>
            <a:r>
              <a:rPr lang="en-US" sz="1600" dirty="0">
                <a:latin typeface="LM Mono 10" pitchFamily="49" charset="77"/>
                <a:ea typeface="Linux Biolinum O" panose="02000503000000000000" pitchFamily="2" charset="0"/>
                <a:cs typeface="Linux Biolinum O" panose="02000503000000000000" pitchFamily="2" charset="0"/>
              </a:rPr>
              <a:t>OP_CAT</a:t>
            </a:r>
            <a:r>
              <a:rPr lang="en-US" sz="1600" dirty="0">
                <a:ea typeface="Linux Biolinum O" panose="02000503000000000000" pitchFamily="2" charset="0"/>
                <a:cs typeface="Linux Biolinum O" panose="02000503000000000000" pitchFamily="2" charset="0"/>
              </a:rPr>
              <a:t> </a:t>
            </a:r>
            <a:r>
              <a:rPr lang="en-US" sz="1600" dirty="0">
                <a:latin typeface="Aptos" panose="020B0004020202020204" pitchFamily="34" charset="0"/>
                <a:ea typeface="Linux Biolinum O" panose="02000503000000000000" pitchFamily="2" charset="0"/>
                <a:cs typeface="Linux Biolinum O" panose="02000503000000000000" pitchFamily="2" charset="0"/>
              </a:rPr>
              <a:t>and it seems impossible to bypass. </a:t>
            </a:r>
          </a:p>
          <a:p>
            <a:r>
              <a:rPr lang="en-US" sz="2000" dirty="0">
                <a:latin typeface="Aptos" panose="020B0004020202020204" pitchFamily="34" charset="0"/>
                <a:ea typeface="Linux Biolinum O" panose="02000503000000000000" pitchFamily="2" charset="0"/>
                <a:cs typeface="Linux Biolinum O" panose="02000503000000000000" pitchFamily="2" charset="0"/>
              </a:rPr>
              <a:t>This allows the script to constrain inputs and outputs.</a:t>
            </a:r>
          </a:p>
        </p:txBody>
      </p:sp>
      <p:sp>
        <p:nvSpPr>
          <p:cNvPr id="4" name="Rectangle 3">
            <a:extLst>
              <a:ext uri="{FF2B5EF4-FFF2-40B4-BE49-F238E27FC236}">
                <a16:creationId xmlns:a16="http://schemas.microsoft.com/office/drawing/2014/main" id="{6114D16E-5364-7288-EA29-D03BAA939A42}"/>
              </a:ext>
            </a:extLst>
          </p:cNvPr>
          <p:cNvSpPr/>
          <p:nvPr/>
        </p:nvSpPr>
        <p:spPr>
          <a:xfrm>
            <a:off x="7607178" y="1825625"/>
            <a:ext cx="1698172"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LM Mono 10" pitchFamily="49" charset="77"/>
              </a:rPr>
              <a:t>Epoch</a:t>
            </a:r>
          </a:p>
        </p:txBody>
      </p:sp>
      <p:sp>
        <p:nvSpPr>
          <p:cNvPr id="5" name="Rectangle 4">
            <a:extLst>
              <a:ext uri="{FF2B5EF4-FFF2-40B4-BE49-F238E27FC236}">
                <a16:creationId xmlns:a16="http://schemas.microsoft.com/office/drawing/2014/main" id="{81CE16F2-41FD-09E7-A286-560A891FB876}"/>
              </a:ext>
            </a:extLst>
          </p:cNvPr>
          <p:cNvSpPr/>
          <p:nvPr/>
        </p:nvSpPr>
        <p:spPr>
          <a:xfrm>
            <a:off x="7607178" y="2264183"/>
            <a:ext cx="1698172"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latin typeface="LM Mono 10" pitchFamily="49" charset="77"/>
              </a:rPr>
              <a:t>Hash Type</a:t>
            </a:r>
          </a:p>
        </p:txBody>
      </p:sp>
      <p:sp>
        <p:nvSpPr>
          <p:cNvPr id="6" name="Rectangle 5">
            <a:extLst>
              <a:ext uri="{FF2B5EF4-FFF2-40B4-BE49-F238E27FC236}">
                <a16:creationId xmlns:a16="http://schemas.microsoft.com/office/drawing/2014/main" id="{EE3DE064-BF3E-6B18-275E-2CA4234A7CE5}"/>
              </a:ext>
            </a:extLst>
          </p:cNvPr>
          <p:cNvSpPr/>
          <p:nvPr/>
        </p:nvSpPr>
        <p:spPr>
          <a:xfrm>
            <a:off x="7607178" y="2714535"/>
            <a:ext cx="1698172"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LM Mono 10" pitchFamily="49" charset="77"/>
              </a:rPr>
              <a:t>Version</a:t>
            </a:r>
          </a:p>
        </p:txBody>
      </p:sp>
      <p:sp>
        <p:nvSpPr>
          <p:cNvPr id="7" name="Rectangle 6">
            <a:extLst>
              <a:ext uri="{FF2B5EF4-FFF2-40B4-BE49-F238E27FC236}">
                <a16:creationId xmlns:a16="http://schemas.microsoft.com/office/drawing/2014/main" id="{8C5B21FD-14D7-9B6B-EA7F-1E13E22041F5}"/>
              </a:ext>
            </a:extLst>
          </p:cNvPr>
          <p:cNvSpPr/>
          <p:nvPr/>
        </p:nvSpPr>
        <p:spPr>
          <a:xfrm>
            <a:off x="7607178" y="3164887"/>
            <a:ext cx="1698172"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latin typeface="LM Mono 10" pitchFamily="49" charset="77"/>
              </a:rPr>
              <a:t>LockTime</a:t>
            </a:r>
          </a:p>
        </p:txBody>
      </p:sp>
      <p:sp>
        <p:nvSpPr>
          <p:cNvPr id="8" name="Rectangle 7">
            <a:extLst>
              <a:ext uri="{FF2B5EF4-FFF2-40B4-BE49-F238E27FC236}">
                <a16:creationId xmlns:a16="http://schemas.microsoft.com/office/drawing/2014/main" id="{96ABC901-9E8B-FB95-45EA-4B5F862774FC}"/>
              </a:ext>
            </a:extLst>
          </p:cNvPr>
          <p:cNvSpPr/>
          <p:nvPr/>
        </p:nvSpPr>
        <p:spPr>
          <a:xfrm>
            <a:off x="7607178" y="3615239"/>
            <a:ext cx="1698172"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LM Mono 10" pitchFamily="49" charset="77"/>
              </a:rPr>
              <a:t>TxData</a:t>
            </a:r>
            <a:r>
              <a:rPr lang="en-US" dirty="0">
                <a:latin typeface="LM Mono 10" pitchFamily="49" charset="77"/>
              </a:rPr>
              <a:t> Part1</a:t>
            </a:r>
          </a:p>
        </p:txBody>
      </p:sp>
      <p:sp>
        <p:nvSpPr>
          <p:cNvPr id="9" name="Rectangle 8">
            <a:extLst>
              <a:ext uri="{FF2B5EF4-FFF2-40B4-BE49-F238E27FC236}">
                <a16:creationId xmlns:a16="http://schemas.microsoft.com/office/drawing/2014/main" id="{493B146C-18FF-3A85-02EA-DE4FBD9F11F9}"/>
              </a:ext>
            </a:extLst>
          </p:cNvPr>
          <p:cNvSpPr/>
          <p:nvPr/>
        </p:nvSpPr>
        <p:spPr>
          <a:xfrm>
            <a:off x="7607178" y="4065591"/>
            <a:ext cx="1698172"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latin typeface="LM Mono 10" pitchFamily="49" charset="77"/>
              </a:rPr>
              <a:t>TxData</a:t>
            </a:r>
            <a:r>
              <a:rPr lang="en-US" dirty="0">
                <a:latin typeface="LM Mono 10" pitchFamily="49" charset="77"/>
              </a:rPr>
              <a:t> Part2</a:t>
            </a:r>
          </a:p>
        </p:txBody>
      </p:sp>
      <p:sp>
        <p:nvSpPr>
          <p:cNvPr id="10" name="Rectangle 9">
            <a:extLst>
              <a:ext uri="{FF2B5EF4-FFF2-40B4-BE49-F238E27FC236}">
                <a16:creationId xmlns:a16="http://schemas.microsoft.com/office/drawing/2014/main" id="{592C4CBB-C47B-4A84-D510-71C2CE7A25CD}"/>
              </a:ext>
            </a:extLst>
          </p:cNvPr>
          <p:cNvSpPr/>
          <p:nvPr/>
        </p:nvSpPr>
        <p:spPr>
          <a:xfrm>
            <a:off x="7607178" y="4515943"/>
            <a:ext cx="1698172"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LM Mono 10" pitchFamily="49" charset="77"/>
              </a:rPr>
              <a:t>Spend Type</a:t>
            </a:r>
          </a:p>
        </p:txBody>
      </p:sp>
      <p:sp>
        <p:nvSpPr>
          <p:cNvPr id="11" name="Rectangle 10">
            <a:extLst>
              <a:ext uri="{FF2B5EF4-FFF2-40B4-BE49-F238E27FC236}">
                <a16:creationId xmlns:a16="http://schemas.microsoft.com/office/drawing/2014/main" id="{F6EE70E3-C060-A782-ED9D-829DCBD9BF2D}"/>
              </a:ext>
            </a:extLst>
          </p:cNvPr>
          <p:cNvSpPr/>
          <p:nvPr/>
        </p:nvSpPr>
        <p:spPr>
          <a:xfrm>
            <a:off x="9305350" y="1825625"/>
            <a:ext cx="1698172"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latin typeface="LM Mono 10" pitchFamily="49" charset="77"/>
              </a:rPr>
              <a:t>This Input</a:t>
            </a:r>
          </a:p>
        </p:txBody>
      </p:sp>
      <p:sp>
        <p:nvSpPr>
          <p:cNvPr id="12" name="Rectangle 11">
            <a:extLst>
              <a:ext uri="{FF2B5EF4-FFF2-40B4-BE49-F238E27FC236}">
                <a16:creationId xmlns:a16="http://schemas.microsoft.com/office/drawing/2014/main" id="{BE8C6457-6639-F86C-B832-581F02E580C1}"/>
              </a:ext>
            </a:extLst>
          </p:cNvPr>
          <p:cNvSpPr/>
          <p:nvPr/>
        </p:nvSpPr>
        <p:spPr>
          <a:xfrm>
            <a:off x="9305350" y="2275977"/>
            <a:ext cx="1698172"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LM Mono 10" pitchFamily="49" charset="77"/>
              </a:rPr>
              <a:t>Input Index</a:t>
            </a:r>
          </a:p>
        </p:txBody>
      </p:sp>
      <p:sp>
        <p:nvSpPr>
          <p:cNvPr id="13" name="Rectangle 12">
            <a:extLst>
              <a:ext uri="{FF2B5EF4-FFF2-40B4-BE49-F238E27FC236}">
                <a16:creationId xmlns:a16="http://schemas.microsoft.com/office/drawing/2014/main" id="{E864C334-096B-BCBE-52A0-FA6FD058C50F}"/>
              </a:ext>
            </a:extLst>
          </p:cNvPr>
          <p:cNvSpPr/>
          <p:nvPr/>
        </p:nvSpPr>
        <p:spPr>
          <a:xfrm>
            <a:off x="9305350" y="2729440"/>
            <a:ext cx="1698172"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latin typeface="LM Mono 10" pitchFamily="49" charset="77"/>
              </a:rPr>
              <a:t>Annex</a:t>
            </a:r>
          </a:p>
        </p:txBody>
      </p:sp>
      <p:sp>
        <p:nvSpPr>
          <p:cNvPr id="14" name="Rectangle 13">
            <a:extLst>
              <a:ext uri="{FF2B5EF4-FFF2-40B4-BE49-F238E27FC236}">
                <a16:creationId xmlns:a16="http://schemas.microsoft.com/office/drawing/2014/main" id="{F0C8FE0B-31F3-0071-5D5A-F30DEDBCCE70}"/>
              </a:ext>
            </a:extLst>
          </p:cNvPr>
          <p:cNvSpPr/>
          <p:nvPr/>
        </p:nvSpPr>
        <p:spPr>
          <a:xfrm>
            <a:off x="9305350" y="3165395"/>
            <a:ext cx="1698172"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LM Mono 10" pitchFamily="49" charset="77"/>
              </a:rPr>
              <a:t>This Output</a:t>
            </a:r>
          </a:p>
        </p:txBody>
      </p:sp>
      <p:sp>
        <p:nvSpPr>
          <p:cNvPr id="15" name="Rectangle 14">
            <a:extLst>
              <a:ext uri="{FF2B5EF4-FFF2-40B4-BE49-F238E27FC236}">
                <a16:creationId xmlns:a16="http://schemas.microsoft.com/office/drawing/2014/main" id="{05353368-8914-8393-BB5B-58538AC830EA}"/>
              </a:ext>
            </a:extLst>
          </p:cNvPr>
          <p:cNvSpPr/>
          <p:nvPr/>
        </p:nvSpPr>
        <p:spPr>
          <a:xfrm>
            <a:off x="9305350" y="3616764"/>
            <a:ext cx="1698172"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latin typeface="LM Mono 10" pitchFamily="49" charset="77"/>
              </a:rPr>
              <a:t>Ext</a:t>
            </a:r>
          </a:p>
        </p:txBody>
      </p:sp>
      <p:sp>
        <p:nvSpPr>
          <p:cNvPr id="32" name="Rectangle 31">
            <a:extLst>
              <a:ext uri="{FF2B5EF4-FFF2-40B4-BE49-F238E27FC236}">
                <a16:creationId xmlns:a16="http://schemas.microsoft.com/office/drawing/2014/main" id="{85A3587E-B280-D182-89C4-403D85590F99}"/>
              </a:ext>
            </a:extLst>
          </p:cNvPr>
          <p:cNvSpPr/>
          <p:nvPr/>
        </p:nvSpPr>
        <p:spPr>
          <a:xfrm>
            <a:off x="3214596" y="4623995"/>
            <a:ext cx="793214" cy="330506"/>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C97FB5F-6337-D9F8-657D-81FC8F6C2CD6}"/>
              </a:ext>
            </a:extLst>
          </p:cNvPr>
          <p:cNvSpPr/>
          <p:nvPr/>
        </p:nvSpPr>
        <p:spPr>
          <a:xfrm>
            <a:off x="3214596" y="5106901"/>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7F283590-35EA-8102-A98B-4A9CA00695D0}"/>
              </a:ext>
            </a:extLst>
          </p:cNvPr>
          <p:cNvCxnSpPr>
            <a:cxnSpLocks/>
          </p:cNvCxnSpPr>
          <p:nvPr/>
        </p:nvCxnSpPr>
        <p:spPr>
          <a:xfrm>
            <a:off x="4007810" y="4789248"/>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urved Connector 34">
            <a:extLst>
              <a:ext uri="{FF2B5EF4-FFF2-40B4-BE49-F238E27FC236}">
                <a16:creationId xmlns:a16="http://schemas.microsoft.com/office/drawing/2014/main" id="{DCE98BB1-746A-4A0B-BB25-B96D20E89820}"/>
              </a:ext>
            </a:extLst>
          </p:cNvPr>
          <p:cNvCxnSpPr>
            <a:cxnSpLocks/>
          </p:cNvCxnSpPr>
          <p:nvPr/>
        </p:nvCxnSpPr>
        <p:spPr>
          <a:xfrm flipV="1">
            <a:off x="4007810" y="4789248"/>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08670229-144C-4AC9-BCB9-5C2C724FE9F8}"/>
              </a:ext>
            </a:extLst>
          </p:cNvPr>
          <p:cNvSpPr/>
          <p:nvPr/>
        </p:nvSpPr>
        <p:spPr>
          <a:xfrm>
            <a:off x="4677618" y="4623995"/>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C15DC98-F2AC-A7E8-AEEF-251A2F193475}"/>
              </a:ext>
            </a:extLst>
          </p:cNvPr>
          <p:cNvSpPr/>
          <p:nvPr/>
        </p:nvSpPr>
        <p:spPr>
          <a:xfrm>
            <a:off x="4668822" y="5116082"/>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4FA10339-D7DE-7724-D220-A7B79E068CE9}"/>
              </a:ext>
            </a:extLst>
          </p:cNvPr>
          <p:cNvCxnSpPr>
            <a:cxnSpLocks/>
            <a:endCxn id="33" idx="2"/>
          </p:cNvCxnSpPr>
          <p:nvPr/>
        </p:nvCxnSpPr>
        <p:spPr>
          <a:xfrm>
            <a:off x="3611203" y="4819544"/>
            <a:ext cx="0" cy="617863"/>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AF089A49-AE37-6DB4-95B5-6FB254851D56}"/>
              </a:ext>
            </a:extLst>
          </p:cNvPr>
          <p:cNvCxnSpPr>
            <a:cxnSpLocks/>
          </p:cNvCxnSpPr>
          <p:nvPr/>
        </p:nvCxnSpPr>
        <p:spPr>
          <a:xfrm>
            <a:off x="3611203" y="4819544"/>
            <a:ext cx="1463022"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F1F6325F-688D-F4DE-5839-CC8D2032908A}"/>
              </a:ext>
            </a:extLst>
          </p:cNvPr>
          <p:cNvCxnSpPr>
            <a:cxnSpLocks/>
          </p:cNvCxnSpPr>
          <p:nvPr/>
        </p:nvCxnSpPr>
        <p:spPr>
          <a:xfrm>
            <a:off x="3611203" y="4853742"/>
            <a:ext cx="1478483" cy="448708"/>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5971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2" grpId="0" animBg="1"/>
      <p:bldP spid="33"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2221-7D32-F8C0-0630-1DE80342AB02}"/>
              </a:ext>
            </a:extLst>
          </p:cNvPr>
          <p:cNvSpPr>
            <a:spLocks noGrp="1"/>
          </p:cNvSpPr>
          <p:nvPr>
            <p:ph type="title"/>
          </p:nvPr>
        </p:nvSpPr>
        <p:spPr/>
        <p:txBody>
          <a:bodyPr/>
          <a:lstStyle/>
          <a:p>
            <a:r>
              <a:rPr lang="en-US" dirty="0" err="1">
                <a:ea typeface="Linux Biolinum O" panose="02000503000000000000" pitchFamily="2" charset="0"/>
                <a:cs typeface="Linux Biolinum O" panose="02000503000000000000" pitchFamily="2" charset="0"/>
              </a:rPr>
              <a:t>Txid</a:t>
            </a:r>
            <a:r>
              <a:rPr lang="en-US" dirty="0">
                <a:ea typeface="Linux Biolinum O" panose="02000503000000000000" pitchFamily="2" charset="0"/>
                <a:cs typeface="Linux Biolinum O" panose="02000503000000000000" pitchFamily="2" charset="0"/>
              </a:rPr>
              <a:t> reflection with </a:t>
            </a:r>
            <a:r>
              <a:rPr lang="en-US" dirty="0">
                <a:latin typeface="Aptos" panose="020B0004020202020204" pitchFamily="34" charset="0"/>
                <a:ea typeface="Linux Biolinum O" panose="02000503000000000000" pitchFamily="2" charset="0"/>
                <a:cs typeface="Linux Biolinum O" panose="02000503000000000000" pitchFamily="2" charset="0"/>
              </a:rPr>
              <a:t>OP_CAT	</a:t>
            </a:r>
          </a:p>
        </p:txBody>
      </p:sp>
      <p:sp>
        <p:nvSpPr>
          <p:cNvPr id="3" name="Content Placeholder 2">
            <a:extLst>
              <a:ext uri="{FF2B5EF4-FFF2-40B4-BE49-F238E27FC236}">
                <a16:creationId xmlns:a16="http://schemas.microsoft.com/office/drawing/2014/main" id="{EA4F59CC-DB58-7FE7-362D-35782213F781}"/>
              </a:ext>
            </a:extLst>
          </p:cNvPr>
          <p:cNvSpPr>
            <a:spLocks noGrp="1"/>
          </p:cNvSpPr>
          <p:nvPr>
            <p:ph idx="1"/>
          </p:nvPr>
        </p:nvSpPr>
        <p:spPr>
          <a:xfrm>
            <a:off x="838200" y="1825625"/>
            <a:ext cx="6299200" cy="4351338"/>
          </a:xfrm>
        </p:spPr>
        <p:txBody>
          <a:bodyPr/>
          <a:lstStyle/>
          <a:p>
            <a:r>
              <a:rPr lang="en-US" sz="2000" dirty="0">
                <a:latin typeface="Aptos" panose="020B0004020202020204" pitchFamily="34" charset="0"/>
                <a:ea typeface="Linux Biolinum O" panose="02000503000000000000" pitchFamily="2" charset="0"/>
                <a:cs typeface="Linux Biolinum O" panose="02000503000000000000" pitchFamily="2" charset="0"/>
              </a:rPr>
              <a:t>SigHash can provide the </a:t>
            </a:r>
            <a:r>
              <a:rPr lang="en-US" sz="2000" dirty="0" err="1">
                <a:latin typeface="Aptos" panose="020B0004020202020204" pitchFamily="34" charset="0"/>
                <a:ea typeface="Linux Biolinum O" panose="02000503000000000000" pitchFamily="2" charset="0"/>
                <a:cs typeface="Linux Biolinum O" panose="02000503000000000000" pitchFamily="2" charset="0"/>
              </a:rPr>
              <a:t>txid</a:t>
            </a:r>
            <a:r>
              <a:rPr lang="en-US" sz="2000" dirty="0">
                <a:latin typeface="Aptos" panose="020B0004020202020204" pitchFamily="34" charset="0"/>
                <a:ea typeface="Linux Biolinum O" panose="02000503000000000000" pitchFamily="2" charset="0"/>
                <a:cs typeface="Linux Biolinum O" panose="02000503000000000000" pitchFamily="2" charset="0"/>
              </a:rPr>
              <a:t> of input UTXOs</a:t>
            </a:r>
          </a:p>
          <a:p>
            <a:r>
              <a:rPr lang="en-US" sz="2000" dirty="0" err="1">
                <a:latin typeface="Aptos" panose="020B0004020202020204" pitchFamily="34" charset="0"/>
                <a:ea typeface="Linux Biolinum O" panose="02000503000000000000" pitchFamily="2" charset="0"/>
                <a:cs typeface="Linux Biolinum O" panose="02000503000000000000" pitchFamily="2" charset="0"/>
              </a:rPr>
              <a:t>Txid</a:t>
            </a:r>
            <a:r>
              <a:rPr lang="en-US" sz="2000" dirty="0">
                <a:latin typeface="Aptos" panose="020B0004020202020204" pitchFamily="34" charset="0"/>
                <a:ea typeface="Linux Biolinum O" panose="02000503000000000000" pitchFamily="2" charset="0"/>
                <a:cs typeface="Linux Biolinum O" panose="02000503000000000000" pitchFamily="2" charset="0"/>
              </a:rPr>
              <a:t> is a hash of the transaction (with certain information removed)</a:t>
            </a:r>
          </a:p>
          <a:p>
            <a:endParaRPr lang="en-US" sz="2000" dirty="0">
              <a:latin typeface="Aptos" panose="020B0004020202020204" pitchFamily="34" charset="0"/>
              <a:ea typeface="Linux Biolinum O" panose="02000503000000000000" pitchFamily="2" charset="0"/>
              <a:cs typeface="Linux Biolinum O" panose="02000503000000000000" pitchFamily="2" charset="0"/>
            </a:endParaRPr>
          </a:p>
          <a:p>
            <a:r>
              <a:rPr lang="en-US" sz="2000" dirty="0">
                <a:latin typeface="Aptos" panose="020B0004020202020204" pitchFamily="34" charset="0"/>
                <a:ea typeface="Linux Biolinum O" panose="02000503000000000000" pitchFamily="2" charset="0"/>
                <a:cs typeface="Linux Biolinum O" panose="02000503000000000000" pitchFamily="2" charset="0"/>
              </a:rPr>
              <a:t>Given a transaction, the script can compute its </a:t>
            </a:r>
            <a:r>
              <a:rPr lang="en-US" sz="2000" dirty="0" err="1">
                <a:latin typeface="Aptos" panose="020B0004020202020204" pitchFamily="34" charset="0"/>
                <a:ea typeface="Linux Biolinum O" panose="02000503000000000000" pitchFamily="2" charset="0"/>
                <a:cs typeface="Linux Biolinum O" panose="02000503000000000000" pitchFamily="2" charset="0"/>
              </a:rPr>
              <a:t>txid</a:t>
            </a:r>
            <a:r>
              <a:rPr lang="en-US" sz="2000" dirty="0">
                <a:latin typeface="Aptos" panose="020B0004020202020204" pitchFamily="34" charset="0"/>
                <a:ea typeface="Linux Biolinum O" panose="02000503000000000000" pitchFamily="2" charset="0"/>
                <a:cs typeface="Linux Biolinum O" panose="02000503000000000000" pitchFamily="2" charset="0"/>
              </a:rPr>
              <a:t> and compare if it matches the </a:t>
            </a:r>
            <a:r>
              <a:rPr lang="en-US" sz="2000" dirty="0" err="1">
                <a:latin typeface="Aptos" panose="020B0004020202020204" pitchFamily="34" charset="0"/>
                <a:ea typeface="Linux Biolinum O" panose="02000503000000000000" pitchFamily="2" charset="0"/>
                <a:cs typeface="Linux Biolinum O" panose="02000503000000000000" pitchFamily="2" charset="0"/>
              </a:rPr>
              <a:t>txid</a:t>
            </a:r>
            <a:r>
              <a:rPr lang="en-US" sz="2000" dirty="0">
                <a:latin typeface="Aptos" panose="020B0004020202020204" pitchFamily="34" charset="0"/>
                <a:ea typeface="Linux Biolinum O" panose="02000503000000000000" pitchFamily="2" charset="0"/>
                <a:cs typeface="Linux Biolinum O" panose="02000503000000000000" pitchFamily="2" charset="0"/>
              </a:rPr>
              <a:t> of a certain input.</a:t>
            </a:r>
          </a:p>
          <a:p>
            <a:r>
              <a:rPr lang="en-US" sz="2000" dirty="0">
                <a:latin typeface="Aptos" panose="020B0004020202020204" pitchFamily="34" charset="0"/>
                <a:ea typeface="Linux Biolinum O" panose="02000503000000000000" pitchFamily="2" charset="0"/>
                <a:cs typeface="Linux Biolinum O" panose="02000503000000000000" pitchFamily="2" charset="0"/>
              </a:rPr>
              <a:t>This allows the script to “reflect” on the previous transaction.</a:t>
            </a:r>
          </a:p>
          <a:p>
            <a:endParaRPr lang="en-US" dirty="0">
              <a:latin typeface="Aptos" panose="020B0004020202020204" pitchFamily="34" charset="0"/>
              <a:ea typeface="Linux Biolinum O" panose="02000503000000000000" pitchFamily="2" charset="0"/>
              <a:cs typeface="Linux Biolinum O" panose="02000503000000000000" pitchFamily="2" charset="0"/>
            </a:endParaRPr>
          </a:p>
          <a:p>
            <a:endParaRPr lang="en-US" dirty="0">
              <a:latin typeface="Aptos" panose="020B0004020202020204" pitchFamily="34" charset="0"/>
              <a:ea typeface="Linux Biolinum O" panose="02000503000000000000" pitchFamily="2" charset="0"/>
              <a:cs typeface="Linux Biolinum O" panose="02000503000000000000" pitchFamily="2" charset="0"/>
            </a:endParaRPr>
          </a:p>
        </p:txBody>
      </p:sp>
      <p:sp>
        <p:nvSpPr>
          <p:cNvPr id="4" name="Rectangle 3">
            <a:extLst>
              <a:ext uri="{FF2B5EF4-FFF2-40B4-BE49-F238E27FC236}">
                <a16:creationId xmlns:a16="http://schemas.microsoft.com/office/drawing/2014/main" id="{DDDDEBF2-A2D8-896A-B19E-0B6B6D16A70D}"/>
              </a:ext>
            </a:extLst>
          </p:cNvPr>
          <p:cNvSpPr/>
          <p:nvPr/>
        </p:nvSpPr>
        <p:spPr>
          <a:xfrm>
            <a:off x="7554686" y="1825625"/>
            <a:ext cx="1840774"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LM Mono 10" pitchFamily="49" charset="77"/>
              </a:rPr>
              <a:t>Version</a:t>
            </a:r>
          </a:p>
        </p:txBody>
      </p:sp>
      <p:sp>
        <p:nvSpPr>
          <p:cNvPr id="5" name="Rectangle 4">
            <a:extLst>
              <a:ext uri="{FF2B5EF4-FFF2-40B4-BE49-F238E27FC236}">
                <a16:creationId xmlns:a16="http://schemas.microsoft.com/office/drawing/2014/main" id="{0AE411FA-0EA9-A934-7096-24B57EC2333F}"/>
              </a:ext>
            </a:extLst>
          </p:cNvPr>
          <p:cNvSpPr/>
          <p:nvPr/>
        </p:nvSpPr>
        <p:spPr>
          <a:xfrm>
            <a:off x="7554686" y="2264183"/>
            <a:ext cx="1840774"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latin typeface="LM Mono 10" pitchFamily="49" charset="77"/>
              </a:rPr>
              <a:t>In counter</a:t>
            </a:r>
          </a:p>
        </p:txBody>
      </p:sp>
      <p:sp>
        <p:nvSpPr>
          <p:cNvPr id="6" name="Rectangle 5">
            <a:extLst>
              <a:ext uri="{FF2B5EF4-FFF2-40B4-BE49-F238E27FC236}">
                <a16:creationId xmlns:a16="http://schemas.microsoft.com/office/drawing/2014/main" id="{1E3A492B-5BD3-18F8-BDC4-E5C8B1E44C6A}"/>
              </a:ext>
            </a:extLst>
          </p:cNvPr>
          <p:cNvSpPr/>
          <p:nvPr/>
        </p:nvSpPr>
        <p:spPr>
          <a:xfrm>
            <a:off x="7554686" y="2712630"/>
            <a:ext cx="1840774"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LM Mono 10" pitchFamily="49" charset="77"/>
              </a:rPr>
              <a:t>Input outpoint</a:t>
            </a:r>
          </a:p>
        </p:txBody>
      </p:sp>
      <p:sp>
        <p:nvSpPr>
          <p:cNvPr id="7" name="Rectangle 6">
            <a:extLst>
              <a:ext uri="{FF2B5EF4-FFF2-40B4-BE49-F238E27FC236}">
                <a16:creationId xmlns:a16="http://schemas.microsoft.com/office/drawing/2014/main" id="{3F7730DA-8120-5492-E3E8-69EDC5122F25}"/>
              </a:ext>
            </a:extLst>
          </p:cNvPr>
          <p:cNvSpPr/>
          <p:nvPr/>
        </p:nvSpPr>
        <p:spPr>
          <a:xfrm>
            <a:off x="7554686" y="3161077"/>
            <a:ext cx="1840774"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latin typeface="LM Mono 10" pitchFamily="49" charset="77"/>
              </a:rPr>
              <a:t>Input scriptSig</a:t>
            </a:r>
          </a:p>
        </p:txBody>
      </p:sp>
      <p:sp>
        <p:nvSpPr>
          <p:cNvPr id="8" name="Rectangle 7">
            <a:extLst>
              <a:ext uri="{FF2B5EF4-FFF2-40B4-BE49-F238E27FC236}">
                <a16:creationId xmlns:a16="http://schemas.microsoft.com/office/drawing/2014/main" id="{5C032DB4-17CD-B32D-E569-76EA3CC81FC1}"/>
              </a:ext>
            </a:extLst>
          </p:cNvPr>
          <p:cNvSpPr/>
          <p:nvPr/>
        </p:nvSpPr>
        <p:spPr>
          <a:xfrm>
            <a:off x="7554686" y="3609524"/>
            <a:ext cx="1840774"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LM Mono 10" pitchFamily="49" charset="77"/>
              </a:rPr>
              <a:t>Input sequence</a:t>
            </a:r>
          </a:p>
        </p:txBody>
      </p:sp>
      <p:sp>
        <p:nvSpPr>
          <p:cNvPr id="9" name="Rectangle 8">
            <a:extLst>
              <a:ext uri="{FF2B5EF4-FFF2-40B4-BE49-F238E27FC236}">
                <a16:creationId xmlns:a16="http://schemas.microsoft.com/office/drawing/2014/main" id="{EADC8821-FD08-059E-3B91-F956D41EDC5E}"/>
              </a:ext>
            </a:extLst>
          </p:cNvPr>
          <p:cNvSpPr/>
          <p:nvPr/>
        </p:nvSpPr>
        <p:spPr>
          <a:xfrm>
            <a:off x="9395460" y="1835514"/>
            <a:ext cx="1840774"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latin typeface="LM Mono 10" pitchFamily="49" charset="77"/>
              </a:rPr>
              <a:t>Out counter</a:t>
            </a:r>
          </a:p>
        </p:txBody>
      </p:sp>
      <p:sp>
        <p:nvSpPr>
          <p:cNvPr id="10" name="Rectangle 9">
            <a:extLst>
              <a:ext uri="{FF2B5EF4-FFF2-40B4-BE49-F238E27FC236}">
                <a16:creationId xmlns:a16="http://schemas.microsoft.com/office/drawing/2014/main" id="{82CE8CB0-0C69-F164-5F82-2045186E91C6}"/>
              </a:ext>
            </a:extLst>
          </p:cNvPr>
          <p:cNvSpPr/>
          <p:nvPr/>
        </p:nvSpPr>
        <p:spPr>
          <a:xfrm>
            <a:off x="9395460" y="2274072"/>
            <a:ext cx="1840774"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LM Mono 10" pitchFamily="49" charset="77"/>
              </a:rPr>
              <a:t>Output amount</a:t>
            </a:r>
          </a:p>
        </p:txBody>
      </p:sp>
      <p:sp>
        <p:nvSpPr>
          <p:cNvPr id="11" name="Rectangle 10">
            <a:extLst>
              <a:ext uri="{FF2B5EF4-FFF2-40B4-BE49-F238E27FC236}">
                <a16:creationId xmlns:a16="http://schemas.microsoft.com/office/drawing/2014/main" id="{1A98A153-A263-C01C-9847-AA7F662A08C4}"/>
              </a:ext>
            </a:extLst>
          </p:cNvPr>
          <p:cNvSpPr/>
          <p:nvPr/>
        </p:nvSpPr>
        <p:spPr>
          <a:xfrm>
            <a:off x="9395460" y="2722519"/>
            <a:ext cx="1840774" cy="4385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latin typeface="LM Mono 10" pitchFamily="49" charset="77"/>
              </a:rPr>
              <a:t>Output scriptPK</a:t>
            </a:r>
          </a:p>
        </p:txBody>
      </p:sp>
      <p:sp>
        <p:nvSpPr>
          <p:cNvPr id="12" name="Rectangle 11">
            <a:extLst>
              <a:ext uri="{FF2B5EF4-FFF2-40B4-BE49-F238E27FC236}">
                <a16:creationId xmlns:a16="http://schemas.microsoft.com/office/drawing/2014/main" id="{B53AF27F-F065-136B-B1DB-A5CEAAB76751}"/>
              </a:ext>
            </a:extLst>
          </p:cNvPr>
          <p:cNvSpPr/>
          <p:nvPr/>
        </p:nvSpPr>
        <p:spPr>
          <a:xfrm>
            <a:off x="9395460" y="3167078"/>
            <a:ext cx="1840774" cy="43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LM Mono 10" pitchFamily="49" charset="77"/>
              </a:rPr>
              <a:t>LockTime</a:t>
            </a:r>
          </a:p>
        </p:txBody>
      </p:sp>
      <p:sp>
        <p:nvSpPr>
          <p:cNvPr id="13" name="Rectangle 12">
            <a:extLst>
              <a:ext uri="{FF2B5EF4-FFF2-40B4-BE49-F238E27FC236}">
                <a16:creationId xmlns:a16="http://schemas.microsoft.com/office/drawing/2014/main" id="{8A169A1C-49CB-111A-EE86-9406DB139B56}"/>
              </a:ext>
            </a:extLst>
          </p:cNvPr>
          <p:cNvSpPr/>
          <p:nvPr/>
        </p:nvSpPr>
        <p:spPr>
          <a:xfrm>
            <a:off x="9380048" y="4920652"/>
            <a:ext cx="793214" cy="330506"/>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E31397-16EF-E0EC-0542-71133079A2C5}"/>
              </a:ext>
            </a:extLst>
          </p:cNvPr>
          <p:cNvSpPr/>
          <p:nvPr/>
        </p:nvSpPr>
        <p:spPr>
          <a:xfrm>
            <a:off x="9380048" y="5403558"/>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urved Connector 14">
            <a:extLst>
              <a:ext uri="{FF2B5EF4-FFF2-40B4-BE49-F238E27FC236}">
                <a16:creationId xmlns:a16="http://schemas.microsoft.com/office/drawing/2014/main" id="{13561E80-FAFB-B823-C334-3F6916E1D5CA}"/>
              </a:ext>
            </a:extLst>
          </p:cNvPr>
          <p:cNvCxnSpPr>
            <a:cxnSpLocks/>
          </p:cNvCxnSpPr>
          <p:nvPr/>
        </p:nvCxnSpPr>
        <p:spPr>
          <a:xfrm>
            <a:off x="10173262" y="5085905"/>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a:extLst>
              <a:ext uri="{FF2B5EF4-FFF2-40B4-BE49-F238E27FC236}">
                <a16:creationId xmlns:a16="http://schemas.microsoft.com/office/drawing/2014/main" id="{6E5D85F1-5745-6246-F0AB-54D430315B21}"/>
              </a:ext>
            </a:extLst>
          </p:cNvPr>
          <p:cNvCxnSpPr>
            <a:cxnSpLocks/>
          </p:cNvCxnSpPr>
          <p:nvPr/>
        </p:nvCxnSpPr>
        <p:spPr>
          <a:xfrm flipV="1">
            <a:off x="10173262" y="5085905"/>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F44698AD-4278-64CD-E37C-9213ECBB49E2}"/>
              </a:ext>
            </a:extLst>
          </p:cNvPr>
          <p:cNvSpPr/>
          <p:nvPr/>
        </p:nvSpPr>
        <p:spPr>
          <a:xfrm>
            <a:off x="10843070" y="4920652"/>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75F12B1-9475-B929-0025-BC3142016353}"/>
              </a:ext>
            </a:extLst>
          </p:cNvPr>
          <p:cNvSpPr/>
          <p:nvPr/>
        </p:nvSpPr>
        <p:spPr>
          <a:xfrm>
            <a:off x="10834274" y="5412739"/>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1BBB69-65A8-B202-A07E-6CDFF324117B}"/>
              </a:ext>
            </a:extLst>
          </p:cNvPr>
          <p:cNvSpPr/>
          <p:nvPr/>
        </p:nvSpPr>
        <p:spPr>
          <a:xfrm>
            <a:off x="7013643" y="4428565"/>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F24D82C-0CBF-3E16-A7D7-0A05538876BA}"/>
              </a:ext>
            </a:extLst>
          </p:cNvPr>
          <p:cNvSpPr/>
          <p:nvPr/>
        </p:nvSpPr>
        <p:spPr>
          <a:xfrm>
            <a:off x="7013643" y="4911471"/>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urved Connector 20">
            <a:extLst>
              <a:ext uri="{FF2B5EF4-FFF2-40B4-BE49-F238E27FC236}">
                <a16:creationId xmlns:a16="http://schemas.microsoft.com/office/drawing/2014/main" id="{EE2CD923-D6D9-274C-83F7-B0AF959E3EBC}"/>
              </a:ext>
            </a:extLst>
          </p:cNvPr>
          <p:cNvCxnSpPr>
            <a:stCxn id="19" idx="3"/>
          </p:cNvCxnSpPr>
          <p:nvPr/>
        </p:nvCxnSpPr>
        <p:spPr>
          <a:xfrm>
            <a:off x="7806857" y="4593818"/>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493EA42B-094B-1FCA-3F8C-A3457AFC3ACC}"/>
              </a:ext>
            </a:extLst>
          </p:cNvPr>
          <p:cNvCxnSpPr>
            <a:cxnSpLocks/>
          </p:cNvCxnSpPr>
          <p:nvPr/>
        </p:nvCxnSpPr>
        <p:spPr>
          <a:xfrm flipV="1">
            <a:off x="7806857" y="4593818"/>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00A3E012-F200-ED82-FFF8-E9F507D98466}"/>
              </a:ext>
            </a:extLst>
          </p:cNvPr>
          <p:cNvSpPr/>
          <p:nvPr/>
        </p:nvSpPr>
        <p:spPr>
          <a:xfrm>
            <a:off x="8476665" y="4428565"/>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C87E2-01F0-FF76-3FAA-0B384F7BD202}"/>
              </a:ext>
            </a:extLst>
          </p:cNvPr>
          <p:cNvSpPr/>
          <p:nvPr/>
        </p:nvSpPr>
        <p:spPr>
          <a:xfrm>
            <a:off x="8467869" y="4920652"/>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204E60C-DA0E-C6EE-6246-347F6EAA62B0}"/>
              </a:ext>
            </a:extLst>
          </p:cNvPr>
          <p:cNvCxnSpPr>
            <a:cxnSpLocks/>
          </p:cNvCxnSpPr>
          <p:nvPr/>
        </p:nvCxnSpPr>
        <p:spPr>
          <a:xfrm flipH="1" flipV="1">
            <a:off x="9014922" y="4511192"/>
            <a:ext cx="527506" cy="492087"/>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BD34E3F1-0F38-578E-9F2E-2A195092707D}"/>
              </a:ext>
            </a:extLst>
          </p:cNvPr>
          <p:cNvCxnSpPr>
            <a:cxnSpLocks/>
          </p:cNvCxnSpPr>
          <p:nvPr/>
        </p:nvCxnSpPr>
        <p:spPr>
          <a:xfrm flipH="1" flipV="1">
            <a:off x="8873272" y="5076724"/>
            <a:ext cx="680544" cy="7895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BBAC69FA-E963-F150-2886-BDE26C95387D}"/>
              </a:ext>
            </a:extLst>
          </p:cNvPr>
          <p:cNvCxnSpPr>
            <a:cxnSpLocks/>
          </p:cNvCxnSpPr>
          <p:nvPr/>
        </p:nvCxnSpPr>
        <p:spPr>
          <a:xfrm flipH="1" flipV="1">
            <a:off x="7483569" y="4593818"/>
            <a:ext cx="2058859" cy="48290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13FA36ED-C61F-B95F-DAD0-DF2763D5C797}"/>
              </a:ext>
            </a:extLst>
          </p:cNvPr>
          <p:cNvCxnSpPr>
            <a:cxnSpLocks/>
          </p:cNvCxnSpPr>
          <p:nvPr/>
        </p:nvCxnSpPr>
        <p:spPr>
          <a:xfrm flipH="1" flipV="1">
            <a:off x="7483569" y="5084986"/>
            <a:ext cx="2101213" cy="13082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317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71E-0BF4-6135-3AC1-D3871A52243E}"/>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Covenant with </a:t>
            </a:r>
            <a:r>
              <a:rPr lang="en-US" dirty="0">
                <a:latin typeface="LM Mono 10" pitchFamily="49" charset="77"/>
                <a:ea typeface="Linux Biolinum O" panose="02000503000000000000" pitchFamily="2" charset="0"/>
                <a:cs typeface="Linux Biolinum O" panose="02000503000000000000" pitchFamily="2" charset="0"/>
              </a:rPr>
              <a:t>OP_CAT</a:t>
            </a:r>
          </a:p>
        </p:txBody>
      </p:sp>
      <p:sp>
        <p:nvSpPr>
          <p:cNvPr id="4" name="Rectangle 3">
            <a:extLst>
              <a:ext uri="{FF2B5EF4-FFF2-40B4-BE49-F238E27FC236}">
                <a16:creationId xmlns:a16="http://schemas.microsoft.com/office/drawing/2014/main" id="{14634990-3039-8C5E-F26D-2E9F4362456D}"/>
              </a:ext>
            </a:extLst>
          </p:cNvPr>
          <p:cNvSpPr/>
          <p:nvPr/>
        </p:nvSpPr>
        <p:spPr>
          <a:xfrm>
            <a:off x="5699393" y="3429000"/>
            <a:ext cx="793214" cy="330506"/>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858CACF-F47F-BB09-56D9-E484A98D14CD}"/>
              </a:ext>
            </a:extLst>
          </p:cNvPr>
          <p:cNvSpPr/>
          <p:nvPr/>
        </p:nvSpPr>
        <p:spPr>
          <a:xfrm>
            <a:off x="5699393" y="3911906"/>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a:extLst>
              <a:ext uri="{FF2B5EF4-FFF2-40B4-BE49-F238E27FC236}">
                <a16:creationId xmlns:a16="http://schemas.microsoft.com/office/drawing/2014/main" id="{98EB3453-90D1-BAF3-1EBC-F6F0C6386039}"/>
              </a:ext>
            </a:extLst>
          </p:cNvPr>
          <p:cNvCxnSpPr>
            <a:cxnSpLocks/>
          </p:cNvCxnSpPr>
          <p:nvPr/>
        </p:nvCxnSpPr>
        <p:spPr>
          <a:xfrm>
            <a:off x="6492607" y="3594253"/>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urved Connector 6">
            <a:extLst>
              <a:ext uri="{FF2B5EF4-FFF2-40B4-BE49-F238E27FC236}">
                <a16:creationId xmlns:a16="http://schemas.microsoft.com/office/drawing/2014/main" id="{7055B36A-80DD-FEEB-00EA-35B898CAA516}"/>
              </a:ext>
            </a:extLst>
          </p:cNvPr>
          <p:cNvCxnSpPr>
            <a:cxnSpLocks/>
          </p:cNvCxnSpPr>
          <p:nvPr/>
        </p:nvCxnSpPr>
        <p:spPr>
          <a:xfrm flipV="1">
            <a:off x="6492607" y="3594253"/>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89CD814-CE34-9A2A-4EB5-01D2361C77C6}"/>
              </a:ext>
            </a:extLst>
          </p:cNvPr>
          <p:cNvSpPr/>
          <p:nvPr/>
        </p:nvSpPr>
        <p:spPr>
          <a:xfrm>
            <a:off x="7162415" y="3429000"/>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1E29E2-B40F-054D-90A4-65D57132736A}"/>
              </a:ext>
            </a:extLst>
          </p:cNvPr>
          <p:cNvSpPr/>
          <p:nvPr/>
        </p:nvSpPr>
        <p:spPr>
          <a:xfrm>
            <a:off x="7153619" y="3921087"/>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278026-EABA-3C03-22FB-802C9F419998}"/>
              </a:ext>
            </a:extLst>
          </p:cNvPr>
          <p:cNvSpPr/>
          <p:nvPr/>
        </p:nvSpPr>
        <p:spPr>
          <a:xfrm>
            <a:off x="3332988" y="2936913"/>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65C7F1-E9EA-ED50-2D8E-02364F033CEF}"/>
              </a:ext>
            </a:extLst>
          </p:cNvPr>
          <p:cNvSpPr/>
          <p:nvPr/>
        </p:nvSpPr>
        <p:spPr>
          <a:xfrm>
            <a:off x="3332988" y="3419819"/>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0363E5ED-16EF-A9DE-F3B0-51460886B938}"/>
              </a:ext>
            </a:extLst>
          </p:cNvPr>
          <p:cNvCxnSpPr>
            <a:stCxn id="10" idx="3"/>
          </p:cNvCxnSpPr>
          <p:nvPr/>
        </p:nvCxnSpPr>
        <p:spPr>
          <a:xfrm>
            <a:off x="4126202" y="3102166"/>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a:extLst>
              <a:ext uri="{FF2B5EF4-FFF2-40B4-BE49-F238E27FC236}">
                <a16:creationId xmlns:a16="http://schemas.microsoft.com/office/drawing/2014/main" id="{9CB88CB0-9666-2EC7-4688-8B6D8973DAEE}"/>
              </a:ext>
            </a:extLst>
          </p:cNvPr>
          <p:cNvCxnSpPr>
            <a:cxnSpLocks/>
          </p:cNvCxnSpPr>
          <p:nvPr/>
        </p:nvCxnSpPr>
        <p:spPr>
          <a:xfrm flipV="1">
            <a:off x="4126202" y="3102166"/>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8A625237-D3DA-EBF7-22EF-1EE282B7FFE4}"/>
              </a:ext>
            </a:extLst>
          </p:cNvPr>
          <p:cNvSpPr/>
          <p:nvPr/>
        </p:nvSpPr>
        <p:spPr>
          <a:xfrm>
            <a:off x="4796010" y="2936913"/>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2BD146-791E-B2B0-297A-FFFECF821921}"/>
              </a:ext>
            </a:extLst>
          </p:cNvPr>
          <p:cNvSpPr/>
          <p:nvPr/>
        </p:nvSpPr>
        <p:spPr>
          <a:xfrm>
            <a:off x="4787214" y="3429000"/>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918AFD-3BC2-1A9E-B1A7-5049DA080F84}"/>
              </a:ext>
            </a:extLst>
          </p:cNvPr>
          <p:cNvCxnSpPr>
            <a:cxnSpLocks/>
          </p:cNvCxnSpPr>
          <p:nvPr/>
        </p:nvCxnSpPr>
        <p:spPr>
          <a:xfrm flipH="1" flipV="1">
            <a:off x="5334267" y="3019540"/>
            <a:ext cx="527506" cy="492087"/>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E65B4992-3985-68FB-8526-D99B674FD30D}"/>
              </a:ext>
            </a:extLst>
          </p:cNvPr>
          <p:cNvCxnSpPr>
            <a:cxnSpLocks/>
          </p:cNvCxnSpPr>
          <p:nvPr/>
        </p:nvCxnSpPr>
        <p:spPr>
          <a:xfrm flipH="1" flipV="1">
            <a:off x="5192617" y="3585072"/>
            <a:ext cx="680544" cy="7895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9583886-EB65-8FAA-9494-35B0860AF7E7}"/>
              </a:ext>
            </a:extLst>
          </p:cNvPr>
          <p:cNvCxnSpPr>
            <a:cxnSpLocks/>
          </p:cNvCxnSpPr>
          <p:nvPr/>
        </p:nvCxnSpPr>
        <p:spPr>
          <a:xfrm flipH="1" flipV="1">
            <a:off x="3802914" y="3102166"/>
            <a:ext cx="2058859" cy="48290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C95A6240-BE0F-98E9-EAAA-158BBD8925AA}"/>
              </a:ext>
            </a:extLst>
          </p:cNvPr>
          <p:cNvCxnSpPr>
            <a:cxnSpLocks/>
          </p:cNvCxnSpPr>
          <p:nvPr/>
        </p:nvCxnSpPr>
        <p:spPr>
          <a:xfrm flipH="1" flipV="1">
            <a:off x="3802914" y="3593334"/>
            <a:ext cx="2101213" cy="13082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F6C6A48B-1AFC-00A9-3CE4-4D6D4FC3A6D6}"/>
              </a:ext>
            </a:extLst>
          </p:cNvPr>
          <p:cNvCxnSpPr>
            <a:cxnSpLocks/>
            <a:endCxn id="5" idx="2"/>
          </p:cNvCxnSpPr>
          <p:nvPr/>
        </p:nvCxnSpPr>
        <p:spPr>
          <a:xfrm>
            <a:off x="6096000" y="3624549"/>
            <a:ext cx="0" cy="617863"/>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76B735A6-0144-0BC8-80D1-59E88EB676F9}"/>
              </a:ext>
            </a:extLst>
          </p:cNvPr>
          <p:cNvCxnSpPr>
            <a:cxnSpLocks/>
          </p:cNvCxnSpPr>
          <p:nvPr/>
        </p:nvCxnSpPr>
        <p:spPr>
          <a:xfrm>
            <a:off x="6096000" y="3624549"/>
            <a:ext cx="1463022"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6DEB0A3F-8BFF-0D6C-078A-6B6CD2F00872}"/>
              </a:ext>
            </a:extLst>
          </p:cNvPr>
          <p:cNvCxnSpPr>
            <a:cxnSpLocks/>
          </p:cNvCxnSpPr>
          <p:nvPr/>
        </p:nvCxnSpPr>
        <p:spPr>
          <a:xfrm>
            <a:off x="6096000" y="3658747"/>
            <a:ext cx="1478483" cy="448708"/>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23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02DC-556A-5566-26BD-49EA2A595307}"/>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Covenant with </a:t>
            </a:r>
            <a:r>
              <a:rPr lang="en-US" dirty="0">
                <a:latin typeface="LM Mono 10" pitchFamily="49" charset="77"/>
                <a:ea typeface="Linux Biolinum O" panose="02000503000000000000" pitchFamily="2" charset="0"/>
                <a:cs typeface="Linux Biolinum O" panose="02000503000000000000" pitchFamily="2" charset="0"/>
              </a:rPr>
              <a:t>OP_CAT</a:t>
            </a:r>
          </a:p>
        </p:txBody>
      </p:sp>
      <p:sp>
        <p:nvSpPr>
          <p:cNvPr id="4" name="Rectangle 3">
            <a:extLst>
              <a:ext uri="{FF2B5EF4-FFF2-40B4-BE49-F238E27FC236}">
                <a16:creationId xmlns:a16="http://schemas.microsoft.com/office/drawing/2014/main" id="{8D16CDF3-C682-9F9E-264C-2DE143B853A5}"/>
              </a:ext>
            </a:extLst>
          </p:cNvPr>
          <p:cNvSpPr/>
          <p:nvPr/>
        </p:nvSpPr>
        <p:spPr>
          <a:xfrm>
            <a:off x="8474343" y="4241800"/>
            <a:ext cx="793214" cy="330506"/>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299A9DB-76E0-D953-2129-125DEFEA8E08}"/>
              </a:ext>
            </a:extLst>
          </p:cNvPr>
          <p:cNvSpPr/>
          <p:nvPr/>
        </p:nvSpPr>
        <p:spPr>
          <a:xfrm>
            <a:off x="8474343" y="4724706"/>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a:extLst>
              <a:ext uri="{FF2B5EF4-FFF2-40B4-BE49-F238E27FC236}">
                <a16:creationId xmlns:a16="http://schemas.microsoft.com/office/drawing/2014/main" id="{AFD2C9B8-1EF3-D5A6-B033-5683D10DB894}"/>
              </a:ext>
            </a:extLst>
          </p:cNvPr>
          <p:cNvCxnSpPr>
            <a:cxnSpLocks/>
          </p:cNvCxnSpPr>
          <p:nvPr/>
        </p:nvCxnSpPr>
        <p:spPr>
          <a:xfrm>
            <a:off x="9267557" y="4407053"/>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urved Connector 6">
            <a:extLst>
              <a:ext uri="{FF2B5EF4-FFF2-40B4-BE49-F238E27FC236}">
                <a16:creationId xmlns:a16="http://schemas.microsoft.com/office/drawing/2014/main" id="{90457D4B-A7B7-0F49-2DC3-003482AF4D8C}"/>
              </a:ext>
            </a:extLst>
          </p:cNvPr>
          <p:cNvCxnSpPr>
            <a:cxnSpLocks/>
          </p:cNvCxnSpPr>
          <p:nvPr/>
        </p:nvCxnSpPr>
        <p:spPr>
          <a:xfrm flipV="1">
            <a:off x="9267557" y="4407053"/>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B6432D76-27D0-498C-1E8A-24352F4D7011}"/>
              </a:ext>
            </a:extLst>
          </p:cNvPr>
          <p:cNvSpPr/>
          <p:nvPr/>
        </p:nvSpPr>
        <p:spPr>
          <a:xfrm>
            <a:off x="9937365" y="4241800"/>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361BD1-A225-04EB-2B02-B19518789513}"/>
              </a:ext>
            </a:extLst>
          </p:cNvPr>
          <p:cNvSpPr/>
          <p:nvPr/>
        </p:nvSpPr>
        <p:spPr>
          <a:xfrm>
            <a:off x="9928569" y="4733887"/>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13E05D-FF8B-8283-6633-8C615D65DABA}"/>
              </a:ext>
            </a:extLst>
          </p:cNvPr>
          <p:cNvSpPr/>
          <p:nvPr/>
        </p:nvSpPr>
        <p:spPr>
          <a:xfrm>
            <a:off x="6107938" y="3749713"/>
            <a:ext cx="793214" cy="330506"/>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FE8999-D8A5-5681-F83C-584270E3932C}"/>
              </a:ext>
            </a:extLst>
          </p:cNvPr>
          <p:cNvSpPr/>
          <p:nvPr/>
        </p:nvSpPr>
        <p:spPr>
          <a:xfrm>
            <a:off x="6107938" y="4232619"/>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F50BA73F-2E49-3D0B-0FDF-A4EBA833492F}"/>
              </a:ext>
            </a:extLst>
          </p:cNvPr>
          <p:cNvCxnSpPr>
            <a:stCxn id="10" idx="3"/>
          </p:cNvCxnSpPr>
          <p:nvPr/>
        </p:nvCxnSpPr>
        <p:spPr>
          <a:xfrm>
            <a:off x="6901152" y="3914966"/>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a:extLst>
              <a:ext uri="{FF2B5EF4-FFF2-40B4-BE49-F238E27FC236}">
                <a16:creationId xmlns:a16="http://schemas.microsoft.com/office/drawing/2014/main" id="{367C13EF-E0EF-5CCB-F391-B7AF8D2CF4AD}"/>
              </a:ext>
            </a:extLst>
          </p:cNvPr>
          <p:cNvCxnSpPr>
            <a:cxnSpLocks/>
          </p:cNvCxnSpPr>
          <p:nvPr/>
        </p:nvCxnSpPr>
        <p:spPr>
          <a:xfrm flipV="1">
            <a:off x="6901152" y="3914966"/>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9D1B3E-285C-F98C-BD52-578F0781BA5C}"/>
              </a:ext>
            </a:extLst>
          </p:cNvPr>
          <p:cNvSpPr/>
          <p:nvPr/>
        </p:nvSpPr>
        <p:spPr>
          <a:xfrm>
            <a:off x="7570960" y="3749713"/>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ED6414A-2D4D-05DD-88E4-28CC4DF5A334}"/>
              </a:ext>
            </a:extLst>
          </p:cNvPr>
          <p:cNvSpPr/>
          <p:nvPr/>
        </p:nvSpPr>
        <p:spPr>
          <a:xfrm>
            <a:off x="7562164" y="4241800"/>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FDB37A1-714D-39C8-F5CB-AB033741E51B}"/>
              </a:ext>
            </a:extLst>
          </p:cNvPr>
          <p:cNvCxnSpPr>
            <a:cxnSpLocks/>
          </p:cNvCxnSpPr>
          <p:nvPr/>
        </p:nvCxnSpPr>
        <p:spPr>
          <a:xfrm flipH="1" flipV="1">
            <a:off x="8109217" y="3832340"/>
            <a:ext cx="527506" cy="492087"/>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00B83CF1-D251-F05B-3F3B-CA3F0CD34C21}"/>
              </a:ext>
            </a:extLst>
          </p:cNvPr>
          <p:cNvCxnSpPr>
            <a:cxnSpLocks/>
          </p:cNvCxnSpPr>
          <p:nvPr/>
        </p:nvCxnSpPr>
        <p:spPr>
          <a:xfrm flipH="1" flipV="1">
            <a:off x="7967567" y="4397872"/>
            <a:ext cx="680544" cy="7895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C83C037-1081-7807-528E-F41AB646E075}"/>
              </a:ext>
            </a:extLst>
          </p:cNvPr>
          <p:cNvCxnSpPr>
            <a:cxnSpLocks/>
          </p:cNvCxnSpPr>
          <p:nvPr/>
        </p:nvCxnSpPr>
        <p:spPr>
          <a:xfrm flipH="1" flipV="1">
            <a:off x="6577864" y="3914966"/>
            <a:ext cx="2058859" cy="48290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2DA4A2E-0DF5-B9F4-81AB-49E6CCE31249}"/>
              </a:ext>
            </a:extLst>
          </p:cNvPr>
          <p:cNvCxnSpPr>
            <a:cxnSpLocks/>
          </p:cNvCxnSpPr>
          <p:nvPr/>
        </p:nvCxnSpPr>
        <p:spPr>
          <a:xfrm flipH="1" flipV="1">
            <a:off x="6577864" y="4406134"/>
            <a:ext cx="2101213" cy="13082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80E1AC1E-85B5-5184-3CE5-054D2D33079F}"/>
              </a:ext>
            </a:extLst>
          </p:cNvPr>
          <p:cNvCxnSpPr>
            <a:cxnSpLocks/>
            <a:endCxn id="5" idx="2"/>
          </p:cNvCxnSpPr>
          <p:nvPr/>
        </p:nvCxnSpPr>
        <p:spPr>
          <a:xfrm>
            <a:off x="8870950" y="4437349"/>
            <a:ext cx="0" cy="617863"/>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376992D1-469C-D165-A0C5-B500AABC30D6}"/>
              </a:ext>
            </a:extLst>
          </p:cNvPr>
          <p:cNvCxnSpPr>
            <a:cxnSpLocks/>
          </p:cNvCxnSpPr>
          <p:nvPr/>
        </p:nvCxnSpPr>
        <p:spPr>
          <a:xfrm>
            <a:off x="8870950" y="4437349"/>
            <a:ext cx="1463022"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7EA24A4-1B80-3090-AC51-580EABA715C3}"/>
              </a:ext>
            </a:extLst>
          </p:cNvPr>
          <p:cNvCxnSpPr>
            <a:cxnSpLocks/>
          </p:cNvCxnSpPr>
          <p:nvPr/>
        </p:nvCxnSpPr>
        <p:spPr>
          <a:xfrm>
            <a:off x="8870950" y="4471547"/>
            <a:ext cx="1478483" cy="448708"/>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38400A7C-6897-58A4-3C7F-BC5CDF8A55CC}"/>
              </a:ext>
            </a:extLst>
          </p:cNvPr>
          <p:cNvSpPr/>
          <p:nvPr/>
        </p:nvSpPr>
        <p:spPr>
          <a:xfrm>
            <a:off x="3755629" y="3270632"/>
            <a:ext cx="793214" cy="330506"/>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D734BEA-76EA-CE3D-4D0D-13041422EBA7}"/>
              </a:ext>
            </a:extLst>
          </p:cNvPr>
          <p:cNvSpPr/>
          <p:nvPr/>
        </p:nvSpPr>
        <p:spPr>
          <a:xfrm>
            <a:off x="3755629" y="3753538"/>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urved Connector 24">
            <a:extLst>
              <a:ext uri="{FF2B5EF4-FFF2-40B4-BE49-F238E27FC236}">
                <a16:creationId xmlns:a16="http://schemas.microsoft.com/office/drawing/2014/main" id="{5486B7D6-91CD-8D3B-AF3C-D4F289FA481A}"/>
              </a:ext>
            </a:extLst>
          </p:cNvPr>
          <p:cNvCxnSpPr>
            <a:stCxn id="23" idx="3"/>
          </p:cNvCxnSpPr>
          <p:nvPr/>
        </p:nvCxnSpPr>
        <p:spPr>
          <a:xfrm>
            <a:off x="4548843" y="3435885"/>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97217733-D178-481B-E7F7-6325554EF9A7}"/>
              </a:ext>
            </a:extLst>
          </p:cNvPr>
          <p:cNvCxnSpPr>
            <a:cxnSpLocks/>
          </p:cNvCxnSpPr>
          <p:nvPr/>
        </p:nvCxnSpPr>
        <p:spPr>
          <a:xfrm flipV="1">
            <a:off x="4548843" y="3435885"/>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7033B80B-D2FB-CF9B-1F3A-7681A08C8010}"/>
              </a:ext>
            </a:extLst>
          </p:cNvPr>
          <p:cNvSpPr/>
          <p:nvPr/>
        </p:nvSpPr>
        <p:spPr>
          <a:xfrm>
            <a:off x="5218651" y="3270632"/>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476D08-2C51-43CB-4BD6-1497F2414781}"/>
              </a:ext>
            </a:extLst>
          </p:cNvPr>
          <p:cNvSpPr/>
          <p:nvPr/>
        </p:nvSpPr>
        <p:spPr>
          <a:xfrm>
            <a:off x="5209855" y="3762719"/>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7295FF3F-0558-6AF5-9A0B-CEE8B0D6948C}"/>
              </a:ext>
            </a:extLst>
          </p:cNvPr>
          <p:cNvCxnSpPr>
            <a:cxnSpLocks/>
          </p:cNvCxnSpPr>
          <p:nvPr/>
        </p:nvCxnSpPr>
        <p:spPr>
          <a:xfrm flipH="1" flipV="1">
            <a:off x="5756908" y="3353259"/>
            <a:ext cx="527506" cy="492087"/>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CCE20362-3D95-1368-5974-02A5A88F0C71}"/>
              </a:ext>
            </a:extLst>
          </p:cNvPr>
          <p:cNvCxnSpPr>
            <a:cxnSpLocks/>
          </p:cNvCxnSpPr>
          <p:nvPr/>
        </p:nvCxnSpPr>
        <p:spPr>
          <a:xfrm flipH="1" flipV="1">
            <a:off x="5615258" y="3918791"/>
            <a:ext cx="680544" cy="7895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E2DBEABF-B972-DE16-17A9-446709982712}"/>
              </a:ext>
            </a:extLst>
          </p:cNvPr>
          <p:cNvCxnSpPr>
            <a:cxnSpLocks/>
          </p:cNvCxnSpPr>
          <p:nvPr/>
        </p:nvCxnSpPr>
        <p:spPr>
          <a:xfrm flipH="1" flipV="1">
            <a:off x="4225555" y="3435885"/>
            <a:ext cx="2058859" cy="48290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5FA97B46-F984-7F17-CC4D-C9A886FAF125}"/>
              </a:ext>
            </a:extLst>
          </p:cNvPr>
          <p:cNvCxnSpPr>
            <a:cxnSpLocks/>
          </p:cNvCxnSpPr>
          <p:nvPr/>
        </p:nvCxnSpPr>
        <p:spPr>
          <a:xfrm flipH="1" flipV="1">
            <a:off x="4225555" y="3927053"/>
            <a:ext cx="2101213" cy="13082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32">
            <a:extLst>
              <a:ext uri="{FF2B5EF4-FFF2-40B4-BE49-F238E27FC236}">
                <a16:creationId xmlns:a16="http://schemas.microsoft.com/office/drawing/2014/main" id="{0C47E496-EBBA-0FCA-A715-ABF62C968269}"/>
              </a:ext>
            </a:extLst>
          </p:cNvPr>
          <p:cNvSpPr/>
          <p:nvPr/>
        </p:nvSpPr>
        <p:spPr>
          <a:xfrm>
            <a:off x="1379882" y="2783136"/>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686883-1309-013D-D68C-7061D1E4BDD1}"/>
              </a:ext>
            </a:extLst>
          </p:cNvPr>
          <p:cNvSpPr/>
          <p:nvPr/>
        </p:nvSpPr>
        <p:spPr>
          <a:xfrm>
            <a:off x="1379882" y="3266042"/>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urved Connector 34">
            <a:extLst>
              <a:ext uri="{FF2B5EF4-FFF2-40B4-BE49-F238E27FC236}">
                <a16:creationId xmlns:a16="http://schemas.microsoft.com/office/drawing/2014/main" id="{14B9A2CC-6612-7607-58A8-A7C9B4303225}"/>
              </a:ext>
            </a:extLst>
          </p:cNvPr>
          <p:cNvCxnSpPr>
            <a:stCxn id="33" idx="3"/>
          </p:cNvCxnSpPr>
          <p:nvPr/>
        </p:nvCxnSpPr>
        <p:spPr>
          <a:xfrm>
            <a:off x="2173096" y="2948389"/>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urved Connector 35">
            <a:extLst>
              <a:ext uri="{FF2B5EF4-FFF2-40B4-BE49-F238E27FC236}">
                <a16:creationId xmlns:a16="http://schemas.microsoft.com/office/drawing/2014/main" id="{39DACEF6-2AFC-5BA3-872E-CEFE47EBDF42}"/>
              </a:ext>
            </a:extLst>
          </p:cNvPr>
          <p:cNvCxnSpPr>
            <a:cxnSpLocks/>
          </p:cNvCxnSpPr>
          <p:nvPr/>
        </p:nvCxnSpPr>
        <p:spPr>
          <a:xfrm flipV="1">
            <a:off x="2173096" y="2948389"/>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FB5F565A-9F1C-3355-B6DF-CD43F660C526}"/>
              </a:ext>
            </a:extLst>
          </p:cNvPr>
          <p:cNvSpPr/>
          <p:nvPr/>
        </p:nvSpPr>
        <p:spPr>
          <a:xfrm>
            <a:off x="2842904" y="2783136"/>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CDCB6B0-AE44-00AC-32CB-A5164FDD43B9}"/>
              </a:ext>
            </a:extLst>
          </p:cNvPr>
          <p:cNvSpPr/>
          <p:nvPr/>
        </p:nvSpPr>
        <p:spPr>
          <a:xfrm>
            <a:off x="2834108" y="3275223"/>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F989177C-6839-DEAA-3CEC-96B3636BB14F}"/>
              </a:ext>
            </a:extLst>
          </p:cNvPr>
          <p:cNvCxnSpPr>
            <a:cxnSpLocks/>
          </p:cNvCxnSpPr>
          <p:nvPr/>
        </p:nvCxnSpPr>
        <p:spPr>
          <a:xfrm flipH="1" flipV="1">
            <a:off x="3381161" y="2865763"/>
            <a:ext cx="527506" cy="492087"/>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AD421610-29C3-BB79-80EA-60BD5D6908B4}"/>
              </a:ext>
            </a:extLst>
          </p:cNvPr>
          <p:cNvCxnSpPr>
            <a:cxnSpLocks/>
          </p:cNvCxnSpPr>
          <p:nvPr/>
        </p:nvCxnSpPr>
        <p:spPr>
          <a:xfrm flipH="1" flipV="1">
            <a:off x="3239511" y="3431295"/>
            <a:ext cx="680544" cy="7895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D4AB6290-EFAB-8DBB-02EA-2697FF5B6E76}"/>
              </a:ext>
            </a:extLst>
          </p:cNvPr>
          <p:cNvCxnSpPr>
            <a:cxnSpLocks/>
          </p:cNvCxnSpPr>
          <p:nvPr/>
        </p:nvCxnSpPr>
        <p:spPr>
          <a:xfrm flipH="1" flipV="1">
            <a:off x="1849808" y="2948389"/>
            <a:ext cx="2058859" cy="48290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CF08547C-DCD3-E89B-F06B-A0E022DD5D0F}"/>
              </a:ext>
            </a:extLst>
          </p:cNvPr>
          <p:cNvCxnSpPr>
            <a:cxnSpLocks/>
          </p:cNvCxnSpPr>
          <p:nvPr/>
        </p:nvCxnSpPr>
        <p:spPr>
          <a:xfrm flipH="1" flipV="1">
            <a:off x="1849808" y="3439557"/>
            <a:ext cx="2101213" cy="13082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271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23" grpId="0" animBg="1"/>
      <p:bldP spid="24" grpId="0" animBg="1"/>
      <p:bldP spid="27" grpId="0" animBg="1"/>
      <p:bldP spid="28" grpId="0" animBg="1"/>
      <p:bldP spid="33" grpId="0" animBg="1"/>
      <p:bldP spid="34"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4C103-9DCB-8DFC-BEF4-51B04485AD82}"/>
              </a:ext>
            </a:extLst>
          </p:cNvPr>
          <p:cNvSpPr>
            <a:spLocks noGrp="1"/>
          </p:cNvSpPr>
          <p:nvPr>
            <p:ph type="title"/>
          </p:nvPr>
        </p:nvSpPr>
        <p:spPr/>
        <p:txBody>
          <a:bodyPr/>
          <a:lstStyle/>
          <a:p>
            <a:r>
              <a:rPr lang="en-US" dirty="0"/>
              <a:t>New tools from </a:t>
            </a:r>
            <a:r>
              <a:rPr lang="en-US" dirty="0">
                <a:latin typeface="LM Mono 10" pitchFamily="49" charset="77"/>
              </a:rPr>
              <a:t>OP_CAT</a:t>
            </a:r>
          </a:p>
        </p:txBody>
      </p:sp>
      <p:sp>
        <p:nvSpPr>
          <p:cNvPr id="5" name="Text Placeholder 4">
            <a:extLst>
              <a:ext uri="{FF2B5EF4-FFF2-40B4-BE49-F238E27FC236}">
                <a16:creationId xmlns:a16="http://schemas.microsoft.com/office/drawing/2014/main" id="{AC9BF2FC-AEE9-97D9-3011-C7899EC7DA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847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CF28-3A72-C1AD-C713-5200C6772F7F}"/>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1D4AD0E5-0A79-77BF-EEAC-031CD208354E}"/>
              </a:ext>
            </a:extLst>
          </p:cNvPr>
          <p:cNvSpPr>
            <a:spLocks noGrp="1"/>
          </p:cNvSpPr>
          <p:nvPr>
            <p:ph idx="1"/>
          </p:nvPr>
        </p:nvSpPr>
        <p:spPr>
          <a:xfrm>
            <a:off x="838200" y="2291828"/>
            <a:ext cx="10515600" cy="3107192"/>
          </a:xfrm>
        </p:spPr>
        <p:txBody>
          <a:bodyPr>
            <a:normAutofit/>
          </a:bodyPr>
          <a:lstStyle/>
          <a:p>
            <a:r>
              <a:rPr lang="en-US" sz="2400" dirty="0"/>
              <a:t>Problem: how to pass the memory data, as a state, to the next execution?</a:t>
            </a:r>
          </a:p>
          <a:p>
            <a:endParaRPr lang="en-US" sz="2400" dirty="0"/>
          </a:p>
          <a:p>
            <a:endParaRPr lang="en-US" sz="2400" dirty="0"/>
          </a:p>
        </p:txBody>
      </p:sp>
      <p:sp>
        <p:nvSpPr>
          <p:cNvPr id="4" name="Rectangle 3">
            <a:extLst>
              <a:ext uri="{FF2B5EF4-FFF2-40B4-BE49-F238E27FC236}">
                <a16:creationId xmlns:a16="http://schemas.microsoft.com/office/drawing/2014/main" id="{4035C0E7-DD6F-6874-5856-5F215FD9AA54}"/>
              </a:ext>
            </a:extLst>
          </p:cNvPr>
          <p:cNvSpPr/>
          <p:nvPr/>
        </p:nvSpPr>
        <p:spPr>
          <a:xfrm>
            <a:off x="5737493" y="3737539"/>
            <a:ext cx="793214" cy="330506"/>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1A8581-28CF-2475-3C9D-D40E2388D77F}"/>
              </a:ext>
            </a:extLst>
          </p:cNvPr>
          <p:cNvSpPr/>
          <p:nvPr/>
        </p:nvSpPr>
        <p:spPr>
          <a:xfrm>
            <a:off x="5737493" y="4220445"/>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a:extLst>
              <a:ext uri="{FF2B5EF4-FFF2-40B4-BE49-F238E27FC236}">
                <a16:creationId xmlns:a16="http://schemas.microsoft.com/office/drawing/2014/main" id="{26B6DA44-AC7F-9B96-A58C-824CFE95970F}"/>
              </a:ext>
            </a:extLst>
          </p:cNvPr>
          <p:cNvCxnSpPr>
            <a:cxnSpLocks/>
          </p:cNvCxnSpPr>
          <p:nvPr/>
        </p:nvCxnSpPr>
        <p:spPr>
          <a:xfrm>
            <a:off x="6530707" y="3902792"/>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urved Connector 6">
            <a:extLst>
              <a:ext uri="{FF2B5EF4-FFF2-40B4-BE49-F238E27FC236}">
                <a16:creationId xmlns:a16="http://schemas.microsoft.com/office/drawing/2014/main" id="{D0A1AE1E-C8F6-9C19-6403-9AAE66690C70}"/>
              </a:ext>
            </a:extLst>
          </p:cNvPr>
          <p:cNvCxnSpPr>
            <a:cxnSpLocks/>
          </p:cNvCxnSpPr>
          <p:nvPr/>
        </p:nvCxnSpPr>
        <p:spPr>
          <a:xfrm flipV="1">
            <a:off x="6530707" y="3902792"/>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A3AFAE68-6755-B9E4-AC2A-1E3AE6F5F479}"/>
              </a:ext>
            </a:extLst>
          </p:cNvPr>
          <p:cNvSpPr/>
          <p:nvPr/>
        </p:nvSpPr>
        <p:spPr>
          <a:xfrm>
            <a:off x="7200515" y="3737539"/>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E16CFD-D213-2AA7-FAC9-9DA68CBAF7EF}"/>
              </a:ext>
            </a:extLst>
          </p:cNvPr>
          <p:cNvSpPr/>
          <p:nvPr/>
        </p:nvSpPr>
        <p:spPr>
          <a:xfrm>
            <a:off x="7191719" y="4229626"/>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8FBFE-1DE3-3587-0913-7E7A158EEE16}"/>
              </a:ext>
            </a:extLst>
          </p:cNvPr>
          <p:cNvSpPr/>
          <p:nvPr/>
        </p:nvSpPr>
        <p:spPr>
          <a:xfrm>
            <a:off x="3371088" y="3245452"/>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F40AE9-D138-664B-C59A-C7C4A587B631}"/>
              </a:ext>
            </a:extLst>
          </p:cNvPr>
          <p:cNvSpPr/>
          <p:nvPr/>
        </p:nvSpPr>
        <p:spPr>
          <a:xfrm>
            <a:off x="3371088" y="3728358"/>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8BC2FA36-326F-9FCE-3B79-077DDDF0B626}"/>
              </a:ext>
            </a:extLst>
          </p:cNvPr>
          <p:cNvCxnSpPr>
            <a:stCxn id="10" idx="3"/>
          </p:cNvCxnSpPr>
          <p:nvPr/>
        </p:nvCxnSpPr>
        <p:spPr>
          <a:xfrm>
            <a:off x="4164302" y="3410705"/>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a:extLst>
              <a:ext uri="{FF2B5EF4-FFF2-40B4-BE49-F238E27FC236}">
                <a16:creationId xmlns:a16="http://schemas.microsoft.com/office/drawing/2014/main" id="{33414BEE-B7DF-2147-86CB-F0C2F26A0176}"/>
              </a:ext>
            </a:extLst>
          </p:cNvPr>
          <p:cNvCxnSpPr>
            <a:cxnSpLocks/>
          </p:cNvCxnSpPr>
          <p:nvPr/>
        </p:nvCxnSpPr>
        <p:spPr>
          <a:xfrm flipV="1">
            <a:off x="4164302" y="3410705"/>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993927F2-F416-6287-615E-4BDC05AE30BD}"/>
              </a:ext>
            </a:extLst>
          </p:cNvPr>
          <p:cNvSpPr/>
          <p:nvPr/>
        </p:nvSpPr>
        <p:spPr>
          <a:xfrm>
            <a:off x="4834110" y="3245452"/>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5A7152-7F4F-0619-2D3C-49431AE71E02}"/>
              </a:ext>
            </a:extLst>
          </p:cNvPr>
          <p:cNvSpPr/>
          <p:nvPr/>
        </p:nvSpPr>
        <p:spPr>
          <a:xfrm>
            <a:off x="4825314" y="3737539"/>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9AEAA13-B49B-3144-E6DF-0E0E29D68DEB}"/>
              </a:ext>
            </a:extLst>
          </p:cNvPr>
          <p:cNvCxnSpPr>
            <a:cxnSpLocks/>
          </p:cNvCxnSpPr>
          <p:nvPr/>
        </p:nvCxnSpPr>
        <p:spPr>
          <a:xfrm>
            <a:off x="3841014" y="3410705"/>
            <a:ext cx="2325674" cy="50081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937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8" grpId="0" animBg="1"/>
      <p:bldP spid="9" grpId="0" animBg="1"/>
      <p:bldP spid="10" grpId="0" animBg="1"/>
      <p:bldP spid="11"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5B0E-E743-6458-AD40-F075C45B6140}"/>
              </a:ext>
            </a:extLst>
          </p:cNvPr>
          <p:cNvSpPr>
            <a:spLocks noGrp="1"/>
          </p:cNvSpPr>
          <p:nvPr>
            <p:ph type="title"/>
          </p:nvPr>
        </p:nvSpPr>
        <p:spPr/>
        <p:txBody>
          <a:bodyPr/>
          <a:lstStyle/>
          <a:p>
            <a:r>
              <a:rPr lang="en-US" dirty="0"/>
              <a:t>State caboose</a:t>
            </a:r>
          </a:p>
        </p:txBody>
      </p:sp>
      <p:sp>
        <p:nvSpPr>
          <p:cNvPr id="3" name="Content Placeholder 2">
            <a:extLst>
              <a:ext uri="{FF2B5EF4-FFF2-40B4-BE49-F238E27FC236}">
                <a16:creationId xmlns:a16="http://schemas.microsoft.com/office/drawing/2014/main" id="{770E84FA-B7E9-217F-365C-923EFBB32BB6}"/>
              </a:ext>
            </a:extLst>
          </p:cNvPr>
          <p:cNvSpPr>
            <a:spLocks noGrp="1"/>
          </p:cNvSpPr>
          <p:nvPr>
            <p:ph idx="1"/>
          </p:nvPr>
        </p:nvSpPr>
        <p:spPr/>
        <p:txBody>
          <a:bodyPr/>
          <a:lstStyle/>
          <a:p>
            <a:r>
              <a:rPr lang="en-US" dirty="0"/>
              <a:t>A design called “state caboose” or “state caboose hash” is a way to </a:t>
            </a:r>
            <a:r>
              <a:rPr lang="en-US" b="1" dirty="0"/>
              <a:t>commit</a:t>
            </a:r>
            <a:r>
              <a:rPr lang="en-US" dirty="0"/>
              <a:t> the state in the transaction. </a:t>
            </a:r>
          </a:p>
        </p:txBody>
      </p:sp>
      <p:sp>
        <p:nvSpPr>
          <p:cNvPr id="4" name="Rectangle 3">
            <a:extLst>
              <a:ext uri="{FF2B5EF4-FFF2-40B4-BE49-F238E27FC236}">
                <a16:creationId xmlns:a16="http://schemas.microsoft.com/office/drawing/2014/main" id="{90A8A72B-0939-E84D-9870-25DEF1CF09BE}"/>
              </a:ext>
            </a:extLst>
          </p:cNvPr>
          <p:cNvSpPr/>
          <p:nvPr/>
        </p:nvSpPr>
        <p:spPr>
          <a:xfrm>
            <a:off x="5610493" y="4425950"/>
            <a:ext cx="793214" cy="330506"/>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7254B1-9BF6-9E62-7A94-6DD90BEB8F1B}"/>
              </a:ext>
            </a:extLst>
          </p:cNvPr>
          <p:cNvSpPr/>
          <p:nvPr/>
        </p:nvSpPr>
        <p:spPr>
          <a:xfrm>
            <a:off x="5610493" y="4908856"/>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a:extLst>
              <a:ext uri="{FF2B5EF4-FFF2-40B4-BE49-F238E27FC236}">
                <a16:creationId xmlns:a16="http://schemas.microsoft.com/office/drawing/2014/main" id="{9A337002-CD4D-B9C4-B824-8154401D0C2F}"/>
              </a:ext>
            </a:extLst>
          </p:cNvPr>
          <p:cNvCxnSpPr>
            <a:cxnSpLocks/>
          </p:cNvCxnSpPr>
          <p:nvPr/>
        </p:nvCxnSpPr>
        <p:spPr>
          <a:xfrm>
            <a:off x="6403707" y="4591203"/>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urved Connector 6">
            <a:extLst>
              <a:ext uri="{FF2B5EF4-FFF2-40B4-BE49-F238E27FC236}">
                <a16:creationId xmlns:a16="http://schemas.microsoft.com/office/drawing/2014/main" id="{AE1DC84D-E78A-872A-D67C-1F842ED2E325}"/>
              </a:ext>
            </a:extLst>
          </p:cNvPr>
          <p:cNvCxnSpPr>
            <a:cxnSpLocks/>
          </p:cNvCxnSpPr>
          <p:nvPr/>
        </p:nvCxnSpPr>
        <p:spPr>
          <a:xfrm flipV="1">
            <a:off x="6403707" y="4591203"/>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FF2067B-294E-B1C4-A844-4CA499153F84}"/>
              </a:ext>
            </a:extLst>
          </p:cNvPr>
          <p:cNvSpPr/>
          <p:nvPr/>
        </p:nvSpPr>
        <p:spPr>
          <a:xfrm>
            <a:off x="7073515" y="4425950"/>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553621-3B73-33C1-4A88-2EEF3FF88D46}"/>
              </a:ext>
            </a:extLst>
          </p:cNvPr>
          <p:cNvSpPr/>
          <p:nvPr/>
        </p:nvSpPr>
        <p:spPr>
          <a:xfrm>
            <a:off x="7064719" y="4918037"/>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DEAE14-9326-48A6-78E6-1D7713024853}"/>
              </a:ext>
            </a:extLst>
          </p:cNvPr>
          <p:cNvSpPr/>
          <p:nvPr/>
        </p:nvSpPr>
        <p:spPr>
          <a:xfrm>
            <a:off x="3244088" y="3933863"/>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7E378F-604B-7D35-50EC-825F58595E48}"/>
              </a:ext>
            </a:extLst>
          </p:cNvPr>
          <p:cNvSpPr/>
          <p:nvPr/>
        </p:nvSpPr>
        <p:spPr>
          <a:xfrm>
            <a:off x="3244088" y="4416769"/>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040E1476-11BA-DB90-EC4A-09EC8E59372C}"/>
              </a:ext>
            </a:extLst>
          </p:cNvPr>
          <p:cNvCxnSpPr>
            <a:stCxn id="10" idx="3"/>
          </p:cNvCxnSpPr>
          <p:nvPr/>
        </p:nvCxnSpPr>
        <p:spPr>
          <a:xfrm>
            <a:off x="4037302" y="4099116"/>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a:extLst>
              <a:ext uri="{FF2B5EF4-FFF2-40B4-BE49-F238E27FC236}">
                <a16:creationId xmlns:a16="http://schemas.microsoft.com/office/drawing/2014/main" id="{67F6938F-6B67-5FF4-3E16-5AF74CEF57E4}"/>
              </a:ext>
            </a:extLst>
          </p:cNvPr>
          <p:cNvCxnSpPr>
            <a:cxnSpLocks/>
          </p:cNvCxnSpPr>
          <p:nvPr/>
        </p:nvCxnSpPr>
        <p:spPr>
          <a:xfrm flipV="1">
            <a:off x="4037302" y="4099116"/>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82FD16FC-DB1E-D062-CAC9-309862DA6630}"/>
              </a:ext>
            </a:extLst>
          </p:cNvPr>
          <p:cNvSpPr/>
          <p:nvPr/>
        </p:nvSpPr>
        <p:spPr>
          <a:xfrm>
            <a:off x="4707110" y="3933863"/>
            <a:ext cx="793214"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9A73BA-11B4-C208-EBD8-CD97576F7F5A}"/>
              </a:ext>
            </a:extLst>
          </p:cNvPr>
          <p:cNvSpPr/>
          <p:nvPr/>
        </p:nvSpPr>
        <p:spPr>
          <a:xfrm>
            <a:off x="4698314" y="4425950"/>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F01A113-A014-8310-96FB-074ED7DEE82B}"/>
              </a:ext>
            </a:extLst>
          </p:cNvPr>
          <p:cNvCxnSpPr>
            <a:cxnSpLocks/>
          </p:cNvCxnSpPr>
          <p:nvPr/>
        </p:nvCxnSpPr>
        <p:spPr>
          <a:xfrm>
            <a:off x="3714014" y="4099116"/>
            <a:ext cx="2325674" cy="50081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Oval Callout 16">
            <a:extLst>
              <a:ext uri="{FF2B5EF4-FFF2-40B4-BE49-F238E27FC236}">
                <a16:creationId xmlns:a16="http://schemas.microsoft.com/office/drawing/2014/main" id="{224D91F9-0F93-D152-E423-4C119416F2CF}"/>
              </a:ext>
            </a:extLst>
          </p:cNvPr>
          <p:cNvSpPr/>
          <p:nvPr/>
        </p:nvSpPr>
        <p:spPr>
          <a:xfrm>
            <a:off x="5003799" y="3098800"/>
            <a:ext cx="2854133" cy="781050"/>
          </a:xfrm>
          <a:prstGeom prst="wedgeEllipseCallout">
            <a:avLst>
              <a:gd name="adj1" fmla="val -38259"/>
              <a:gd name="adj2" fmla="val 714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E18EA4-BB23-C427-44D4-667626FC7602}"/>
                  </a:ext>
                </a:extLst>
              </p:cNvPr>
              <p:cNvSpPr txBox="1"/>
              <p:nvPr/>
            </p:nvSpPr>
            <p:spPr>
              <a:xfrm>
                <a:off x="5045111" y="3297239"/>
                <a:ext cx="2771507" cy="369332"/>
              </a:xfrm>
              <a:prstGeom prst="rect">
                <a:avLst/>
              </a:prstGeom>
              <a:noFill/>
            </p:spPr>
            <p:txBody>
              <a:bodyPr wrap="square" rtlCol="0">
                <a:spAutoFit/>
              </a:bodyPr>
              <a:lstStyle/>
              <a:p>
                <a:pPr algn="ctr"/>
                <a:r>
                  <a:rPr lang="en-US" dirty="0">
                    <a:latin typeface="LM Mono 10" pitchFamily="49" charset="77"/>
                  </a:rPr>
                  <a:t>OP_RETURN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𝑠𝑡𝑎𝑡</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oMath>
                </a14:m>
                <a:endParaRPr lang="en-US" dirty="0"/>
              </a:p>
            </p:txBody>
          </p:sp>
        </mc:Choice>
        <mc:Fallback xmlns="">
          <p:sp>
            <p:nvSpPr>
              <p:cNvPr id="18" name="TextBox 17">
                <a:extLst>
                  <a:ext uri="{FF2B5EF4-FFF2-40B4-BE49-F238E27FC236}">
                    <a16:creationId xmlns:a16="http://schemas.microsoft.com/office/drawing/2014/main" id="{21E18EA4-BB23-C427-44D4-667626FC7602}"/>
                  </a:ext>
                </a:extLst>
              </p:cNvPr>
              <p:cNvSpPr txBox="1">
                <a:spLocks noRot="1" noChangeAspect="1" noMove="1" noResize="1" noEditPoints="1" noAdjustHandles="1" noChangeArrowheads="1" noChangeShapeType="1" noTextEdit="1"/>
              </p:cNvSpPr>
              <p:nvPr/>
            </p:nvSpPr>
            <p:spPr>
              <a:xfrm>
                <a:off x="5045111" y="3297239"/>
                <a:ext cx="2771507" cy="369332"/>
              </a:xfrm>
              <a:prstGeom prst="rect">
                <a:avLst/>
              </a:prstGeom>
              <a:blipFill>
                <a:blip r:embed="rId2"/>
                <a:stretch>
                  <a:fillRect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295089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8" grpId="0" animBg="1"/>
      <p:bldP spid="9" grpId="0" animBg="1"/>
      <p:bldP spid="10" grpId="0" animBg="1"/>
      <p:bldP spid="11" grpId="0" animBg="1"/>
      <p:bldP spid="14" grpId="0" animBg="1"/>
      <p:bldP spid="15" grpId="0" animBg="1"/>
      <p:bldP spid="17"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D713-D2E8-60A3-2CEF-BCA1C4A4BC1E}"/>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Bitcoin Programmability</a:t>
            </a:r>
          </a:p>
        </p:txBody>
      </p:sp>
      <p:sp>
        <p:nvSpPr>
          <p:cNvPr id="3" name="Content Placeholder 2">
            <a:extLst>
              <a:ext uri="{FF2B5EF4-FFF2-40B4-BE49-F238E27FC236}">
                <a16:creationId xmlns:a16="http://schemas.microsoft.com/office/drawing/2014/main" id="{AC0EE812-82C6-C15D-555F-E647E2B7E6E8}"/>
              </a:ext>
            </a:extLst>
          </p:cNvPr>
          <p:cNvSpPr>
            <a:spLocks noGrp="1"/>
          </p:cNvSpPr>
          <p:nvPr>
            <p:ph idx="1"/>
          </p:nvPr>
        </p:nvSpPr>
        <p:spPr>
          <a:xfrm>
            <a:off x="838200" y="1690688"/>
            <a:ext cx="10515600" cy="4351338"/>
          </a:xfrm>
        </p:spPr>
        <p:txBody>
          <a:bodyPr>
            <a:normAutofit/>
          </a:bodyPr>
          <a:lstStyle/>
          <a:p>
            <a:r>
              <a:rPr lang="en-US" sz="2400" dirty="0">
                <a:latin typeface="Aptos" panose="020B0004020202020204" pitchFamily="34" charset="0"/>
                <a:ea typeface="Linux Biolinum O" panose="02000503000000000000" pitchFamily="2" charset="0"/>
                <a:cs typeface="Linux Biolinum O" panose="02000503000000000000" pitchFamily="2" charset="0"/>
              </a:rPr>
              <a:t>Bitcoin script and EVM are both stack-based virtual machines.</a:t>
            </a:r>
          </a:p>
          <a:p>
            <a:pPr marL="0" indent="0">
              <a:buNone/>
            </a:pPr>
            <a:endParaRPr lang="en-US" sz="2400" dirty="0">
              <a:latin typeface="Aptos" panose="020B0004020202020204" pitchFamily="34" charset="0"/>
              <a:ea typeface="Linux Biolinum O" panose="02000503000000000000" pitchFamily="2" charset="0"/>
              <a:cs typeface="Linux Biolinum O" panose="02000503000000000000" pitchFamily="2" charset="0"/>
            </a:endParaRPr>
          </a:p>
          <a:p>
            <a:r>
              <a:rPr lang="en-US" sz="2400" dirty="0">
                <a:latin typeface="Aptos" panose="020B0004020202020204" pitchFamily="34" charset="0"/>
                <a:ea typeface="Linux Biolinum O" panose="02000503000000000000" pitchFamily="2" charset="0"/>
                <a:cs typeface="Linux Biolinum O" panose="02000503000000000000" pitchFamily="2" charset="0"/>
              </a:rPr>
              <a:t>EVM is more powerful than Bitcoin:</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State</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Function calls</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Concurrency</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Crypto accelerators</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Send and receive money</a:t>
            </a:r>
          </a:p>
        </p:txBody>
      </p:sp>
    </p:spTree>
    <p:extLst>
      <p:ext uri="{BB962C8B-B14F-4D97-AF65-F5344CB8AC3E}">
        <p14:creationId xmlns:p14="http://schemas.microsoft.com/office/powerpoint/2010/main" val="28304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4FB4C-89B5-B5A1-EA3D-65847E705E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7BDE21-6028-CCD1-B433-73D648056F00}"/>
              </a:ext>
            </a:extLst>
          </p:cNvPr>
          <p:cNvSpPr>
            <a:spLocks noGrp="1"/>
          </p:cNvSpPr>
          <p:nvPr>
            <p:ph type="title"/>
          </p:nvPr>
        </p:nvSpPr>
        <p:spPr/>
        <p:txBody>
          <a:bodyPr/>
          <a:lstStyle/>
          <a:p>
            <a:r>
              <a:rPr lang="en-US" dirty="0"/>
              <a:t>State caboose</a:t>
            </a:r>
          </a:p>
        </p:txBody>
      </p:sp>
      <p:sp>
        <p:nvSpPr>
          <p:cNvPr id="3" name="Content Placeholder 2">
            <a:extLst>
              <a:ext uri="{FF2B5EF4-FFF2-40B4-BE49-F238E27FC236}">
                <a16:creationId xmlns:a16="http://schemas.microsoft.com/office/drawing/2014/main" id="{51BBD024-41B9-8B97-FDFC-23436E052119}"/>
              </a:ext>
            </a:extLst>
          </p:cNvPr>
          <p:cNvSpPr>
            <a:spLocks noGrp="1"/>
          </p:cNvSpPr>
          <p:nvPr>
            <p:ph idx="1"/>
          </p:nvPr>
        </p:nvSpPr>
        <p:spPr/>
        <p:txBody>
          <a:bodyPr/>
          <a:lstStyle/>
          <a:p>
            <a:r>
              <a:rPr lang="en-US" dirty="0"/>
              <a:t>The next computation can use </a:t>
            </a:r>
            <a:r>
              <a:rPr lang="en-US" dirty="0" err="1"/>
              <a:t>txid</a:t>
            </a:r>
            <a:r>
              <a:rPr lang="en-US" dirty="0"/>
              <a:t> reflection to read the state commitment and commit its new state similarly.</a:t>
            </a:r>
          </a:p>
        </p:txBody>
      </p:sp>
      <p:sp>
        <p:nvSpPr>
          <p:cNvPr id="4" name="Rectangle 3">
            <a:extLst>
              <a:ext uri="{FF2B5EF4-FFF2-40B4-BE49-F238E27FC236}">
                <a16:creationId xmlns:a16="http://schemas.microsoft.com/office/drawing/2014/main" id="{ED50F50F-1EB9-D77D-0BA5-E67784075B64}"/>
              </a:ext>
            </a:extLst>
          </p:cNvPr>
          <p:cNvSpPr/>
          <p:nvPr/>
        </p:nvSpPr>
        <p:spPr>
          <a:xfrm>
            <a:off x="5146943" y="4528344"/>
            <a:ext cx="793214" cy="330506"/>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3CF191-FD9B-E98A-AE60-7F708E8D0A93}"/>
              </a:ext>
            </a:extLst>
          </p:cNvPr>
          <p:cNvSpPr/>
          <p:nvPr/>
        </p:nvSpPr>
        <p:spPr>
          <a:xfrm>
            <a:off x="5146943" y="5011250"/>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a:extLst>
              <a:ext uri="{FF2B5EF4-FFF2-40B4-BE49-F238E27FC236}">
                <a16:creationId xmlns:a16="http://schemas.microsoft.com/office/drawing/2014/main" id="{ACEBECCB-25C9-7DC6-5286-15606522E338}"/>
              </a:ext>
            </a:extLst>
          </p:cNvPr>
          <p:cNvCxnSpPr>
            <a:cxnSpLocks/>
          </p:cNvCxnSpPr>
          <p:nvPr/>
        </p:nvCxnSpPr>
        <p:spPr>
          <a:xfrm>
            <a:off x="5940157" y="4693597"/>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urved Connector 6">
            <a:extLst>
              <a:ext uri="{FF2B5EF4-FFF2-40B4-BE49-F238E27FC236}">
                <a16:creationId xmlns:a16="http://schemas.microsoft.com/office/drawing/2014/main" id="{1EB60F46-8C2F-D8F2-AB8A-B715FD60A62B}"/>
              </a:ext>
            </a:extLst>
          </p:cNvPr>
          <p:cNvCxnSpPr>
            <a:cxnSpLocks/>
          </p:cNvCxnSpPr>
          <p:nvPr/>
        </p:nvCxnSpPr>
        <p:spPr>
          <a:xfrm flipV="1">
            <a:off x="5940157" y="4693597"/>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D318D6EB-200B-9E8D-1028-45DD345FB206}"/>
              </a:ext>
            </a:extLst>
          </p:cNvPr>
          <p:cNvSpPr/>
          <p:nvPr/>
        </p:nvSpPr>
        <p:spPr>
          <a:xfrm>
            <a:off x="6609965" y="4528344"/>
            <a:ext cx="793214"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9613B1D-CE32-FA13-2838-696E20C654A1}"/>
              </a:ext>
            </a:extLst>
          </p:cNvPr>
          <p:cNvSpPr/>
          <p:nvPr/>
        </p:nvSpPr>
        <p:spPr>
          <a:xfrm>
            <a:off x="6601169" y="5020431"/>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B3A7CE-E0B4-D781-4EC5-EB7769A0A444}"/>
              </a:ext>
            </a:extLst>
          </p:cNvPr>
          <p:cNvSpPr/>
          <p:nvPr/>
        </p:nvSpPr>
        <p:spPr>
          <a:xfrm>
            <a:off x="2780538" y="4036257"/>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E4B001-DC5F-23A9-2166-C060CF181C8E}"/>
              </a:ext>
            </a:extLst>
          </p:cNvPr>
          <p:cNvSpPr/>
          <p:nvPr/>
        </p:nvSpPr>
        <p:spPr>
          <a:xfrm>
            <a:off x="2780538" y="4519163"/>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64C974D9-65BC-6BBF-9C4D-28ACD9EDCEA0}"/>
              </a:ext>
            </a:extLst>
          </p:cNvPr>
          <p:cNvCxnSpPr>
            <a:stCxn id="10" idx="3"/>
          </p:cNvCxnSpPr>
          <p:nvPr/>
        </p:nvCxnSpPr>
        <p:spPr>
          <a:xfrm>
            <a:off x="3573752" y="4201510"/>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a:extLst>
              <a:ext uri="{FF2B5EF4-FFF2-40B4-BE49-F238E27FC236}">
                <a16:creationId xmlns:a16="http://schemas.microsoft.com/office/drawing/2014/main" id="{3C00633A-2116-C3C0-6448-2FFC6239E80B}"/>
              </a:ext>
            </a:extLst>
          </p:cNvPr>
          <p:cNvCxnSpPr>
            <a:cxnSpLocks/>
          </p:cNvCxnSpPr>
          <p:nvPr/>
        </p:nvCxnSpPr>
        <p:spPr>
          <a:xfrm flipV="1">
            <a:off x="3573752" y="4201510"/>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8F133BAA-FAC6-9BEF-498F-348D154C6D7D}"/>
              </a:ext>
            </a:extLst>
          </p:cNvPr>
          <p:cNvSpPr/>
          <p:nvPr/>
        </p:nvSpPr>
        <p:spPr>
          <a:xfrm>
            <a:off x="4243560" y="4036257"/>
            <a:ext cx="793214"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0DECAAC-B6B8-008D-61F4-88304D19DF73}"/>
              </a:ext>
            </a:extLst>
          </p:cNvPr>
          <p:cNvSpPr/>
          <p:nvPr/>
        </p:nvSpPr>
        <p:spPr>
          <a:xfrm>
            <a:off x="4234764" y="4528344"/>
            <a:ext cx="79321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E8AAA12-60DE-4457-CBDE-9F272F13050B}"/>
              </a:ext>
            </a:extLst>
          </p:cNvPr>
          <p:cNvCxnSpPr>
            <a:cxnSpLocks/>
          </p:cNvCxnSpPr>
          <p:nvPr/>
        </p:nvCxnSpPr>
        <p:spPr>
          <a:xfrm flipH="1" flipV="1">
            <a:off x="4618897" y="4168077"/>
            <a:ext cx="924653" cy="51633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Oval Callout 16">
            <a:extLst>
              <a:ext uri="{FF2B5EF4-FFF2-40B4-BE49-F238E27FC236}">
                <a16:creationId xmlns:a16="http://schemas.microsoft.com/office/drawing/2014/main" id="{55DA1B14-CBE1-9145-5773-DC60D4EFDF2A}"/>
              </a:ext>
            </a:extLst>
          </p:cNvPr>
          <p:cNvSpPr/>
          <p:nvPr/>
        </p:nvSpPr>
        <p:spPr>
          <a:xfrm>
            <a:off x="4540249" y="3201194"/>
            <a:ext cx="2854133" cy="781050"/>
          </a:xfrm>
          <a:prstGeom prst="wedgeEllipseCallout">
            <a:avLst>
              <a:gd name="adj1" fmla="val -38259"/>
              <a:gd name="adj2" fmla="val 714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5BE95C-D040-A449-A156-CE22A1F8E6A5}"/>
                  </a:ext>
                </a:extLst>
              </p:cNvPr>
              <p:cNvSpPr txBox="1"/>
              <p:nvPr/>
            </p:nvSpPr>
            <p:spPr>
              <a:xfrm>
                <a:off x="4581561" y="3399633"/>
                <a:ext cx="2771507" cy="369332"/>
              </a:xfrm>
              <a:prstGeom prst="rect">
                <a:avLst/>
              </a:prstGeom>
              <a:noFill/>
            </p:spPr>
            <p:txBody>
              <a:bodyPr wrap="square" rtlCol="0">
                <a:spAutoFit/>
              </a:bodyPr>
              <a:lstStyle/>
              <a:p>
                <a:pPr algn="ctr"/>
                <a:r>
                  <a:rPr lang="en-US" dirty="0">
                    <a:latin typeface="LM Mono 10" pitchFamily="49" charset="77"/>
                  </a:rPr>
                  <a:t>OP_RETURN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𝑠𝑡𝑎𝑡</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oMath>
                </a14:m>
                <a:endParaRPr lang="en-US" dirty="0"/>
              </a:p>
            </p:txBody>
          </p:sp>
        </mc:Choice>
        <mc:Fallback xmlns="">
          <p:sp>
            <p:nvSpPr>
              <p:cNvPr id="18" name="TextBox 17">
                <a:extLst>
                  <a:ext uri="{FF2B5EF4-FFF2-40B4-BE49-F238E27FC236}">
                    <a16:creationId xmlns:a16="http://schemas.microsoft.com/office/drawing/2014/main" id="{6B5BE95C-D040-A449-A156-CE22A1F8E6A5}"/>
                  </a:ext>
                </a:extLst>
              </p:cNvPr>
              <p:cNvSpPr txBox="1">
                <a:spLocks noRot="1" noChangeAspect="1" noMove="1" noResize="1" noEditPoints="1" noAdjustHandles="1" noChangeArrowheads="1" noChangeShapeType="1" noTextEdit="1"/>
              </p:cNvSpPr>
              <p:nvPr/>
            </p:nvSpPr>
            <p:spPr>
              <a:xfrm>
                <a:off x="4581561" y="3399633"/>
                <a:ext cx="2771507" cy="369332"/>
              </a:xfrm>
              <a:prstGeom prst="rect">
                <a:avLst/>
              </a:prstGeom>
              <a:blipFill>
                <a:blip r:embed="rId2"/>
                <a:stretch>
                  <a:fillRect t="-3333" b="-26667"/>
                </a:stretch>
              </a:blipFill>
            </p:spPr>
            <p:txBody>
              <a:bodyPr/>
              <a:lstStyle/>
              <a:p>
                <a:r>
                  <a:rPr lang="en-US">
                    <a:noFill/>
                  </a:rPr>
                  <a:t> </a:t>
                </a:r>
              </a:p>
            </p:txBody>
          </p:sp>
        </mc:Fallback>
      </mc:AlternateContent>
      <p:sp>
        <p:nvSpPr>
          <p:cNvPr id="36" name="Oval Callout 35">
            <a:extLst>
              <a:ext uri="{FF2B5EF4-FFF2-40B4-BE49-F238E27FC236}">
                <a16:creationId xmlns:a16="http://schemas.microsoft.com/office/drawing/2014/main" id="{F82FBECC-65DA-F911-5E41-BFAB7B8F51A3}"/>
              </a:ext>
            </a:extLst>
          </p:cNvPr>
          <p:cNvSpPr/>
          <p:nvPr/>
        </p:nvSpPr>
        <p:spPr>
          <a:xfrm>
            <a:off x="7304182" y="3705274"/>
            <a:ext cx="2854133" cy="781050"/>
          </a:xfrm>
          <a:prstGeom prst="wedgeEllipseCallout">
            <a:avLst>
              <a:gd name="adj1" fmla="val -41596"/>
              <a:gd name="adj2" fmla="val 714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CCE931D-EA19-5BAA-75DB-B8D038D152A0}"/>
                  </a:ext>
                </a:extLst>
              </p:cNvPr>
              <p:cNvSpPr txBox="1"/>
              <p:nvPr/>
            </p:nvSpPr>
            <p:spPr>
              <a:xfrm>
                <a:off x="7345494" y="3903713"/>
                <a:ext cx="2771507" cy="369332"/>
              </a:xfrm>
              <a:prstGeom prst="rect">
                <a:avLst/>
              </a:prstGeom>
              <a:noFill/>
            </p:spPr>
            <p:txBody>
              <a:bodyPr wrap="square" rtlCol="0">
                <a:spAutoFit/>
              </a:bodyPr>
              <a:lstStyle/>
              <a:p>
                <a:pPr algn="ctr"/>
                <a:r>
                  <a:rPr lang="en-US" dirty="0">
                    <a:latin typeface="LM Mono 10" pitchFamily="49" charset="77"/>
                  </a:rPr>
                  <a:t>OP_RETURN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𝑠𝑡𝑎𝑡</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oMath>
                </a14:m>
                <a:endParaRPr lang="en-US" dirty="0"/>
              </a:p>
            </p:txBody>
          </p:sp>
        </mc:Choice>
        <mc:Fallback xmlns="">
          <p:sp>
            <p:nvSpPr>
              <p:cNvPr id="37" name="TextBox 36">
                <a:extLst>
                  <a:ext uri="{FF2B5EF4-FFF2-40B4-BE49-F238E27FC236}">
                    <a16:creationId xmlns:a16="http://schemas.microsoft.com/office/drawing/2014/main" id="{DCCE931D-EA19-5BAA-75DB-B8D038D152A0}"/>
                  </a:ext>
                </a:extLst>
              </p:cNvPr>
              <p:cNvSpPr txBox="1">
                <a:spLocks noRot="1" noChangeAspect="1" noMove="1" noResize="1" noEditPoints="1" noAdjustHandles="1" noChangeArrowheads="1" noChangeShapeType="1" noTextEdit="1"/>
              </p:cNvSpPr>
              <p:nvPr/>
            </p:nvSpPr>
            <p:spPr>
              <a:xfrm>
                <a:off x="7345494" y="3903713"/>
                <a:ext cx="2771507" cy="369332"/>
              </a:xfrm>
              <a:prstGeom prst="rect">
                <a:avLst/>
              </a:prstGeom>
              <a:blipFill>
                <a:blip r:embed="rId3"/>
                <a:stretch>
                  <a:fillRect t="-3333" b="-26667"/>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2F9B2906-9F00-7A7B-A21A-C5D8B18C76ED}"/>
              </a:ext>
            </a:extLst>
          </p:cNvPr>
          <p:cNvCxnSpPr>
            <a:cxnSpLocks/>
          </p:cNvCxnSpPr>
          <p:nvPr/>
        </p:nvCxnSpPr>
        <p:spPr>
          <a:xfrm>
            <a:off x="5627633" y="4693597"/>
            <a:ext cx="1479626"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8037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8" grpId="0" animBg="1"/>
      <p:bldP spid="9" grpId="0" animBg="1"/>
      <p:bldP spid="10" grpId="0" animBg="1"/>
      <p:bldP spid="11" grpId="0" animBg="1"/>
      <p:bldP spid="14" grpId="0" animBg="1"/>
      <p:bldP spid="15" grpId="0" animBg="1"/>
      <p:bldP spid="17" grpId="0" animBg="1"/>
      <p:bldP spid="18" grpId="0"/>
      <p:bldP spid="36"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8BC61-1790-403C-3415-397D2A186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0DD10E-E3D3-7189-EA1F-9183C4DF629A}"/>
              </a:ext>
            </a:extLst>
          </p:cNvPr>
          <p:cNvSpPr>
            <a:spLocks noGrp="1"/>
          </p:cNvSpPr>
          <p:nvPr>
            <p:ph type="title"/>
          </p:nvPr>
        </p:nvSpPr>
        <p:spPr/>
        <p:txBody>
          <a:bodyPr/>
          <a:lstStyle/>
          <a:p>
            <a:r>
              <a:rPr lang="en-US" dirty="0"/>
              <a:t>State enables ERC20</a:t>
            </a:r>
          </a:p>
        </p:txBody>
      </p:sp>
      <p:sp>
        <p:nvSpPr>
          <p:cNvPr id="3" name="Content Placeholder 2">
            <a:extLst>
              <a:ext uri="{FF2B5EF4-FFF2-40B4-BE49-F238E27FC236}">
                <a16:creationId xmlns:a16="http://schemas.microsoft.com/office/drawing/2014/main" id="{086E89CA-BFDE-FAC3-7B1C-593A16ACACC4}"/>
              </a:ext>
            </a:extLst>
          </p:cNvPr>
          <p:cNvSpPr>
            <a:spLocks noGrp="1"/>
          </p:cNvSpPr>
          <p:nvPr>
            <p:ph idx="1"/>
          </p:nvPr>
        </p:nvSpPr>
        <p:spPr/>
        <p:txBody>
          <a:bodyPr/>
          <a:lstStyle/>
          <a:p>
            <a:r>
              <a:rPr lang="en-US" dirty="0"/>
              <a:t>With Merkle trees and state, one can implement ERC20.</a:t>
            </a:r>
          </a:p>
          <a:p>
            <a:endParaRPr lang="en-US" dirty="0"/>
          </a:p>
          <a:p>
            <a:r>
              <a:rPr lang="en-US" dirty="0"/>
              <a:t>Token transfer:</a:t>
            </a:r>
          </a:p>
          <a:p>
            <a:pPr lvl="1"/>
            <a:r>
              <a:rPr lang="en-US" dirty="0"/>
              <a:t>Check the sender has provided authorization (e.g., </a:t>
            </a:r>
            <a:r>
              <a:rPr lang="en-US" dirty="0" err="1"/>
              <a:t>CheckSigVerify</a:t>
            </a:r>
            <a:r>
              <a:rPr lang="en-US" dirty="0"/>
              <a:t>)</a:t>
            </a:r>
          </a:p>
          <a:p>
            <a:pPr lvl="1"/>
            <a:r>
              <a:rPr lang="en-US" dirty="0"/>
              <a:t>Subtract the number of tokens by N of the sender</a:t>
            </a:r>
          </a:p>
          <a:p>
            <a:pPr lvl="1"/>
            <a:r>
              <a:rPr lang="en-US" dirty="0"/>
              <a:t>Increase the number of tokens by N for the receiver</a:t>
            </a:r>
          </a:p>
        </p:txBody>
      </p:sp>
    </p:spTree>
    <p:extLst>
      <p:ext uri="{BB962C8B-B14F-4D97-AF65-F5344CB8AC3E}">
        <p14:creationId xmlns:p14="http://schemas.microsoft.com/office/powerpoint/2010/main" val="198428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26A-E30C-3099-9BAE-D3DFE678FC65}"/>
              </a:ext>
            </a:extLst>
          </p:cNvPr>
          <p:cNvSpPr>
            <a:spLocks noGrp="1"/>
          </p:cNvSpPr>
          <p:nvPr>
            <p:ph type="title"/>
          </p:nvPr>
        </p:nvSpPr>
        <p:spPr/>
        <p:txBody>
          <a:bodyPr/>
          <a:lstStyle/>
          <a:p>
            <a:r>
              <a:rPr lang="en-US" dirty="0"/>
              <a:t>Function calls</a:t>
            </a:r>
          </a:p>
        </p:txBody>
      </p:sp>
      <p:sp>
        <p:nvSpPr>
          <p:cNvPr id="3" name="Content Placeholder 2">
            <a:extLst>
              <a:ext uri="{FF2B5EF4-FFF2-40B4-BE49-F238E27FC236}">
                <a16:creationId xmlns:a16="http://schemas.microsoft.com/office/drawing/2014/main" id="{6FF63D70-F03F-9CBA-D82B-A1BDE8093A00}"/>
              </a:ext>
            </a:extLst>
          </p:cNvPr>
          <p:cNvSpPr>
            <a:spLocks noGrp="1"/>
          </p:cNvSpPr>
          <p:nvPr>
            <p:ph idx="1"/>
          </p:nvPr>
        </p:nvSpPr>
        <p:spPr/>
        <p:txBody>
          <a:bodyPr>
            <a:normAutofit/>
          </a:bodyPr>
          <a:lstStyle/>
          <a:p>
            <a:r>
              <a:rPr lang="en-US" sz="2400" dirty="0"/>
              <a:t>Example: A contract invoking ERC20 contract to send K tokens to a user</a:t>
            </a:r>
          </a:p>
          <a:p>
            <a:endParaRPr lang="en-US" sz="2400" dirty="0"/>
          </a:p>
          <a:p>
            <a:endParaRPr lang="en-US" sz="2400" dirty="0"/>
          </a:p>
        </p:txBody>
      </p:sp>
      <p:sp>
        <p:nvSpPr>
          <p:cNvPr id="4" name="Rectangle 3">
            <a:extLst>
              <a:ext uri="{FF2B5EF4-FFF2-40B4-BE49-F238E27FC236}">
                <a16:creationId xmlns:a16="http://schemas.microsoft.com/office/drawing/2014/main" id="{D3BAE991-92A5-47EE-5781-F175D8879738}"/>
              </a:ext>
            </a:extLst>
          </p:cNvPr>
          <p:cNvSpPr/>
          <p:nvPr/>
        </p:nvSpPr>
        <p:spPr>
          <a:xfrm>
            <a:off x="3117850" y="287420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6ABF95F1-11E1-F47C-F035-F3167096B9C6}"/>
              </a:ext>
            </a:extLst>
          </p:cNvPr>
          <p:cNvSpPr/>
          <p:nvPr/>
        </p:nvSpPr>
        <p:spPr>
          <a:xfrm>
            <a:off x="3117850" y="514969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12" name="Group 11">
            <a:extLst>
              <a:ext uri="{FF2B5EF4-FFF2-40B4-BE49-F238E27FC236}">
                <a16:creationId xmlns:a16="http://schemas.microsoft.com/office/drawing/2014/main" id="{013F675A-3801-A850-497B-CAB1352591F5}"/>
              </a:ext>
            </a:extLst>
          </p:cNvPr>
          <p:cNvGrpSpPr/>
          <p:nvPr/>
        </p:nvGrpSpPr>
        <p:grpSpPr>
          <a:xfrm>
            <a:off x="4574528" y="3366294"/>
            <a:ext cx="661012" cy="1948656"/>
            <a:chOff x="4574528" y="3366294"/>
            <a:chExt cx="661012" cy="482906"/>
          </a:xfrm>
        </p:grpSpPr>
        <p:cxnSp>
          <p:nvCxnSpPr>
            <p:cNvPr id="6" name="Curved Connector 5">
              <a:extLst>
                <a:ext uri="{FF2B5EF4-FFF2-40B4-BE49-F238E27FC236}">
                  <a16:creationId xmlns:a16="http://schemas.microsoft.com/office/drawing/2014/main" id="{FE666E18-A590-1D6D-D051-9B3B9E291393}"/>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urved Connector 6">
              <a:extLst>
                <a:ext uri="{FF2B5EF4-FFF2-40B4-BE49-F238E27FC236}">
                  <a16:creationId xmlns:a16="http://schemas.microsoft.com/office/drawing/2014/main" id="{4472B306-8C9C-BFD1-C31D-C13AE77A5947}"/>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8" name="Rectangle 7">
            <a:extLst>
              <a:ext uri="{FF2B5EF4-FFF2-40B4-BE49-F238E27FC236}">
                <a16:creationId xmlns:a16="http://schemas.microsoft.com/office/drawing/2014/main" id="{70CE83C4-B2CF-46F1-17E6-929820B4128D}"/>
              </a:ext>
            </a:extLst>
          </p:cNvPr>
          <p:cNvSpPr/>
          <p:nvPr/>
        </p:nvSpPr>
        <p:spPr>
          <a:xfrm>
            <a:off x="5629163" y="287420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9" name="Rectangle 8">
            <a:extLst>
              <a:ext uri="{FF2B5EF4-FFF2-40B4-BE49-F238E27FC236}">
                <a16:creationId xmlns:a16="http://schemas.microsoft.com/office/drawing/2014/main" id="{CD3DBDE9-2F1E-31C2-3361-B138F33932D0}"/>
              </a:ext>
            </a:extLst>
          </p:cNvPr>
          <p:cNvSpPr/>
          <p:nvPr/>
        </p:nvSpPr>
        <p:spPr>
          <a:xfrm>
            <a:off x="5620367" y="336629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0D81B60B-F38F-D4EF-EE76-FF755ED6172D}"/>
              </a:ext>
            </a:extLst>
          </p:cNvPr>
          <p:cNvSpPr/>
          <p:nvPr/>
        </p:nvSpPr>
        <p:spPr>
          <a:xfrm>
            <a:off x="5629162" y="386205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3" name="Rectangle 12">
            <a:extLst>
              <a:ext uri="{FF2B5EF4-FFF2-40B4-BE49-F238E27FC236}">
                <a16:creationId xmlns:a16="http://schemas.microsoft.com/office/drawing/2014/main" id="{19566511-2B66-8E44-CE49-326C5A38B079}"/>
              </a:ext>
            </a:extLst>
          </p:cNvPr>
          <p:cNvSpPr/>
          <p:nvPr/>
        </p:nvSpPr>
        <p:spPr>
          <a:xfrm>
            <a:off x="5630801" y="460637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4" name="Rectangle 13">
            <a:extLst>
              <a:ext uri="{FF2B5EF4-FFF2-40B4-BE49-F238E27FC236}">
                <a16:creationId xmlns:a16="http://schemas.microsoft.com/office/drawing/2014/main" id="{202A2636-0253-A52C-2249-FBDA0F924F84}"/>
              </a:ext>
            </a:extLst>
          </p:cNvPr>
          <p:cNvSpPr/>
          <p:nvPr/>
        </p:nvSpPr>
        <p:spPr>
          <a:xfrm>
            <a:off x="5629162" y="514572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5" name="Rectangle 14">
            <a:extLst>
              <a:ext uri="{FF2B5EF4-FFF2-40B4-BE49-F238E27FC236}">
                <a16:creationId xmlns:a16="http://schemas.microsoft.com/office/drawing/2014/main" id="{D137234A-5B68-CF1E-DAEE-7FA07517466D}"/>
              </a:ext>
            </a:extLst>
          </p:cNvPr>
          <p:cNvSpPr/>
          <p:nvPr/>
        </p:nvSpPr>
        <p:spPr>
          <a:xfrm>
            <a:off x="2946400" y="260350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3318070-711F-2AA8-AD57-C1A0DA82EB3D}"/>
              </a:ext>
            </a:extLst>
          </p:cNvPr>
          <p:cNvSpPr txBox="1"/>
          <p:nvPr/>
        </p:nvSpPr>
        <p:spPr>
          <a:xfrm>
            <a:off x="3021336" y="5811638"/>
            <a:ext cx="1278878" cy="369332"/>
          </a:xfrm>
          <a:prstGeom prst="rect">
            <a:avLst/>
          </a:prstGeom>
          <a:noFill/>
        </p:spPr>
        <p:txBody>
          <a:bodyPr wrap="square" rtlCol="0">
            <a:spAutoFit/>
          </a:bodyPr>
          <a:lstStyle/>
          <a:p>
            <a:pPr algn="ctr"/>
            <a:r>
              <a:rPr lang="en-US" dirty="0"/>
              <a:t>input</a:t>
            </a:r>
          </a:p>
        </p:txBody>
      </p:sp>
      <p:sp>
        <p:nvSpPr>
          <p:cNvPr id="17" name="TextBox 16">
            <a:extLst>
              <a:ext uri="{FF2B5EF4-FFF2-40B4-BE49-F238E27FC236}">
                <a16:creationId xmlns:a16="http://schemas.microsoft.com/office/drawing/2014/main" id="{8FBE54D0-3E57-4604-4DF0-E0CC4599E82E}"/>
              </a:ext>
            </a:extLst>
          </p:cNvPr>
          <p:cNvSpPr txBox="1"/>
          <p:nvPr/>
        </p:nvSpPr>
        <p:spPr>
          <a:xfrm>
            <a:off x="6054421" y="5811638"/>
            <a:ext cx="1278878" cy="369332"/>
          </a:xfrm>
          <a:prstGeom prst="rect">
            <a:avLst/>
          </a:prstGeom>
          <a:noFill/>
        </p:spPr>
        <p:txBody>
          <a:bodyPr wrap="square" rtlCol="0">
            <a:spAutoFit/>
          </a:bodyPr>
          <a:lstStyle/>
          <a:p>
            <a:pPr algn="ctr"/>
            <a:r>
              <a:rPr lang="en-US" dirty="0"/>
              <a:t>output</a:t>
            </a:r>
          </a:p>
        </p:txBody>
      </p:sp>
      <p:sp>
        <p:nvSpPr>
          <p:cNvPr id="18" name="Rectangle 17">
            <a:extLst>
              <a:ext uri="{FF2B5EF4-FFF2-40B4-BE49-F238E27FC236}">
                <a16:creationId xmlns:a16="http://schemas.microsoft.com/office/drawing/2014/main" id="{AF4486E4-423D-8553-A794-321FD213458E}"/>
              </a:ext>
            </a:extLst>
          </p:cNvPr>
          <p:cNvSpPr/>
          <p:nvPr/>
        </p:nvSpPr>
        <p:spPr>
          <a:xfrm>
            <a:off x="5453998" y="260350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06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8" grpId="0" animBg="1"/>
      <p:bldP spid="9" grpId="0" animBg="1"/>
      <p:bldP spid="11" grpId="0" animBg="1"/>
      <p:bldP spid="13" grpId="0" animBg="1"/>
      <p:bldP spid="14" grpId="0" animBg="1"/>
      <p:bldP spid="15" grpId="0" animBg="1"/>
      <p:bldP spid="16" grpId="0"/>
      <p:bldP spid="17" grpId="0"/>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8B39-1113-EA18-E9EC-9F2697A7F08A}"/>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AC154D14-62B9-B2AB-05A4-1297B6BF8E19}"/>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A4C3844C-A031-579D-490C-8DFDE5FDA89E}"/>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AABD9247-3A3F-CADD-ABEB-D81B70199E43}"/>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3EDB4F7B-EECD-D2EA-7CE0-02C9E69578EA}"/>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AB2C59EF-DB8B-971D-0BDD-6F4E7A486CB5}"/>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2C2EE1B8-F0DB-A531-E673-3763BC066D27}"/>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DFB2D146-5775-28C8-DC3B-88C1FA061ADB}"/>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A2F0CE1E-2409-7A21-BA95-D217C4EAAC52}"/>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473867DF-8C00-E39A-C044-F812EE6C23DD}"/>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59B68B32-CA09-1491-83A3-CDC2B4A337FC}"/>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F2D02D32-8F5F-921F-C870-6999A9BC62FA}"/>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6A013E-6661-6681-72D5-B2CD118CF7D1}"/>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6AA2EB57-9983-DEDA-0BE2-E44735137516}"/>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E8047215-6C8A-B8D0-6357-563565D28910}"/>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57258-C63F-567D-5847-DF7A58342B07}"/>
              </a:ext>
            </a:extLst>
          </p:cNvPr>
          <p:cNvSpPr/>
          <p:nvPr/>
        </p:nvSpPr>
        <p:spPr>
          <a:xfrm>
            <a:off x="1259823" y="2312270"/>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caboose</a:t>
            </a:r>
          </a:p>
        </p:txBody>
      </p:sp>
      <p:sp>
        <p:nvSpPr>
          <p:cNvPr id="19" name="Rectangle 18">
            <a:extLst>
              <a:ext uri="{FF2B5EF4-FFF2-40B4-BE49-F238E27FC236}">
                <a16:creationId xmlns:a16="http://schemas.microsoft.com/office/drawing/2014/main" id="{937964ED-66C6-F26C-D33C-8CC4B69B697B}"/>
              </a:ext>
            </a:extLst>
          </p:cNvPr>
          <p:cNvSpPr/>
          <p:nvPr/>
        </p:nvSpPr>
        <p:spPr>
          <a:xfrm>
            <a:off x="1259823" y="2804357"/>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UTXO</a:t>
            </a:r>
          </a:p>
        </p:txBody>
      </p:sp>
      <p:cxnSp>
        <p:nvCxnSpPr>
          <p:cNvPr id="21" name="Straight Arrow Connector 20">
            <a:extLst>
              <a:ext uri="{FF2B5EF4-FFF2-40B4-BE49-F238E27FC236}">
                <a16:creationId xmlns:a16="http://schemas.microsoft.com/office/drawing/2014/main" id="{CF39F199-12DD-2376-68CA-CD081FBA4280}"/>
              </a:ext>
            </a:extLst>
          </p:cNvPr>
          <p:cNvCxnSpPr>
            <a:stCxn id="4" idx="1"/>
            <a:endCxn id="18" idx="3"/>
          </p:cNvCxnSpPr>
          <p:nvPr/>
        </p:nvCxnSpPr>
        <p:spPr>
          <a:xfrm flipH="1" flipV="1">
            <a:off x="3578876" y="2477523"/>
            <a:ext cx="1355074" cy="4920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4596CD72-8587-B8AC-6C41-BDF28FDA0CA7}"/>
              </a:ext>
            </a:extLst>
          </p:cNvPr>
          <p:cNvSpPr txBox="1"/>
          <p:nvPr/>
        </p:nvSpPr>
        <p:spPr>
          <a:xfrm>
            <a:off x="3715362" y="1721854"/>
            <a:ext cx="2475888" cy="646331"/>
          </a:xfrm>
          <a:prstGeom prst="rect">
            <a:avLst/>
          </a:prstGeom>
          <a:noFill/>
        </p:spPr>
        <p:txBody>
          <a:bodyPr wrap="square" rtlCol="0">
            <a:spAutoFit/>
          </a:bodyPr>
          <a:lstStyle/>
          <a:p>
            <a:r>
              <a:rPr lang="en-US" dirty="0"/>
              <a:t>1. Read previous state from the old caboose.</a:t>
            </a:r>
          </a:p>
        </p:txBody>
      </p:sp>
    </p:spTree>
    <p:extLst>
      <p:ext uri="{BB962C8B-B14F-4D97-AF65-F5344CB8AC3E}">
        <p14:creationId xmlns:p14="http://schemas.microsoft.com/office/powerpoint/2010/main" val="19002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921FD-3549-107F-A7B7-A51A9E161F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4766E7-C6F3-A7D5-D149-2D1851FC2670}"/>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90CF75D8-A726-4337-5CEC-3C0E9464E246}"/>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B1C63256-25D4-9710-B847-101D47E4783F}"/>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75770D69-D749-E343-399A-7EAECA2FC0FB}"/>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19C36C7A-031F-D312-B356-A20C6B3CF8AD}"/>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8E050E71-1667-7E49-87BD-03CDD461B6EA}"/>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AF50CEAD-A34F-16B8-1176-11216042DB49}"/>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791AB66D-AB26-8104-7C1C-E3BFB703D2A2}"/>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F53E3D60-659D-E451-CB86-08155C3CDEDB}"/>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5081959F-4240-C687-69CE-3C902DF15FCF}"/>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FDAF6629-C7A0-BF47-E650-D32D289BF844}"/>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682AB733-B573-EBF5-E0DA-4B67806BE9C0}"/>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8E8DC2F-90DC-7EDA-C167-A41406AFA839}"/>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BAF5EEB9-AB74-4E10-3CBE-A870CEE1AE0C}"/>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A81F0B92-F6FC-BBFA-C7A9-5FAAFA5E2269}"/>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E87F20A-3624-5D3B-0316-23E840AABCF7}"/>
              </a:ext>
            </a:extLst>
          </p:cNvPr>
          <p:cNvSpPr/>
          <p:nvPr/>
        </p:nvSpPr>
        <p:spPr>
          <a:xfrm>
            <a:off x="1259823" y="2312270"/>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caboose</a:t>
            </a:r>
          </a:p>
        </p:txBody>
      </p:sp>
      <p:sp>
        <p:nvSpPr>
          <p:cNvPr id="19" name="Rectangle 18">
            <a:extLst>
              <a:ext uri="{FF2B5EF4-FFF2-40B4-BE49-F238E27FC236}">
                <a16:creationId xmlns:a16="http://schemas.microsoft.com/office/drawing/2014/main" id="{9B84436E-DEDF-08C5-435D-3F8172728520}"/>
              </a:ext>
            </a:extLst>
          </p:cNvPr>
          <p:cNvSpPr/>
          <p:nvPr/>
        </p:nvSpPr>
        <p:spPr>
          <a:xfrm>
            <a:off x="1259823" y="2804357"/>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UTXO</a:t>
            </a:r>
          </a:p>
        </p:txBody>
      </p:sp>
      <p:cxnSp>
        <p:nvCxnSpPr>
          <p:cNvPr id="21" name="Straight Arrow Connector 20">
            <a:extLst>
              <a:ext uri="{FF2B5EF4-FFF2-40B4-BE49-F238E27FC236}">
                <a16:creationId xmlns:a16="http://schemas.microsoft.com/office/drawing/2014/main" id="{2F78159A-6229-A21B-FDF1-DD63FC618906}"/>
              </a:ext>
            </a:extLst>
          </p:cNvPr>
          <p:cNvCxnSpPr>
            <a:cxnSpLocks/>
            <a:stCxn id="4" idx="3"/>
            <a:endCxn id="9" idx="1"/>
          </p:cNvCxnSpPr>
          <p:nvPr/>
        </p:nvCxnSpPr>
        <p:spPr>
          <a:xfrm>
            <a:off x="6005802" y="2969610"/>
            <a:ext cx="143946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AFEB4007-51AD-6375-2B90-6978EA69EE85}"/>
              </a:ext>
            </a:extLst>
          </p:cNvPr>
          <p:cNvSpPr txBox="1"/>
          <p:nvPr/>
        </p:nvSpPr>
        <p:spPr>
          <a:xfrm>
            <a:off x="5550512" y="1860120"/>
            <a:ext cx="2475888" cy="646331"/>
          </a:xfrm>
          <a:prstGeom prst="rect">
            <a:avLst/>
          </a:prstGeom>
          <a:noFill/>
        </p:spPr>
        <p:txBody>
          <a:bodyPr wrap="square" rtlCol="0">
            <a:spAutoFit/>
          </a:bodyPr>
          <a:lstStyle/>
          <a:p>
            <a:r>
              <a:rPr lang="en-US" dirty="0"/>
              <a:t>2. Check the new state from the new caboose.</a:t>
            </a:r>
          </a:p>
        </p:txBody>
      </p:sp>
    </p:spTree>
    <p:extLst>
      <p:ext uri="{BB962C8B-B14F-4D97-AF65-F5344CB8AC3E}">
        <p14:creationId xmlns:p14="http://schemas.microsoft.com/office/powerpoint/2010/main" val="35229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22F59-9677-16C4-3509-B96B6C495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C4403-538E-30D5-9AE8-775DF94382B4}"/>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BA18CCA9-3FA6-C2DB-EA31-14B36F24C78C}"/>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EBA5D03B-12DC-121F-4CEB-F695E6ED3717}"/>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B95C3A40-C498-C206-E0B0-C20BF3355002}"/>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5B750954-4F8D-4120-A5CB-9A426D33D483}"/>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89847CDC-563A-5644-28FE-471A1702FE42}"/>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7409B82F-BA84-9941-787D-40E8C33A46DD}"/>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B521E526-9E60-555A-85BF-E2B70C4655B5}"/>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3E4DD017-F375-C50B-9525-AE349899E653}"/>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C6D4F288-B4F2-5442-20FE-E428A38D4946}"/>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1BF71D58-744E-6528-13EA-1034543499DD}"/>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4F66D097-9A40-4642-73B9-CC6B350D63CE}"/>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320E374-AB7B-123C-C7DA-CB9A580B0F8E}"/>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91636CF9-A762-0791-EF76-0F0398C00B63}"/>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8DBF13FE-4ABD-63F9-1BFC-082CADFBC7BA}"/>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F2ED110-2A25-4E21-A413-86CBE4799D32}"/>
              </a:ext>
            </a:extLst>
          </p:cNvPr>
          <p:cNvSpPr/>
          <p:nvPr/>
        </p:nvSpPr>
        <p:spPr>
          <a:xfrm>
            <a:off x="1259823" y="2312270"/>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caboose</a:t>
            </a:r>
          </a:p>
        </p:txBody>
      </p:sp>
      <p:sp>
        <p:nvSpPr>
          <p:cNvPr id="19" name="Rectangle 18">
            <a:extLst>
              <a:ext uri="{FF2B5EF4-FFF2-40B4-BE49-F238E27FC236}">
                <a16:creationId xmlns:a16="http://schemas.microsoft.com/office/drawing/2014/main" id="{279149FD-BFE8-0632-16B9-3502BC387421}"/>
              </a:ext>
            </a:extLst>
          </p:cNvPr>
          <p:cNvSpPr/>
          <p:nvPr/>
        </p:nvSpPr>
        <p:spPr>
          <a:xfrm>
            <a:off x="1259823" y="2804357"/>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UTXO</a:t>
            </a:r>
          </a:p>
        </p:txBody>
      </p:sp>
      <p:cxnSp>
        <p:nvCxnSpPr>
          <p:cNvPr id="21" name="Straight Arrow Connector 20">
            <a:extLst>
              <a:ext uri="{FF2B5EF4-FFF2-40B4-BE49-F238E27FC236}">
                <a16:creationId xmlns:a16="http://schemas.microsoft.com/office/drawing/2014/main" id="{5C2725FB-BD93-2482-855F-67608AC3AD51}"/>
              </a:ext>
            </a:extLst>
          </p:cNvPr>
          <p:cNvCxnSpPr>
            <a:cxnSpLocks/>
            <a:stCxn id="4" idx="3"/>
            <a:endCxn id="10" idx="1"/>
          </p:cNvCxnSpPr>
          <p:nvPr/>
        </p:nvCxnSpPr>
        <p:spPr>
          <a:xfrm>
            <a:off x="6005802" y="2969610"/>
            <a:ext cx="1430665" cy="4920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9185FA27-26B7-D2E8-078B-0D751601163A}"/>
              </a:ext>
            </a:extLst>
          </p:cNvPr>
          <p:cNvSpPr txBox="1"/>
          <p:nvPr/>
        </p:nvSpPr>
        <p:spPr>
          <a:xfrm>
            <a:off x="6390628" y="1874757"/>
            <a:ext cx="3332830" cy="646331"/>
          </a:xfrm>
          <a:prstGeom prst="rect">
            <a:avLst/>
          </a:prstGeom>
          <a:noFill/>
        </p:spPr>
        <p:txBody>
          <a:bodyPr wrap="square" rtlCol="0">
            <a:spAutoFit/>
          </a:bodyPr>
          <a:lstStyle/>
          <a:p>
            <a:r>
              <a:rPr lang="en-US" dirty="0"/>
              <a:t>3. Check that the new contract UTXO is correctly present.</a:t>
            </a:r>
          </a:p>
        </p:txBody>
      </p:sp>
    </p:spTree>
    <p:extLst>
      <p:ext uri="{BB962C8B-B14F-4D97-AF65-F5344CB8AC3E}">
        <p14:creationId xmlns:p14="http://schemas.microsoft.com/office/powerpoint/2010/main" val="12278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E3692-0D0B-5E5F-A375-4C350640A2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E96956-5259-0A4B-A4BC-34C141D98D63}"/>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58A30714-C8AF-82ED-4C04-D5494A762F41}"/>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25BFB5E5-FA10-53A7-E7C1-106293E56107}"/>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696C862C-5AF4-D67D-ABFC-3220620DC7E9}"/>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6617B160-7DE4-6FD6-72C8-1EF22C2602E0}"/>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3ABC6A84-393B-C22A-14B5-71D268ED4214}"/>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1923A3FC-8B4B-732B-C835-645344292188}"/>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21D84423-42A5-F0F6-388B-27A9BDF1BF40}"/>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4CB1940D-D501-1D59-C5B8-DE4BD8FBD39B}"/>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EC3AC431-61AD-943B-C8B5-5CACB6457F21}"/>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9F0310A7-466D-4FFF-E87D-06841757ADF6}"/>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0A689701-3A33-2218-5EFC-F7902B1B7B1B}"/>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E8D4ADA-44A6-3B4A-9B59-72BE83791B93}"/>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46722582-84C6-671D-D15C-F02491FC5DF1}"/>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B3DAAB66-7763-2422-84B8-D503B3FBA1A4}"/>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330AFC-6FCC-D82C-6C1B-E70824DFE985}"/>
              </a:ext>
            </a:extLst>
          </p:cNvPr>
          <p:cNvSpPr/>
          <p:nvPr/>
        </p:nvSpPr>
        <p:spPr>
          <a:xfrm>
            <a:off x="1259823" y="2312270"/>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caboose</a:t>
            </a:r>
          </a:p>
        </p:txBody>
      </p:sp>
      <p:sp>
        <p:nvSpPr>
          <p:cNvPr id="19" name="Rectangle 18">
            <a:extLst>
              <a:ext uri="{FF2B5EF4-FFF2-40B4-BE49-F238E27FC236}">
                <a16:creationId xmlns:a16="http://schemas.microsoft.com/office/drawing/2014/main" id="{B80E051F-1DE7-2F47-6680-DEF2DADAF06B}"/>
              </a:ext>
            </a:extLst>
          </p:cNvPr>
          <p:cNvSpPr/>
          <p:nvPr/>
        </p:nvSpPr>
        <p:spPr>
          <a:xfrm>
            <a:off x="1259823" y="2804357"/>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UTXO</a:t>
            </a:r>
          </a:p>
        </p:txBody>
      </p:sp>
      <p:cxnSp>
        <p:nvCxnSpPr>
          <p:cNvPr id="21" name="Straight Arrow Connector 20">
            <a:extLst>
              <a:ext uri="{FF2B5EF4-FFF2-40B4-BE49-F238E27FC236}">
                <a16:creationId xmlns:a16="http://schemas.microsoft.com/office/drawing/2014/main" id="{B8D2AD5F-2A7E-0C7F-95B8-600341863819}"/>
              </a:ext>
            </a:extLst>
          </p:cNvPr>
          <p:cNvCxnSpPr>
            <a:cxnSpLocks/>
            <a:stCxn id="4" idx="3"/>
            <a:endCxn id="11" idx="1"/>
          </p:cNvCxnSpPr>
          <p:nvPr/>
        </p:nvCxnSpPr>
        <p:spPr>
          <a:xfrm>
            <a:off x="6005802" y="2969610"/>
            <a:ext cx="1439460" cy="11140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6C0CEE67-E64F-EDF2-F634-13DBCF453440}"/>
              </a:ext>
            </a:extLst>
          </p:cNvPr>
          <p:cNvSpPr txBox="1"/>
          <p:nvPr/>
        </p:nvSpPr>
        <p:spPr>
          <a:xfrm>
            <a:off x="1601120" y="3526643"/>
            <a:ext cx="3332830" cy="1200329"/>
          </a:xfrm>
          <a:prstGeom prst="rect">
            <a:avLst/>
          </a:prstGeom>
          <a:noFill/>
        </p:spPr>
        <p:txBody>
          <a:bodyPr wrap="square" rtlCol="0">
            <a:spAutoFit/>
          </a:bodyPr>
          <a:lstStyle/>
          <a:p>
            <a:r>
              <a:rPr lang="en-US" dirty="0"/>
              <a:t>4. Check that the ERC20 token transfer request is correctly placed in the inter-contract communication.</a:t>
            </a:r>
          </a:p>
        </p:txBody>
      </p:sp>
    </p:spTree>
    <p:extLst>
      <p:ext uri="{BB962C8B-B14F-4D97-AF65-F5344CB8AC3E}">
        <p14:creationId xmlns:p14="http://schemas.microsoft.com/office/powerpoint/2010/main" val="420072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95B1B-F545-F3A4-B876-3DEF80713D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B40D57-AB9B-B73A-A98A-C5FB95385CA5}"/>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BF62BAEF-103F-B31F-A716-3FBEE87A7E1F}"/>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943B67DB-ED79-CDA2-B299-E04E37CCFA06}"/>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5CE70F1B-5488-D3FD-C134-7811678EA542}"/>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65924165-8B54-D361-9ADD-7B4B9B340503}"/>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6BAABD1A-F657-CE9C-4168-3DAB6B856DA3}"/>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BD5E3800-416D-FB6A-79A4-FD43F73503BA}"/>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C7DB0E5F-F7F9-AFF4-BDE3-E90532E62E99}"/>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714C5EBB-B4D3-616A-073A-932B6FD0E618}"/>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60F76360-2E8B-1171-BAEE-35B4105E789D}"/>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050C79E3-9CA7-FB67-F6A9-8CBC52364D13}"/>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69BB4EE5-469F-036A-E61E-2292CFA19BC3}"/>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6FDE470-7C69-6502-C748-92B19B4ACAF4}"/>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41A6798A-664A-3B43-6AE5-EBE153D916A4}"/>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35F080A1-EACF-2993-E0D6-4BE3DA79A136}"/>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BE24BC-66B2-9D98-0AC4-58C131A15B57}"/>
              </a:ext>
            </a:extLst>
          </p:cNvPr>
          <p:cNvSpPr/>
          <p:nvPr/>
        </p:nvSpPr>
        <p:spPr>
          <a:xfrm>
            <a:off x="1259823" y="2312270"/>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caboose</a:t>
            </a:r>
          </a:p>
        </p:txBody>
      </p:sp>
      <p:sp>
        <p:nvSpPr>
          <p:cNvPr id="19" name="Rectangle 18">
            <a:extLst>
              <a:ext uri="{FF2B5EF4-FFF2-40B4-BE49-F238E27FC236}">
                <a16:creationId xmlns:a16="http://schemas.microsoft.com/office/drawing/2014/main" id="{BDE8548A-653F-8559-4E8C-FFAC708EE1F0}"/>
              </a:ext>
            </a:extLst>
          </p:cNvPr>
          <p:cNvSpPr/>
          <p:nvPr/>
        </p:nvSpPr>
        <p:spPr>
          <a:xfrm>
            <a:off x="1259823" y="2804357"/>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old UTXO</a:t>
            </a:r>
          </a:p>
        </p:txBody>
      </p:sp>
      <p:cxnSp>
        <p:nvCxnSpPr>
          <p:cNvPr id="21" name="Straight Arrow Connector 20">
            <a:extLst>
              <a:ext uri="{FF2B5EF4-FFF2-40B4-BE49-F238E27FC236}">
                <a16:creationId xmlns:a16="http://schemas.microsoft.com/office/drawing/2014/main" id="{DCB27344-5726-B84E-255A-04EFFACF550C}"/>
              </a:ext>
            </a:extLst>
          </p:cNvPr>
          <p:cNvCxnSpPr>
            <a:cxnSpLocks/>
            <a:stCxn id="4" idx="2"/>
            <a:endCxn id="5" idx="0"/>
          </p:cNvCxnSpPr>
          <p:nvPr/>
        </p:nvCxnSpPr>
        <p:spPr>
          <a:xfrm>
            <a:off x="5469876" y="3134863"/>
            <a:ext cx="0" cy="19449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2B0E7F64-86DD-E4D5-A6F4-B666B3C0B18C}"/>
              </a:ext>
            </a:extLst>
          </p:cNvPr>
          <p:cNvSpPr txBox="1"/>
          <p:nvPr/>
        </p:nvSpPr>
        <p:spPr>
          <a:xfrm>
            <a:off x="2068006" y="4701778"/>
            <a:ext cx="2585265" cy="646331"/>
          </a:xfrm>
          <a:prstGeom prst="rect">
            <a:avLst/>
          </a:prstGeom>
          <a:noFill/>
        </p:spPr>
        <p:txBody>
          <a:bodyPr wrap="square" rtlCol="0">
            <a:spAutoFit/>
          </a:bodyPr>
          <a:lstStyle/>
          <a:p>
            <a:r>
              <a:rPr lang="en-US" dirty="0"/>
              <a:t>5. Check that the ERC20 contract is present.</a:t>
            </a:r>
          </a:p>
        </p:txBody>
      </p:sp>
      <p:sp>
        <p:nvSpPr>
          <p:cNvPr id="3" name="Rectangle 2">
            <a:extLst>
              <a:ext uri="{FF2B5EF4-FFF2-40B4-BE49-F238E27FC236}">
                <a16:creationId xmlns:a16="http://schemas.microsoft.com/office/drawing/2014/main" id="{6CEF0497-C4EA-8454-B104-12AF1E4A4A7F}"/>
              </a:ext>
            </a:extLst>
          </p:cNvPr>
          <p:cNvSpPr/>
          <p:nvPr/>
        </p:nvSpPr>
        <p:spPr>
          <a:xfrm>
            <a:off x="648393" y="3762849"/>
            <a:ext cx="3895649" cy="646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a technique called “account emulation” from the CAT20 protocol)</a:t>
            </a:r>
          </a:p>
        </p:txBody>
      </p:sp>
    </p:spTree>
    <p:extLst>
      <p:ext uri="{BB962C8B-B14F-4D97-AF65-F5344CB8AC3E}">
        <p14:creationId xmlns:p14="http://schemas.microsoft.com/office/powerpoint/2010/main" val="105325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F0567-EB8F-79BE-D4DE-9ACEDD233B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06135-B292-F4C8-269C-1833247EC884}"/>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CC42829E-02F1-91F3-6CEB-A7A6D81B830F}"/>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C3C2C6CC-737B-0134-32A5-1BFECF9AE025}"/>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FEA8069D-C313-CAA7-DB0E-D798C299F2B7}"/>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90081DCB-82C9-1EB9-11DA-E008D2219A5B}"/>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5AE6EE4B-CF3E-1A17-FCEA-CB9A230063BD}"/>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CA7024FB-4332-C53E-9265-2C90F0002343}"/>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0B0A0197-4C5C-7B7C-ED85-EEE0FEC6A8BD}"/>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637B298E-2D93-092C-BC42-732F936CE296}"/>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CC8AE43A-C771-DDD1-EF76-F3BDD07C229B}"/>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4320E5BD-DA95-DB8D-856A-B5E746217848}"/>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48416241-3686-4E38-0DC1-CEC0DE43A040}"/>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6CE41CD-4743-1530-E597-68C91A0D6FF6}"/>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440C1F28-9104-9CA0-0AF9-53916CEDA212}"/>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550C7DC7-E7F5-C086-08F9-C537F8BEAB25}"/>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30E421-EB71-5010-9D65-E372B04E5632}"/>
              </a:ext>
            </a:extLst>
          </p:cNvPr>
          <p:cNvSpPr/>
          <p:nvPr/>
        </p:nvSpPr>
        <p:spPr>
          <a:xfrm>
            <a:off x="1184232" y="4583791"/>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caboose</a:t>
            </a:r>
          </a:p>
        </p:txBody>
      </p:sp>
      <p:sp>
        <p:nvSpPr>
          <p:cNvPr id="19" name="Rectangle 18">
            <a:extLst>
              <a:ext uri="{FF2B5EF4-FFF2-40B4-BE49-F238E27FC236}">
                <a16:creationId xmlns:a16="http://schemas.microsoft.com/office/drawing/2014/main" id="{F3C210A8-FBEC-26F6-53E4-E8DD3529598F}"/>
              </a:ext>
            </a:extLst>
          </p:cNvPr>
          <p:cNvSpPr/>
          <p:nvPr/>
        </p:nvSpPr>
        <p:spPr>
          <a:xfrm>
            <a:off x="1184232" y="5075878"/>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UTXO</a:t>
            </a:r>
          </a:p>
        </p:txBody>
      </p:sp>
      <p:cxnSp>
        <p:nvCxnSpPr>
          <p:cNvPr id="21" name="Straight Arrow Connector 20">
            <a:extLst>
              <a:ext uri="{FF2B5EF4-FFF2-40B4-BE49-F238E27FC236}">
                <a16:creationId xmlns:a16="http://schemas.microsoft.com/office/drawing/2014/main" id="{34F3C592-19B6-2E68-5782-FC79204BA10A}"/>
              </a:ext>
            </a:extLst>
          </p:cNvPr>
          <p:cNvCxnSpPr>
            <a:cxnSpLocks/>
            <a:stCxn id="5" idx="1"/>
          </p:cNvCxnSpPr>
          <p:nvPr/>
        </p:nvCxnSpPr>
        <p:spPr>
          <a:xfrm flipH="1" flipV="1">
            <a:off x="3503285" y="4740619"/>
            <a:ext cx="1430665" cy="50448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TextBox 22">
            <a:extLst>
              <a:ext uri="{FF2B5EF4-FFF2-40B4-BE49-F238E27FC236}">
                <a16:creationId xmlns:a16="http://schemas.microsoft.com/office/drawing/2014/main" id="{8C828C40-1C40-DB10-62B1-0B5197CF6A39}"/>
              </a:ext>
            </a:extLst>
          </p:cNvPr>
          <p:cNvSpPr txBox="1"/>
          <p:nvPr/>
        </p:nvSpPr>
        <p:spPr>
          <a:xfrm>
            <a:off x="1657005" y="3792202"/>
            <a:ext cx="2925092" cy="646331"/>
          </a:xfrm>
          <a:prstGeom prst="rect">
            <a:avLst/>
          </a:prstGeom>
          <a:noFill/>
        </p:spPr>
        <p:txBody>
          <a:bodyPr wrap="square" rtlCol="0">
            <a:spAutoFit/>
          </a:bodyPr>
          <a:lstStyle/>
          <a:p>
            <a:r>
              <a:rPr lang="en-US" dirty="0"/>
              <a:t>6. Read previous ERC20 state from the old caboose.</a:t>
            </a:r>
          </a:p>
        </p:txBody>
      </p:sp>
    </p:spTree>
    <p:extLst>
      <p:ext uri="{BB962C8B-B14F-4D97-AF65-F5344CB8AC3E}">
        <p14:creationId xmlns:p14="http://schemas.microsoft.com/office/powerpoint/2010/main" val="68090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DFFC2-91B9-0646-EFD4-9751FBC52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B95B5-3D08-D65E-6ED4-FBD4F35F8714}"/>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6A5E92A3-CFBC-F379-AFA0-948AAB26690B}"/>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D74BAE38-A52F-93D3-D77D-71238E75CB36}"/>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1B53DE30-E729-0F60-4A74-F7957A7E19EC}"/>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14A0CE01-1C7B-CDA0-C5C0-6180CA21A274}"/>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66A98104-9AB3-9BB2-49E0-E2E76C92E071}"/>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D9CA73D7-C86E-2AC7-F0A3-6FC1025E9774}"/>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34DD5A05-86CE-3BC1-9E0E-6BC6C81BF7AA}"/>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FA1331BE-848B-C7FA-B3D2-DEE211F53618}"/>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8A16C269-55A1-0022-1E6D-2D7555C6EEDE}"/>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EBECF141-3424-C449-0190-A42AF86B327A}"/>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4DC11C1C-7D65-4D11-911B-4CC12D14AC9F}"/>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4E6076C-20A7-4C0C-8897-F018BBCDB600}"/>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1AB38EDD-C514-12C2-5B6B-3BCDD922F45E}"/>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4BD8D140-AF30-9811-AAAF-F9A8D51607C4}"/>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940D971-96E4-8A7F-0ADC-B2FCDE275D61}"/>
              </a:ext>
            </a:extLst>
          </p:cNvPr>
          <p:cNvSpPr/>
          <p:nvPr/>
        </p:nvSpPr>
        <p:spPr>
          <a:xfrm>
            <a:off x="1184232" y="4583791"/>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caboose</a:t>
            </a:r>
          </a:p>
        </p:txBody>
      </p:sp>
      <p:sp>
        <p:nvSpPr>
          <p:cNvPr id="19" name="Rectangle 18">
            <a:extLst>
              <a:ext uri="{FF2B5EF4-FFF2-40B4-BE49-F238E27FC236}">
                <a16:creationId xmlns:a16="http://schemas.microsoft.com/office/drawing/2014/main" id="{5D7A4BD0-3D2F-CD57-439E-135CC75E6C33}"/>
              </a:ext>
            </a:extLst>
          </p:cNvPr>
          <p:cNvSpPr/>
          <p:nvPr/>
        </p:nvSpPr>
        <p:spPr>
          <a:xfrm>
            <a:off x="1184232" y="5075878"/>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UTXO</a:t>
            </a:r>
          </a:p>
        </p:txBody>
      </p:sp>
      <p:cxnSp>
        <p:nvCxnSpPr>
          <p:cNvPr id="21" name="Straight Arrow Connector 20">
            <a:extLst>
              <a:ext uri="{FF2B5EF4-FFF2-40B4-BE49-F238E27FC236}">
                <a16:creationId xmlns:a16="http://schemas.microsoft.com/office/drawing/2014/main" id="{DF1353EB-11DF-E600-B89F-894617C1E044}"/>
              </a:ext>
            </a:extLst>
          </p:cNvPr>
          <p:cNvCxnSpPr>
            <a:cxnSpLocks/>
            <a:stCxn id="5" idx="3"/>
            <a:endCxn id="11" idx="1"/>
          </p:cNvCxnSpPr>
          <p:nvPr/>
        </p:nvCxnSpPr>
        <p:spPr>
          <a:xfrm flipV="1">
            <a:off x="6005802" y="4083676"/>
            <a:ext cx="1439460" cy="11614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TextBox 22">
            <a:extLst>
              <a:ext uri="{FF2B5EF4-FFF2-40B4-BE49-F238E27FC236}">
                <a16:creationId xmlns:a16="http://schemas.microsoft.com/office/drawing/2014/main" id="{CD68BC03-2381-11DD-FCDC-91C9F6AD49C1}"/>
              </a:ext>
            </a:extLst>
          </p:cNvPr>
          <p:cNvSpPr txBox="1"/>
          <p:nvPr/>
        </p:nvSpPr>
        <p:spPr>
          <a:xfrm>
            <a:off x="5469876" y="1710618"/>
            <a:ext cx="2925092" cy="646331"/>
          </a:xfrm>
          <a:prstGeom prst="rect">
            <a:avLst/>
          </a:prstGeom>
          <a:noFill/>
        </p:spPr>
        <p:txBody>
          <a:bodyPr wrap="square" rtlCol="0">
            <a:spAutoFit/>
          </a:bodyPr>
          <a:lstStyle/>
          <a:p>
            <a:r>
              <a:rPr lang="en-US" dirty="0"/>
              <a:t>7. Read the inter-contract communication.</a:t>
            </a:r>
          </a:p>
        </p:txBody>
      </p:sp>
    </p:spTree>
    <p:extLst>
      <p:ext uri="{BB962C8B-B14F-4D97-AF65-F5344CB8AC3E}">
        <p14:creationId xmlns:p14="http://schemas.microsoft.com/office/powerpoint/2010/main" val="17105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D25C44-447F-6BEA-8075-3DB26842F816}"/>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Bitcoin script</a:t>
            </a:r>
          </a:p>
        </p:txBody>
      </p:sp>
      <p:sp>
        <p:nvSpPr>
          <p:cNvPr id="5" name="Text Placeholder 4">
            <a:extLst>
              <a:ext uri="{FF2B5EF4-FFF2-40B4-BE49-F238E27FC236}">
                <a16:creationId xmlns:a16="http://schemas.microsoft.com/office/drawing/2014/main" id="{D77DE887-3CB4-6802-3579-FB1874B951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8349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45B05-1743-7BCA-EB6B-1A5A8CB75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26F53-224D-C94B-1139-70CBD98E3732}"/>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E915BCD7-6B0B-BCBC-E63E-A858B2B413C8}"/>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DD7B152F-51F1-3827-E76D-4B443B5498C4}"/>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DAD6F897-6879-2937-3C3E-A947848666FC}"/>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BF7B0A43-AA3D-4CF1-D468-2AAFB3E36A6F}"/>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A16BD9DE-51C3-0D47-20B2-5DE3197151CF}"/>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8543AF41-82EE-7524-D157-88308E3EED31}"/>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3A863C17-ED08-BCF2-C1A1-E399AF5F4169}"/>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0E1DDF70-C150-1F3C-B97E-06604C8EB3B4}"/>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ABF8C884-CD38-AE00-960B-CDA66DBB3FFD}"/>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8F5AD11C-C3E4-415B-1032-1043EAC8C413}"/>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EBCA3506-4113-2F0F-C4F3-94385182AD35}"/>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97DF40E-C47C-3DD1-421D-8BEC56278F85}"/>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AB95D376-3136-EA38-F5D0-3CE82E98F215}"/>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F18358B4-177E-A81F-B091-ED6041D8B278}"/>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A06611C-371F-940B-B37C-52385FBA1E20}"/>
              </a:ext>
            </a:extLst>
          </p:cNvPr>
          <p:cNvSpPr/>
          <p:nvPr/>
        </p:nvSpPr>
        <p:spPr>
          <a:xfrm>
            <a:off x="1184232" y="4583791"/>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caboose</a:t>
            </a:r>
          </a:p>
        </p:txBody>
      </p:sp>
      <p:sp>
        <p:nvSpPr>
          <p:cNvPr id="19" name="Rectangle 18">
            <a:extLst>
              <a:ext uri="{FF2B5EF4-FFF2-40B4-BE49-F238E27FC236}">
                <a16:creationId xmlns:a16="http://schemas.microsoft.com/office/drawing/2014/main" id="{1E149682-8A95-7189-90A4-8E4F0B0F827E}"/>
              </a:ext>
            </a:extLst>
          </p:cNvPr>
          <p:cNvSpPr/>
          <p:nvPr/>
        </p:nvSpPr>
        <p:spPr>
          <a:xfrm>
            <a:off x="1184232" y="5075878"/>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UTXO</a:t>
            </a:r>
          </a:p>
        </p:txBody>
      </p:sp>
      <p:cxnSp>
        <p:nvCxnSpPr>
          <p:cNvPr id="21" name="Straight Arrow Connector 20">
            <a:extLst>
              <a:ext uri="{FF2B5EF4-FFF2-40B4-BE49-F238E27FC236}">
                <a16:creationId xmlns:a16="http://schemas.microsoft.com/office/drawing/2014/main" id="{B93EEBE3-9486-CA06-F623-317414941252}"/>
              </a:ext>
            </a:extLst>
          </p:cNvPr>
          <p:cNvCxnSpPr>
            <a:cxnSpLocks/>
            <a:stCxn id="5" idx="0"/>
            <a:endCxn id="4" idx="2"/>
          </p:cNvCxnSpPr>
          <p:nvPr/>
        </p:nvCxnSpPr>
        <p:spPr>
          <a:xfrm flipV="1">
            <a:off x="5469876" y="3134863"/>
            <a:ext cx="0" cy="19449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TextBox 22">
            <a:extLst>
              <a:ext uri="{FF2B5EF4-FFF2-40B4-BE49-F238E27FC236}">
                <a16:creationId xmlns:a16="http://schemas.microsoft.com/office/drawing/2014/main" id="{67DAE93C-FA09-F9A9-6408-96B9C4CD0F5F}"/>
              </a:ext>
            </a:extLst>
          </p:cNvPr>
          <p:cNvSpPr txBox="1"/>
          <p:nvPr/>
        </p:nvSpPr>
        <p:spPr>
          <a:xfrm>
            <a:off x="1697369" y="3469036"/>
            <a:ext cx="3113240" cy="646331"/>
          </a:xfrm>
          <a:prstGeom prst="rect">
            <a:avLst/>
          </a:prstGeom>
          <a:noFill/>
        </p:spPr>
        <p:txBody>
          <a:bodyPr wrap="square" rtlCol="0">
            <a:spAutoFit/>
          </a:bodyPr>
          <a:lstStyle/>
          <a:p>
            <a:r>
              <a:rPr lang="en-US" dirty="0"/>
              <a:t>8. Check that the contract (who is the sender) is present </a:t>
            </a:r>
          </a:p>
        </p:txBody>
      </p:sp>
    </p:spTree>
    <p:extLst>
      <p:ext uri="{BB962C8B-B14F-4D97-AF65-F5344CB8AC3E}">
        <p14:creationId xmlns:p14="http://schemas.microsoft.com/office/powerpoint/2010/main" val="25186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6C1D-0C1D-5F96-03F6-43AF367E0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1E8AC-01EF-B54D-2E8A-5A9A279D4FF0}"/>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1391207E-BE56-6260-6840-9FBBA10FAE5A}"/>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92665426-BB7B-5BA3-C6A3-6826AA493468}"/>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26084555-CB12-754A-FB64-B9A9D42012F5}"/>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9475EE1B-A87F-4AB8-B6EC-7A89C7795F7A}"/>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FE043019-4507-D19A-7975-B732E3513820}"/>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844B2398-D11A-2382-3FD2-63A2CFA6D67E}"/>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A09DA00F-251B-306E-AA8E-970D6B16CCBD}"/>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0057CD8B-5C61-8C8E-6A2F-9AA8D700E834}"/>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F8A5FE13-7BBB-AEDE-B713-E24822B09CDC}"/>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DBDBE615-86E2-923B-E183-8DD0D0122AB9}"/>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E06206A8-9E6B-F4CD-9F4E-F9BB95300122}"/>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09B4B7E-1801-D1F1-9B36-2ABFE232070F}"/>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A4B2065B-25D7-06CE-2FA3-2BDD0AAF2ABE}"/>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76558987-ED82-5255-6F3C-DE1030632FD8}"/>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F74B08-93B6-9E20-CB88-4D0FFEA15039}"/>
              </a:ext>
            </a:extLst>
          </p:cNvPr>
          <p:cNvSpPr/>
          <p:nvPr/>
        </p:nvSpPr>
        <p:spPr>
          <a:xfrm>
            <a:off x="1184232" y="4583791"/>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caboose</a:t>
            </a:r>
          </a:p>
        </p:txBody>
      </p:sp>
      <p:sp>
        <p:nvSpPr>
          <p:cNvPr id="19" name="Rectangle 18">
            <a:extLst>
              <a:ext uri="{FF2B5EF4-FFF2-40B4-BE49-F238E27FC236}">
                <a16:creationId xmlns:a16="http://schemas.microsoft.com/office/drawing/2014/main" id="{8B81FEBB-FC23-686A-14EE-D5D246D3DF13}"/>
              </a:ext>
            </a:extLst>
          </p:cNvPr>
          <p:cNvSpPr/>
          <p:nvPr/>
        </p:nvSpPr>
        <p:spPr>
          <a:xfrm>
            <a:off x="1184232" y="5075878"/>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UTXO</a:t>
            </a:r>
          </a:p>
        </p:txBody>
      </p:sp>
      <p:cxnSp>
        <p:nvCxnSpPr>
          <p:cNvPr id="21" name="Straight Arrow Connector 20">
            <a:extLst>
              <a:ext uri="{FF2B5EF4-FFF2-40B4-BE49-F238E27FC236}">
                <a16:creationId xmlns:a16="http://schemas.microsoft.com/office/drawing/2014/main" id="{323790BA-279E-97AB-4E62-7CD226E081EF}"/>
              </a:ext>
            </a:extLst>
          </p:cNvPr>
          <p:cNvCxnSpPr>
            <a:cxnSpLocks/>
            <a:stCxn id="5" idx="3"/>
            <a:endCxn id="12" idx="1"/>
          </p:cNvCxnSpPr>
          <p:nvPr/>
        </p:nvCxnSpPr>
        <p:spPr>
          <a:xfrm flipV="1">
            <a:off x="6005802" y="4701778"/>
            <a:ext cx="1441099" cy="54332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TextBox 22">
            <a:extLst>
              <a:ext uri="{FF2B5EF4-FFF2-40B4-BE49-F238E27FC236}">
                <a16:creationId xmlns:a16="http://schemas.microsoft.com/office/drawing/2014/main" id="{B78A593B-0290-9AE1-CFFF-44097BE39864}"/>
              </a:ext>
            </a:extLst>
          </p:cNvPr>
          <p:cNvSpPr txBox="1"/>
          <p:nvPr/>
        </p:nvSpPr>
        <p:spPr>
          <a:xfrm>
            <a:off x="6721134" y="1807151"/>
            <a:ext cx="3349966" cy="646331"/>
          </a:xfrm>
          <a:prstGeom prst="rect">
            <a:avLst/>
          </a:prstGeom>
          <a:noFill/>
        </p:spPr>
        <p:txBody>
          <a:bodyPr wrap="square" rtlCol="0">
            <a:spAutoFit/>
          </a:bodyPr>
          <a:lstStyle/>
          <a:p>
            <a:r>
              <a:rPr lang="en-US" dirty="0"/>
              <a:t>9. Check the new ERC20 state in the new state caboose</a:t>
            </a:r>
          </a:p>
        </p:txBody>
      </p:sp>
    </p:spTree>
    <p:extLst>
      <p:ext uri="{BB962C8B-B14F-4D97-AF65-F5344CB8AC3E}">
        <p14:creationId xmlns:p14="http://schemas.microsoft.com/office/powerpoint/2010/main" val="379412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F17DC-62AB-0ECD-887C-0688CE3FEA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B1251-6807-2AA6-B0DF-C6B871C811D8}"/>
              </a:ext>
            </a:extLst>
          </p:cNvPr>
          <p:cNvSpPr>
            <a:spLocks noGrp="1"/>
          </p:cNvSpPr>
          <p:nvPr>
            <p:ph type="title"/>
          </p:nvPr>
        </p:nvSpPr>
        <p:spPr/>
        <p:txBody>
          <a:bodyPr/>
          <a:lstStyle/>
          <a:p>
            <a:r>
              <a:rPr lang="en-US" dirty="0"/>
              <a:t>Function calls</a:t>
            </a:r>
          </a:p>
        </p:txBody>
      </p:sp>
      <p:sp>
        <p:nvSpPr>
          <p:cNvPr id="4" name="Rectangle 3">
            <a:extLst>
              <a:ext uri="{FF2B5EF4-FFF2-40B4-BE49-F238E27FC236}">
                <a16:creationId xmlns:a16="http://schemas.microsoft.com/office/drawing/2014/main" id="{3786BC19-0E4C-E1C7-1A05-B0D05DC3D369}"/>
              </a:ext>
            </a:extLst>
          </p:cNvPr>
          <p:cNvSpPr/>
          <p:nvPr/>
        </p:nvSpPr>
        <p:spPr>
          <a:xfrm>
            <a:off x="4933950" y="280435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Contract</a:t>
            </a:r>
          </a:p>
        </p:txBody>
      </p:sp>
      <p:sp>
        <p:nvSpPr>
          <p:cNvPr id="5" name="Rectangle 4">
            <a:extLst>
              <a:ext uri="{FF2B5EF4-FFF2-40B4-BE49-F238E27FC236}">
                <a16:creationId xmlns:a16="http://schemas.microsoft.com/office/drawing/2014/main" id="{893B6AF8-1843-8B02-EE71-7EF57C4E722E}"/>
              </a:ext>
            </a:extLst>
          </p:cNvPr>
          <p:cNvSpPr/>
          <p:nvPr/>
        </p:nvSpPr>
        <p:spPr>
          <a:xfrm>
            <a:off x="4933950" y="5079847"/>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grpSp>
        <p:nvGrpSpPr>
          <p:cNvPr id="6" name="Group 5">
            <a:extLst>
              <a:ext uri="{FF2B5EF4-FFF2-40B4-BE49-F238E27FC236}">
                <a16:creationId xmlns:a16="http://schemas.microsoft.com/office/drawing/2014/main" id="{9DDE7FBE-2EBF-D171-B9E0-BB412EDD7DC2}"/>
              </a:ext>
            </a:extLst>
          </p:cNvPr>
          <p:cNvGrpSpPr/>
          <p:nvPr/>
        </p:nvGrpSpPr>
        <p:grpSpPr>
          <a:xfrm>
            <a:off x="6390628" y="3296444"/>
            <a:ext cx="661012" cy="1948656"/>
            <a:chOff x="4574528" y="3366294"/>
            <a:chExt cx="661012" cy="482906"/>
          </a:xfrm>
        </p:grpSpPr>
        <p:cxnSp>
          <p:nvCxnSpPr>
            <p:cNvPr id="7" name="Curved Connector 6">
              <a:extLst>
                <a:ext uri="{FF2B5EF4-FFF2-40B4-BE49-F238E27FC236}">
                  <a16:creationId xmlns:a16="http://schemas.microsoft.com/office/drawing/2014/main" id="{A658C2CD-A594-374A-A5DD-85832CAE9933}"/>
                </a:ext>
              </a:extLst>
            </p:cNvPr>
            <p:cNvCxnSpPr>
              <a:cxnSpLocks/>
            </p:cNvCxnSpPr>
            <p:nvPr/>
          </p:nvCxnSpPr>
          <p:spPr>
            <a:xfrm>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D7C25116-C5EE-8E9B-DB57-3650201C49B9}"/>
                </a:ext>
              </a:extLst>
            </p:cNvPr>
            <p:cNvCxnSpPr>
              <a:cxnSpLocks/>
            </p:cNvCxnSpPr>
            <p:nvPr/>
          </p:nvCxnSpPr>
          <p:spPr>
            <a:xfrm flipV="1">
              <a:off x="4574528" y="3366294"/>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F48DFB60-551F-DBC1-437C-6993441EB83A}"/>
              </a:ext>
            </a:extLst>
          </p:cNvPr>
          <p:cNvSpPr/>
          <p:nvPr/>
        </p:nvSpPr>
        <p:spPr>
          <a:xfrm>
            <a:off x="7445263" y="2804357"/>
            <a:ext cx="2138190"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caboose</a:t>
            </a:r>
          </a:p>
        </p:txBody>
      </p:sp>
      <p:sp>
        <p:nvSpPr>
          <p:cNvPr id="10" name="Rectangle 9">
            <a:extLst>
              <a:ext uri="{FF2B5EF4-FFF2-40B4-BE49-F238E27FC236}">
                <a16:creationId xmlns:a16="http://schemas.microsoft.com/office/drawing/2014/main" id="{0F6EA0DA-8EAE-5DE5-4475-40D1F0085658}"/>
              </a:ext>
            </a:extLst>
          </p:cNvPr>
          <p:cNvSpPr/>
          <p:nvPr/>
        </p:nvSpPr>
        <p:spPr>
          <a:xfrm>
            <a:off x="7436467" y="3296444"/>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Contract new UTXO</a:t>
            </a:r>
          </a:p>
        </p:txBody>
      </p:sp>
      <p:sp>
        <p:nvSpPr>
          <p:cNvPr id="11" name="Rectangle 10">
            <a:extLst>
              <a:ext uri="{FF2B5EF4-FFF2-40B4-BE49-F238E27FC236}">
                <a16:creationId xmlns:a16="http://schemas.microsoft.com/office/drawing/2014/main" id="{E97220D4-1B11-38A7-C88B-B2B126A246EC}"/>
              </a:ext>
            </a:extLst>
          </p:cNvPr>
          <p:cNvSpPr/>
          <p:nvPr/>
        </p:nvSpPr>
        <p:spPr>
          <a:xfrm>
            <a:off x="7445262" y="3792202"/>
            <a:ext cx="2146985" cy="58294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Inter-contract communication </a:t>
            </a:r>
          </a:p>
        </p:txBody>
      </p:sp>
      <p:sp>
        <p:nvSpPr>
          <p:cNvPr id="12" name="Rectangle 11">
            <a:extLst>
              <a:ext uri="{FF2B5EF4-FFF2-40B4-BE49-F238E27FC236}">
                <a16:creationId xmlns:a16="http://schemas.microsoft.com/office/drawing/2014/main" id="{A6A85839-8882-00F6-C7CA-73F2AD4A01AD}"/>
              </a:ext>
            </a:extLst>
          </p:cNvPr>
          <p:cNvSpPr/>
          <p:nvPr/>
        </p:nvSpPr>
        <p:spPr>
          <a:xfrm>
            <a:off x="7446901" y="4536525"/>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D6109682-5504-AA8A-B777-0F69E84E6A47}"/>
              </a:ext>
            </a:extLst>
          </p:cNvPr>
          <p:cNvSpPr/>
          <p:nvPr/>
        </p:nvSpPr>
        <p:spPr>
          <a:xfrm>
            <a:off x="7445262" y="5075878"/>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0CFED856-52E0-8FE5-62C7-7C39E78DF141}"/>
              </a:ext>
            </a:extLst>
          </p:cNvPr>
          <p:cNvSpPr/>
          <p:nvPr/>
        </p:nvSpPr>
        <p:spPr>
          <a:xfrm>
            <a:off x="4762500" y="2533650"/>
            <a:ext cx="1428750"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13F8209-775C-FA7C-3B71-5B95808BCF5C}"/>
              </a:ext>
            </a:extLst>
          </p:cNvPr>
          <p:cNvSpPr txBox="1"/>
          <p:nvPr/>
        </p:nvSpPr>
        <p:spPr>
          <a:xfrm>
            <a:off x="4837436" y="5741788"/>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8F7F52C7-C997-FEC4-DA43-F11A6C7D44F2}"/>
              </a:ext>
            </a:extLst>
          </p:cNvPr>
          <p:cNvSpPr txBox="1"/>
          <p:nvPr/>
        </p:nvSpPr>
        <p:spPr>
          <a:xfrm>
            <a:off x="7870521" y="5741788"/>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9A710589-C4C8-1F03-BF6F-1BE61F7869B9}"/>
              </a:ext>
            </a:extLst>
          </p:cNvPr>
          <p:cNvSpPr/>
          <p:nvPr/>
        </p:nvSpPr>
        <p:spPr>
          <a:xfrm>
            <a:off x="7270098" y="2533650"/>
            <a:ext cx="2502552" cy="309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098B65-00F2-1D07-2A95-C3446D4B5167}"/>
              </a:ext>
            </a:extLst>
          </p:cNvPr>
          <p:cNvSpPr/>
          <p:nvPr/>
        </p:nvSpPr>
        <p:spPr>
          <a:xfrm>
            <a:off x="1184232" y="4583791"/>
            <a:ext cx="2319053"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caboose</a:t>
            </a:r>
          </a:p>
        </p:txBody>
      </p:sp>
      <p:sp>
        <p:nvSpPr>
          <p:cNvPr id="19" name="Rectangle 18">
            <a:extLst>
              <a:ext uri="{FF2B5EF4-FFF2-40B4-BE49-F238E27FC236}">
                <a16:creationId xmlns:a16="http://schemas.microsoft.com/office/drawing/2014/main" id="{48C8149A-26CC-7DDC-55CC-6B523C8B824B}"/>
              </a:ext>
            </a:extLst>
          </p:cNvPr>
          <p:cNvSpPr/>
          <p:nvPr/>
        </p:nvSpPr>
        <p:spPr>
          <a:xfrm>
            <a:off x="1184232" y="5075878"/>
            <a:ext cx="231905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old UTXO</a:t>
            </a:r>
          </a:p>
        </p:txBody>
      </p:sp>
      <p:cxnSp>
        <p:nvCxnSpPr>
          <p:cNvPr id="21" name="Straight Arrow Connector 20">
            <a:extLst>
              <a:ext uri="{FF2B5EF4-FFF2-40B4-BE49-F238E27FC236}">
                <a16:creationId xmlns:a16="http://schemas.microsoft.com/office/drawing/2014/main" id="{0C8F8B63-31D7-1F66-0423-D7E1289A115D}"/>
              </a:ext>
            </a:extLst>
          </p:cNvPr>
          <p:cNvCxnSpPr>
            <a:cxnSpLocks/>
            <a:stCxn id="5" idx="3"/>
            <a:endCxn id="13" idx="1"/>
          </p:cNvCxnSpPr>
          <p:nvPr/>
        </p:nvCxnSpPr>
        <p:spPr>
          <a:xfrm flipV="1">
            <a:off x="6005802" y="5241131"/>
            <a:ext cx="1439460" cy="39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TextBox 22">
            <a:extLst>
              <a:ext uri="{FF2B5EF4-FFF2-40B4-BE49-F238E27FC236}">
                <a16:creationId xmlns:a16="http://schemas.microsoft.com/office/drawing/2014/main" id="{A74A1EE7-CF50-35A5-7889-4CE448543355}"/>
              </a:ext>
            </a:extLst>
          </p:cNvPr>
          <p:cNvSpPr txBox="1"/>
          <p:nvPr/>
        </p:nvSpPr>
        <p:spPr>
          <a:xfrm>
            <a:off x="6721134" y="1807151"/>
            <a:ext cx="3883366" cy="646331"/>
          </a:xfrm>
          <a:prstGeom prst="rect">
            <a:avLst/>
          </a:prstGeom>
          <a:noFill/>
        </p:spPr>
        <p:txBody>
          <a:bodyPr wrap="square" rtlCol="0">
            <a:spAutoFit/>
          </a:bodyPr>
          <a:lstStyle/>
          <a:p>
            <a:r>
              <a:rPr lang="en-US" dirty="0"/>
              <a:t>10. Check that the new ERC20 contract UTXO is correctly present.</a:t>
            </a:r>
          </a:p>
        </p:txBody>
      </p:sp>
    </p:spTree>
    <p:extLst>
      <p:ext uri="{BB962C8B-B14F-4D97-AF65-F5344CB8AC3E}">
        <p14:creationId xmlns:p14="http://schemas.microsoft.com/office/powerpoint/2010/main" val="304235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5B8C-A846-63D4-7711-D6AC3D955624}"/>
              </a:ext>
            </a:extLst>
          </p:cNvPr>
          <p:cNvSpPr>
            <a:spLocks noGrp="1"/>
          </p:cNvSpPr>
          <p:nvPr>
            <p:ph type="title"/>
          </p:nvPr>
        </p:nvSpPr>
        <p:spPr/>
        <p:txBody>
          <a:bodyPr/>
          <a:lstStyle/>
          <a:p>
            <a:r>
              <a:rPr lang="en-US" dirty="0"/>
              <a:t>Function calls</a:t>
            </a:r>
          </a:p>
        </p:txBody>
      </p:sp>
      <p:sp>
        <p:nvSpPr>
          <p:cNvPr id="3" name="Content Placeholder 2">
            <a:extLst>
              <a:ext uri="{FF2B5EF4-FFF2-40B4-BE49-F238E27FC236}">
                <a16:creationId xmlns:a16="http://schemas.microsoft.com/office/drawing/2014/main" id="{E3B4EEF3-1128-1201-24F4-1F6408A6B507}"/>
              </a:ext>
            </a:extLst>
          </p:cNvPr>
          <p:cNvSpPr>
            <a:spLocks noGrp="1"/>
          </p:cNvSpPr>
          <p:nvPr>
            <p:ph idx="1"/>
          </p:nvPr>
        </p:nvSpPr>
        <p:spPr/>
        <p:txBody>
          <a:bodyPr>
            <a:normAutofit/>
          </a:bodyPr>
          <a:lstStyle/>
          <a:p>
            <a:r>
              <a:rPr lang="en-US" sz="2400" dirty="0"/>
              <a:t>The example is a special case for two contracts to interact with each other.</a:t>
            </a:r>
          </a:p>
          <a:p>
            <a:r>
              <a:rPr lang="en-US" sz="2400" dirty="0"/>
              <a:t>Needs standardization for such inter-contract communication that is simple, safe, scalable, and flexible.</a:t>
            </a:r>
          </a:p>
        </p:txBody>
      </p:sp>
    </p:spTree>
    <p:extLst>
      <p:ext uri="{BB962C8B-B14F-4D97-AF65-F5344CB8AC3E}">
        <p14:creationId xmlns:p14="http://schemas.microsoft.com/office/powerpoint/2010/main" val="103601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EEAB-B9EB-1DF6-2D4C-417ADFC39887}"/>
              </a:ext>
            </a:extLst>
          </p:cNvPr>
          <p:cNvSpPr>
            <a:spLocks noGrp="1"/>
          </p:cNvSpPr>
          <p:nvPr>
            <p:ph type="title"/>
          </p:nvPr>
        </p:nvSpPr>
        <p:spPr/>
        <p:txBody>
          <a:bodyPr/>
          <a:lstStyle/>
          <a:p>
            <a:r>
              <a:rPr lang="en-US" sz="4400" dirty="0">
                <a:ea typeface="Linux Biolinum O" panose="02000503000000000000" pitchFamily="2" charset="0"/>
                <a:cs typeface="Linux Biolinum O" panose="02000503000000000000" pitchFamily="2" charset="0"/>
              </a:rPr>
              <a:t>Concurrency</a:t>
            </a:r>
            <a:endParaRPr lang="en-US" dirty="0"/>
          </a:p>
        </p:txBody>
      </p:sp>
      <p:sp>
        <p:nvSpPr>
          <p:cNvPr id="3" name="Content Placeholder 2">
            <a:extLst>
              <a:ext uri="{FF2B5EF4-FFF2-40B4-BE49-F238E27FC236}">
                <a16:creationId xmlns:a16="http://schemas.microsoft.com/office/drawing/2014/main" id="{4C3D554D-871F-775B-FD68-75BE189D9278}"/>
              </a:ext>
            </a:extLst>
          </p:cNvPr>
          <p:cNvSpPr>
            <a:spLocks noGrp="1"/>
          </p:cNvSpPr>
          <p:nvPr>
            <p:ph idx="1"/>
          </p:nvPr>
        </p:nvSpPr>
        <p:spPr/>
        <p:txBody>
          <a:bodyPr>
            <a:normAutofit/>
          </a:bodyPr>
          <a:lstStyle/>
          <a:p>
            <a:r>
              <a:rPr lang="en-US" sz="2400" dirty="0"/>
              <a:t>A fundamental issue with function calls is that users may need to work together to schedule the transaction flow, to allow the same contract being invoked multiple times in the same block.</a:t>
            </a:r>
          </a:p>
          <a:p>
            <a:endParaRPr lang="en-US" sz="2400" dirty="0"/>
          </a:p>
        </p:txBody>
      </p:sp>
      <p:sp>
        <p:nvSpPr>
          <p:cNvPr id="5" name="Rectangle 4">
            <a:extLst>
              <a:ext uri="{FF2B5EF4-FFF2-40B4-BE49-F238E27FC236}">
                <a16:creationId xmlns:a16="http://schemas.microsoft.com/office/drawing/2014/main" id="{2734BF94-D4B3-BCF3-7B31-6B77B7ECF913}"/>
              </a:ext>
            </a:extLst>
          </p:cNvPr>
          <p:cNvSpPr/>
          <p:nvPr/>
        </p:nvSpPr>
        <p:spPr>
          <a:xfrm>
            <a:off x="6515100" y="4410826"/>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sp>
        <p:nvSpPr>
          <p:cNvPr id="12" name="Rectangle 11">
            <a:extLst>
              <a:ext uri="{FF2B5EF4-FFF2-40B4-BE49-F238E27FC236}">
                <a16:creationId xmlns:a16="http://schemas.microsoft.com/office/drawing/2014/main" id="{48309E02-4C88-DF38-CB1F-B5BC5940FEB1}"/>
              </a:ext>
            </a:extLst>
          </p:cNvPr>
          <p:cNvSpPr/>
          <p:nvPr/>
        </p:nvSpPr>
        <p:spPr>
          <a:xfrm>
            <a:off x="9028051" y="3867504"/>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13" name="Rectangle 12">
            <a:extLst>
              <a:ext uri="{FF2B5EF4-FFF2-40B4-BE49-F238E27FC236}">
                <a16:creationId xmlns:a16="http://schemas.microsoft.com/office/drawing/2014/main" id="{0A819B34-29E4-7B6E-DC73-156F8C7DA87C}"/>
              </a:ext>
            </a:extLst>
          </p:cNvPr>
          <p:cNvSpPr/>
          <p:nvPr/>
        </p:nvSpPr>
        <p:spPr>
          <a:xfrm>
            <a:off x="9026412" y="4406857"/>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14" name="Rectangle 13">
            <a:extLst>
              <a:ext uri="{FF2B5EF4-FFF2-40B4-BE49-F238E27FC236}">
                <a16:creationId xmlns:a16="http://schemas.microsoft.com/office/drawing/2014/main" id="{A2193090-3B3C-BE9A-D4A7-A95BE88E4A70}"/>
              </a:ext>
            </a:extLst>
          </p:cNvPr>
          <p:cNvSpPr/>
          <p:nvPr/>
        </p:nvSpPr>
        <p:spPr>
          <a:xfrm>
            <a:off x="6343650" y="4198009"/>
            <a:ext cx="1428750" cy="76541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EEA3515-880E-85A1-A6F2-B8C783BBE298}"/>
              </a:ext>
            </a:extLst>
          </p:cNvPr>
          <p:cNvSpPr txBox="1"/>
          <p:nvPr/>
        </p:nvSpPr>
        <p:spPr>
          <a:xfrm>
            <a:off x="6418586" y="5072767"/>
            <a:ext cx="1278878"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27087B68-E394-9C02-CCBA-8D6573D47BB8}"/>
              </a:ext>
            </a:extLst>
          </p:cNvPr>
          <p:cNvSpPr txBox="1"/>
          <p:nvPr/>
        </p:nvSpPr>
        <p:spPr>
          <a:xfrm>
            <a:off x="9451671" y="5072767"/>
            <a:ext cx="1278878" cy="369332"/>
          </a:xfrm>
          <a:prstGeom prst="rect">
            <a:avLst/>
          </a:prstGeom>
          <a:noFill/>
        </p:spPr>
        <p:txBody>
          <a:bodyPr wrap="square" rtlCol="0">
            <a:spAutoFit/>
          </a:bodyPr>
          <a:lstStyle/>
          <a:p>
            <a:pPr algn="ctr"/>
            <a:r>
              <a:rPr lang="en-US" dirty="0"/>
              <a:t>output</a:t>
            </a:r>
          </a:p>
        </p:txBody>
      </p:sp>
      <p:sp>
        <p:nvSpPr>
          <p:cNvPr id="17" name="Rectangle 16">
            <a:extLst>
              <a:ext uri="{FF2B5EF4-FFF2-40B4-BE49-F238E27FC236}">
                <a16:creationId xmlns:a16="http://schemas.microsoft.com/office/drawing/2014/main" id="{45372742-1D79-F35B-E1B8-0759AF2F53C5}"/>
              </a:ext>
            </a:extLst>
          </p:cNvPr>
          <p:cNvSpPr/>
          <p:nvPr/>
        </p:nvSpPr>
        <p:spPr>
          <a:xfrm>
            <a:off x="8851248" y="3690707"/>
            <a:ext cx="2502552" cy="12727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2F62D09-AD44-27FA-01F4-1BAE8B80B2AC}"/>
              </a:ext>
            </a:extLst>
          </p:cNvPr>
          <p:cNvCxnSpPr>
            <a:cxnSpLocks/>
            <a:stCxn id="5" idx="3"/>
            <a:endCxn id="13" idx="1"/>
          </p:cNvCxnSpPr>
          <p:nvPr/>
        </p:nvCxnSpPr>
        <p:spPr>
          <a:xfrm flipV="1">
            <a:off x="7586952" y="4572110"/>
            <a:ext cx="1439460" cy="39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Rectangle 18">
            <a:extLst>
              <a:ext uri="{FF2B5EF4-FFF2-40B4-BE49-F238E27FC236}">
                <a16:creationId xmlns:a16="http://schemas.microsoft.com/office/drawing/2014/main" id="{AD5C9357-E1F8-EBF7-AA96-4B87B24ED88D}"/>
              </a:ext>
            </a:extLst>
          </p:cNvPr>
          <p:cNvSpPr/>
          <p:nvPr/>
        </p:nvSpPr>
        <p:spPr>
          <a:xfrm>
            <a:off x="1200960" y="4410826"/>
            <a:ext cx="1071852"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a:t>
            </a:r>
          </a:p>
        </p:txBody>
      </p:sp>
      <p:sp>
        <p:nvSpPr>
          <p:cNvPr id="20" name="Rectangle 19">
            <a:extLst>
              <a:ext uri="{FF2B5EF4-FFF2-40B4-BE49-F238E27FC236}">
                <a16:creationId xmlns:a16="http://schemas.microsoft.com/office/drawing/2014/main" id="{8384896A-AF04-1BD0-7190-F0F70B3FDE7A}"/>
              </a:ext>
            </a:extLst>
          </p:cNvPr>
          <p:cNvSpPr/>
          <p:nvPr/>
        </p:nvSpPr>
        <p:spPr>
          <a:xfrm>
            <a:off x="3713911" y="3867504"/>
            <a:ext cx="2136551"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caboose</a:t>
            </a:r>
          </a:p>
        </p:txBody>
      </p:sp>
      <p:sp>
        <p:nvSpPr>
          <p:cNvPr id="21" name="Rectangle 20">
            <a:extLst>
              <a:ext uri="{FF2B5EF4-FFF2-40B4-BE49-F238E27FC236}">
                <a16:creationId xmlns:a16="http://schemas.microsoft.com/office/drawing/2014/main" id="{2D51F526-4874-0A1C-2E36-39471BD8B261}"/>
              </a:ext>
            </a:extLst>
          </p:cNvPr>
          <p:cNvSpPr/>
          <p:nvPr/>
        </p:nvSpPr>
        <p:spPr>
          <a:xfrm>
            <a:off x="3712272" y="4406857"/>
            <a:ext cx="214698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ERC20 new UTXO</a:t>
            </a:r>
          </a:p>
        </p:txBody>
      </p:sp>
      <p:sp>
        <p:nvSpPr>
          <p:cNvPr id="22" name="Rectangle 21">
            <a:extLst>
              <a:ext uri="{FF2B5EF4-FFF2-40B4-BE49-F238E27FC236}">
                <a16:creationId xmlns:a16="http://schemas.microsoft.com/office/drawing/2014/main" id="{B9CE2D40-F3F2-EF97-85AC-8912AC2FE0CF}"/>
              </a:ext>
            </a:extLst>
          </p:cNvPr>
          <p:cNvSpPr/>
          <p:nvPr/>
        </p:nvSpPr>
        <p:spPr>
          <a:xfrm>
            <a:off x="1029510" y="4198009"/>
            <a:ext cx="1428750" cy="76541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01802F-C9B3-72A0-1FE7-AA664EF1ED35}"/>
              </a:ext>
            </a:extLst>
          </p:cNvPr>
          <p:cNvSpPr txBox="1"/>
          <p:nvPr/>
        </p:nvSpPr>
        <p:spPr>
          <a:xfrm>
            <a:off x="1104446" y="5072767"/>
            <a:ext cx="1278878" cy="369332"/>
          </a:xfrm>
          <a:prstGeom prst="rect">
            <a:avLst/>
          </a:prstGeom>
          <a:noFill/>
        </p:spPr>
        <p:txBody>
          <a:bodyPr wrap="square" rtlCol="0">
            <a:spAutoFit/>
          </a:bodyPr>
          <a:lstStyle/>
          <a:p>
            <a:pPr algn="ctr"/>
            <a:r>
              <a:rPr lang="en-US" dirty="0"/>
              <a:t>input</a:t>
            </a:r>
          </a:p>
        </p:txBody>
      </p:sp>
      <p:sp>
        <p:nvSpPr>
          <p:cNvPr id="24" name="TextBox 23">
            <a:extLst>
              <a:ext uri="{FF2B5EF4-FFF2-40B4-BE49-F238E27FC236}">
                <a16:creationId xmlns:a16="http://schemas.microsoft.com/office/drawing/2014/main" id="{C5DF14FF-5A5E-AF00-74C5-E8E7C193AC6E}"/>
              </a:ext>
            </a:extLst>
          </p:cNvPr>
          <p:cNvSpPr txBox="1"/>
          <p:nvPr/>
        </p:nvSpPr>
        <p:spPr>
          <a:xfrm>
            <a:off x="4137531" y="5072767"/>
            <a:ext cx="1278878" cy="369332"/>
          </a:xfrm>
          <a:prstGeom prst="rect">
            <a:avLst/>
          </a:prstGeom>
          <a:noFill/>
        </p:spPr>
        <p:txBody>
          <a:bodyPr wrap="square" rtlCol="0">
            <a:spAutoFit/>
          </a:bodyPr>
          <a:lstStyle/>
          <a:p>
            <a:pPr algn="ctr"/>
            <a:r>
              <a:rPr lang="en-US" dirty="0"/>
              <a:t>output</a:t>
            </a:r>
          </a:p>
        </p:txBody>
      </p:sp>
      <p:sp>
        <p:nvSpPr>
          <p:cNvPr id="25" name="Rectangle 24">
            <a:extLst>
              <a:ext uri="{FF2B5EF4-FFF2-40B4-BE49-F238E27FC236}">
                <a16:creationId xmlns:a16="http://schemas.microsoft.com/office/drawing/2014/main" id="{62468051-0F50-55E8-013A-C3215F68A740}"/>
              </a:ext>
            </a:extLst>
          </p:cNvPr>
          <p:cNvSpPr/>
          <p:nvPr/>
        </p:nvSpPr>
        <p:spPr>
          <a:xfrm>
            <a:off x="3537108" y="3690707"/>
            <a:ext cx="2502552" cy="12727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5331731-85FA-FE2A-3098-FD18B4081CAE}"/>
              </a:ext>
            </a:extLst>
          </p:cNvPr>
          <p:cNvCxnSpPr>
            <a:cxnSpLocks/>
            <a:stCxn id="19" idx="3"/>
            <a:endCxn id="21" idx="1"/>
          </p:cNvCxnSpPr>
          <p:nvPr/>
        </p:nvCxnSpPr>
        <p:spPr>
          <a:xfrm flipV="1">
            <a:off x="2272812" y="4572110"/>
            <a:ext cx="1439460" cy="39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63A51FE1-237D-A4ED-977B-E9CF5AAF7C0E}"/>
              </a:ext>
            </a:extLst>
          </p:cNvPr>
          <p:cNvSpPr txBox="1"/>
          <p:nvPr/>
        </p:nvSpPr>
        <p:spPr>
          <a:xfrm>
            <a:off x="1573818" y="5678140"/>
            <a:ext cx="3592413" cy="461665"/>
          </a:xfrm>
          <a:prstGeom prst="rect">
            <a:avLst/>
          </a:prstGeom>
          <a:noFill/>
        </p:spPr>
        <p:txBody>
          <a:bodyPr wrap="square" rtlCol="0">
            <a:spAutoFit/>
          </a:bodyPr>
          <a:lstStyle/>
          <a:p>
            <a:pPr algn="ctr"/>
            <a:r>
              <a:rPr lang="en-US" sz="2400" dirty="0"/>
              <a:t>Alice</a:t>
            </a:r>
          </a:p>
        </p:txBody>
      </p:sp>
      <p:sp>
        <p:nvSpPr>
          <p:cNvPr id="28" name="TextBox 27">
            <a:extLst>
              <a:ext uri="{FF2B5EF4-FFF2-40B4-BE49-F238E27FC236}">
                <a16:creationId xmlns:a16="http://schemas.microsoft.com/office/drawing/2014/main" id="{E41D888C-EF9A-3310-23A4-2AB67E541F45}"/>
              </a:ext>
            </a:extLst>
          </p:cNvPr>
          <p:cNvSpPr txBox="1"/>
          <p:nvPr/>
        </p:nvSpPr>
        <p:spPr>
          <a:xfrm>
            <a:off x="7025769" y="5677942"/>
            <a:ext cx="3592413" cy="461665"/>
          </a:xfrm>
          <a:prstGeom prst="rect">
            <a:avLst/>
          </a:prstGeom>
          <a:noFill/>
        </p:spPr>
        <p:txBody>
          <a:bodyPr wrap="square" rtlCol="0">
            <a:spAutoFit/>
          </a:bodyPr>
          <a:lstStyle/>
          <a:p>
            <a:pPr algn="ctr"/>
            <a:r>
              <a:rPr lang="en-US" sz="2400" dirty="0"/>
              <a:t>Bob</a:t>
            </a:r>
          </a:p>
        </p:txBody>
      </p:sp>
      <p:cxnSp>
        <p:nvCxnSpPr>
          <p:cNvPr id="30" name="Curved Connector 29">
            <a:extLst>
              <a:ext uri="{FF2B5EF4-FFF2-40B4-BE49-F238E27FC236}">
                <a16:creationId xmlns:a16="http://schemas.microsoft.com/office/drawing/2014/main" id="{0F3CA40B-40F6-D0D4-B13C-DE5B02B3516F}"/>
              </a:ext>
            </a:extLst>
          </p:cNvPr>
          <p:cNvCxnSpPr>
            <a:stCxn id="21" idx="0"/>
            <a:endCxn id="5" idx="0"/>
          </p:cNvCxnSpPr>
          <p:nvPr/>
        </p:nvCxnSpPr>
        <p:spPr>
          <a:xfrm rot="16200000" flipH="1">
            <a:off x="5916410" y="3276211"/>
            <a:ext cx="3969" cy="2265261"/>
          </a:xfrm>
          <a:prstGeom prst="curvedConnector3">
            <a:avLst>
              <a:gd name="adj1" fmla="val -2303854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584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2" grpId="0" animBg="1"/>
      <p:bldP spid="13" grpId="0" animBg="1"/>
      <p:bldP spid="14" grpId="0" animBg="1"/>
      <p:bldP spid="15" grpId="0"/>
      <p:bldP spid="16" grpId="0"/>
      <p:bldP spid="17" grpId="0" animBg="1"/>
      <p:bldP spid="19" grpId="0" animBg="1"/>
      <p:bldP spid="20" grpId="0" animBg="1"/>
      <p:bldP spid="21" grpId="0" animBg="1"/>
      <p:bldP spid="22" grpId="0" animBg="1"/>
      <p:bldP spid="23" grpId="0"/>
      <p:bldP spid="24" grpId="0"/>
      <p:bldP spid="25" grpId="0" animBg="1"/>
      <p:bldP spid="27" grpId="0"/>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3F4A1A0-02C3-65C0-62EB-100DE3E57571}"/>
              </a:ext>
            </a:extLst>
          </p:cNvPr>
          <p:cNvSpPr/>
          <p:nvPr/>
        </p:nvSpPr>
        <p:spPr>
          <a:xfrm>
            <a:off x="4905830" y="3079853"/>
            <a:ext cx="6328228" cy="289392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156989-BE7F-917F-6F98-1EB795A0F0DA}"/>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8CF61E14-07FB-B597-AE9E-AAFDDCD8B803}"/>
              </a:ext>
            </a:extLst>
          </p:cNvPr>
          <p:cNvSpPr>
            <a:spLocks noGrp="1"/>
          </p:cNvSpPr>
          <p:nvPr>
            <p:ph idx="1"/>
          </p:nvPr>
        </p:nvSpPr>
        <p:spPr>
          <a:xfrm>
            <a:off x="838199" y="1825625"/>
            <a:ext cx="11060289" cy="4351338"/>
          </a:xfrm>
        </p:spPr>
        <p:txBody>
          <a:bodyPr>
            <a:normAutofit/>
          </a:bodyPr>
          <a:lstStyle/>
          <a:p>
            <a:r>
              <a:rPr lang="en-US" sz="2400" dirty="0"/>
              <a:t>Miner-helped sequencing (</a:t>
            </a:r>
            <a:r>
              <a:rPr lang="en-US" sz="2400" dirty="0" err="1"/>
              <a:t>sCrypt</a:t>
            </a:r>
            <a:r>
              <a:rPr lang="en-US" sz="2400" dirty="0"/>
              <a:t> uses this idea in CAT-based </a:t>
            </a:r>
            <a:r>
              <a:rPr lang="en-US" sz="2400" dirty="0" err="1"/>
              <a:t>StarkNet</a:t>
            </a:r>
            <a:r>
              <a:rPr lang="en-US" sz="2400" dirty="0"/>
              <a:t> bridge)</a:t>
            </a:r>
          </a:p>
        </p:txBody>
      </p:sp>
      <p:sp>
        <p:nvSpPr>
          <p:cNvPr id="4" name="TextBox 3">
            <a:extLst>
              <a:ext uri="{FF2B5EF4-FFF2-40B4-BE49-F238E27FC236}">
                <a16:creationId xmlns:a16="http://schemas.microsoft.com/office/drawing/2014/main" id="{D4985022-DCFE-F5F5-2734-79C0A9D723B7}"/>
              </a:ext>
            </a:extLst>
          </p:cNvPr>
          <p:cNvSpPr txBox="1"/>
          <p:nvPr/>
        </p:nvSpPr>
        <p:spPr>
          <a:xfrm>
            <a:off x="838200" y="2940460"/>
            <a:ext cx="831108" cy="461665"/>
          </a:xfrm>
          <a:prstGeom prst="rect">
            <a:avLst/>
          </a:prstGeom>
          <a:noFill/>
        </p:spPr>
        <p:txBody>
          <a:bodyPr wrap="square" rtlCol="0">
            <a:spAutoFit/>
          </a:bodyPr>
          <a:lstStyle/>
          <a:p>
            <a:r>
              <a:rPr lang="en-US" sz="2400" dirty="0"/>
              <a:t>Alice</a:t>
            </a:r>
          </a:p>
        </p:txBody>
      </p:sp>
      <p:sp>
        <p:nvSpPr>
          <p:cNvPr id="5" name="Rectangle 4">
            <a:extLst>
              <a:ext uri="{FF2B5EF4-FFF2-40B4-BE49-F238E27FC236}">
                <a16:creationId xmlns:a16="http://schemas.microsoft.com/office/drawing/2014/main" id="{3E63E9DA-35DD-8154-D64A-B6DED07FA4F1}"/>
              </a:ext>
            </a:extLst>
          </p:cNvPr>
          <p:cNvSpPr/>
          <p:nvPr/>
        </p:nvSpPr>
        <p:spPr>
          <a:xfrm>
            <a:off x="2880360" y="2755433"/>
            <a:ext cx="1471187"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Instruction</a:t>
            </a:r>
          </a:p>
        </p:txBody>
      </p:sp>
      <p:sp>
        <p:nvSpPr>
          <p:cNvPr id="6" name="Rectangle 5">
            <a:extLst>
              <a:ext uri="{FF2B5EF4-FFF2-40B4-BE49-F238E27FC236}">
                <a16:creationId xmlns:a16="http://schemas.microsoft.com/office/drawing/2014/main" id="{CC818541-9497-7E1E-A4C1-D224A94AEC19}"/>
              </a:ext>
            </a:extLst>
          </p:cNvPr>
          <p:cNvSpPr/>
          <p:nvPr/>
        </p:nvSpPr>
        <p:spPr>
          <a:xfrm>
            <a:off x="2880359" y="3171293"/>
            <a:ext cx="1471188"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Submission UTXO </a:t>
            </a:r>
          </a:p>
        </p:txBody>
      </p:sp>
      <p:sp>
        <p:nvSpPr>
          <p:cNvPr id="7" name="Rectangle 6">
            <a:extLst>
              <a:ext uri="{FF2B5EF4-FFF2-40B4-BE49-F238E27FC236}">
                <a16:creationId xmlns:a16="http://schemas.microsoft.com/office/drawing/2014/main" id="{B4D926A3-032D-65D6-1BDC-2193989439B4}"/>
              </a:ext>
            </a:extLst>
          </p:cNvPr>
          <p:cNvSpPr/>
          <p:nvPr/>
        </p:nvSpPr>
        <p:spPr>
          <a:xfrm>
            <a:off x="1828799" y="2952924"/>
            <a:ext cx="603504" cy="5488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7D01F0E-EE28-E14C-1980-C20F57810105}"/>
              </a:ext>
            </a:extLst>
          </p:cNvPr>
          <p:cNvCxnSpPr>
            <a:cxnSpLocks/>
          </p:cNvCxnSpPr>
          <p:nvPr/>
        </p:nvCxnSpPr>
        <p:spPr>
          <a:xfrm>
            <a:off x="2272811" y="3240467"/>
            <a:ext cx="60754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Rectangle 8">
            <a:extLst>
              <a:ext uri="{FF2B5EF4-FFF2-40B4-BE49-F238E27FC236}">
                <a16:creationId xmlns:a16="http://schemas.microsoft.com/office/drawing/2014/main" id="{A61BD6D2-A744-2786-7870-2DC3ED1F2325}"/>
              </a:ext>
            </a:extLst>
          </p:cNvPr>
          <p:cNvSpPr/>
          <p:nvPr/>
        </p:nvSpPr>
        <p:spPr>
          <a:xfrm>
            <a:off x="1965959" y="3079853"/>
            <a:ext cx="306852" cy="33050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5708FAAF-55C9-F418-98E6-839562B4A6FB}"/>
              </a:ext>
            </a:extLst>
          </p:cNvPr>
          <p:cNvSpPr/>
          <p:nvPr/>
        </p:nvSpPr>
        <p:spPr>
          <a:xfrm>
            <a:off x="2757443" y="2632884"/>
            <a:ext cx="1713972" cy="96985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C2D126-2941-371C-2F9C-83EDFF732FE4}"/>
              </a:ext>
            </a:extLst>
          </p:cNvPr>
          <p:cNvSpPr txBox="1"/>
          <p:nvPr/>
        </p:nvSpPr>
        <p:spPr>
          <a:xfrm>
            <a:off x="838200" y="4234431"/>
            <a:ext cx="831108" cy="461665"/>
          </a:xfrm>
          <a:prstGeom prst="rect">
            <a:avLst/>
          </a:prstGeom>
          <a:noFill/>
        </p:spPr>
        <p:txBody>
          <a:bodyPr wrap="square" rtlCol="0">
            <a:spAutoFit/>
          </a:bodyPr>
          <a:lstStyle/>
          <a:p>
            <a:r>
              <a:rPr lang="en-US" sz="2400" dirty="0"/>
              <a:t>Bob</a:t>
            </a:r>
          </a:p>
        </p:txBody>
      </p:sp>
      <p:sp>
        <p:nvSpPr>
          <p:cNvPr id="13" name="Rectangle 12">
            <a:extLst>
              <a:ext uri="{FF2B5EF4-FFF2-40B4-BE49-F238E27FC236}">
                <a16:creationId xmlns:a16="http://schemas.microsoft.com/office/drawing/2014/main" id="{0A8158E4-A143-E655-3C95-AC1A47ECA54B}"/>
              </a:ext>
            </a:extLst>
          </p:cNvPr>
          <p:cNvSpPr/>
          <p:nvPr/>
        </p:nvSpPr>
        <p:spPr>
          <a:xfrm>
            <a:off x="2880360" y="4049404"/>
            <a:ext cx="1471187"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Instruction</a:t>
            </a:r>
          </a:p>
        </p:txBody>
      </p:sp>
      <p:sp>
        <p:nvSpPr>
          <p:cNvPr id="14" name="Rectangle 13">
            <a:extLst>
              <a:ext uri="{FF2B5EF4-FFF2-40B4-BE49-F238E27FC236}">
                <a16:creationId xmlns:a16="http://schemas.microsoft.com/office/drawing/2014/main" id="{C9030A42-BDE4-9603-5061-D5EA89E884B0}"/>
              </a:ext>
            </a:extLst>
          </p:cNvPr>
          <p:cNvSpPr/>
          <p:nvPr/>
        </p:nvSpPr>
        <p:spPr>
          <a:xfrm>
            <a:off x="2880359" y="4465264"/>
            <a:ext cx="1471188"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Submission UTXO </a:t>
            </a:r>
          </a:p>
        </p:txBody>
      </p:sp>
      <p:sp>
        <p:nvSpPr>
          <p:cNvPr id="15" name="Rectangle 14">
            <a:extLst>
              <a:ext uri="{FF2B5EF4-FFF2-40B4-BE49-F238E27FC236}">
                <a16:creationId xmlns:a16="http://schemas.microsoft.com/office/drawing/2014/main" id="{1DB1ABF5-9F95-ADEB-7157-60001F18A325}"/>
              </a:ext>
            </a:extLst>
          </p:cNvPr>
          <p:cNvSpPr/>
          <p:nvPr/>
        </p:nvSpPr>
        <p:spPr>
          <a:xfrm>
            <a:off x="1828799" y="4246895"/>
            <a:ext cx="603504" cy="5488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CDE7834-269E-00AB-C6CC-255A3409BF6C}"/>
              </a:ext>
            </a:extLst>
          </p:cNvPr>
          <p:cNvCxnSpPr>
            <a:cxnSpLocks/>
          </p:cNvCxnSpPr>
          <p:nvPr/>
        </p:nvCxnSpPr>
        <p:spPr>
          <a:xfrm>
            <a:off x="2272811" y="4534438"/>
            <a:ext cx="60754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Rectangle 16">
            <a:extLst>
              <a:ext uri="{FF2B5EF4-FFF2-40B4-BE49-F238E27FC236}">
                <a16:creationId xmlns:a16="http://schemas.microsoft.com/office/drawing/2014/main" id="{9E4AE40B-B03C-8FAE-CFA8-B49D3840371C}"/>
              </a:ext>
            </a:extLst>
          </p:cNvPr>
          <p:cNvSpPr/>
          <p:nvPr/>
        </p:nvSpPr>
        <p:spPr>
          <a:xfrm>
            <a:off x="1965959" y="4373824"/>
            <a:ext cx="306852" cy="33050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EDAA765A-6144-1161-117B-503134A39E7B}"/>
              </a:ext>
            </a:extLst>
          </p:cNvPr>
          <p:cNvSpPr/>
          <p:nvPr/>
        </p:nvSpPr>
        <p:spPr>
          <a:xfrm>
            <a:off x="2757443" y="3926855"/>
            <a:ext cx="1713972" cy="96985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86C3C3-7CF4-9472-D914-E8FEFFC43143}"/>
              </a:ext>
            </a:extLst>
          </p:cNvPr>
          <p:cNvSpPr txBox="1"/>
          <p:nvPr/>
        </p:nvSpPr>
        <p:spPr>
          <a:xfrm>
            <a:off x="838200" y="5503881"/>
            <a:ext cx="831108" cy="461665"/>
          </a:xfrm>
          <a:prstGeom prst="rect">
            <a:avLst/>
          </a:prstGeom>
          <a:noFill/>
        </p:spPr>
        <p:txBody>
          <a:bodyPr wrap="square" rtlCol="0">
            <a:spAutoFit/>
          </a:bodyPr>
          <a:lstStyle/>
          <a:p>
            <a:r>
              <a:rPr lang="en-US" sz="2400" dirty="0"/>
              <a:t>Carol</a:t>
            </a:r>
          </a:p>
        </p:txBody>
      </p:sp>
      <p:sp>
        <p:nvSpPr>
          <p:cNvPr id="20" name="Rectangle 19">
            <a:extLst>
              <a:ext uri="{FF2B5EF4-FFF2-40B4-BE49-F238E27FC236}">
                <a16:creationId xmlns:a16="http://schemas.microsoft.com/office/drawing/2014/main" id="{B887851E-EDA7-50B0-450F-1D0CBA26755C}"/>
              </a:ext>
            </a:extLst>
          </p:cNvPr>
          <p:cNvSpPr/>
          <p:nvPr/>
        </p:nvSpPr>
        <p:spPr>
          <a:xfrm>
            <a:off x="2880360" y="5318854"/>
            <a:ext cx="1471187"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Instruction</a:t>
            </a:r>
          </a:p>
        </p:txBody>
      </p:sp>
      <p:sp>
        <p:nvSpPr>
          <p:cNvPr id="21" name="Rectangle 20">
            <a:extLst>
              <a:ext uri="{FF2B5EF4-FFF2-40B4-BE49-F238E27FC236}">
                <a16:creationId xmlns:a16="http://schemas.microsoft.com/office/drawing/2014/main" id="{0915E333-6CB7-27A0-5B01-E0848068B9D7}"/>
              </a:ext>
            </a:extLst>
          </p:cNvPr>
          <p:cNvSpPr/>
          <p:nvPr/>
        </p:nvSpPr>
        <p:spPr>
          <a:xfrm>
            <a:off x="2880359" y="5734714"/>
            <a:ext cx="1471188"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Submission UTXO </a:t>
            </a:r>
          </a:p>
        </p:txBody>
      </p:sp>
      <p:sp>
        <p:nvSpPr>
          <p:cNvPr id="22" name="Rectangle 21">
            <a:extLst>
              <a:ext uri="{FF2B5EF4-FFF2-40B4-BE49-F238E27FC236}">
                <a16:creationId xmlns:a16="http://schemas.microsoft.com/office/drawing/2014/main" id="{9BC39FB2-7D74-1DAD-F926-87FD23794979}"/>
              </a:ext>
            </a:extLst>
          </p:cNvPr>
          <p:cNvSpPr/>
          <p:nvPr/>
        </p:nvSpPr>
        <p:spPr>
          <a:xfrm>
            <a:off x="1828799" y="5516345"/>
            <a:ext cx="603504" cy="5488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2B26628-3BA0-13B3-704C-14B872485BA9}"/>
              </a:ext>
            </a:extLst>
          </p:cNvPr>
          <p:cNvCxnSpPr>
            <a:cxnSpLocks/>
          </p:cNvCxnSpPr>
          <p:nvPr/>
        </p:nvCxnSpPr>
        <p:spPr>
          <a:xfrm>
            <a:off x="2272811" y="5803888"/>
            <a:ext cx="60754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4" name="Rectangle 23">
            <a:extLst>
              <a:ext uri="{FF2B5EF4-FFF2-40B4-BE49-F238E27FC236}">
                <a16:creationId xmlns:a16="http://schemas.microsoft.com/office/drawing/2014/main" id="{3C484073-F5B1-5AB0-024F-B66FF131FABC}"/>
              </a:ext>
            </a:extLst>
          </p:cNvPr>
          <p:cNvSpPr/>
          <p:nvPr/>
        </p:nvSpPr>
        <p:spPr>
          <a:xfrm>
            <a:off x="1965959" y="5643274"/>
            <a:ext cx="306852" cy="33050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46DF9D9D-6183-5528-6AE0-48AD093FD512}"/>
              </a:ext>
            </a:extLst>
          </p:cNvPr>
          <p:cNvSpPr/>
          <p:nvPr/>
        </p:nvSpPr>
        <p:spPr>
          <a:xfrm>
            <a:off x="2757443" y="5196305"/>
            <a:ext cx="1713972" cy="96985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8821E2B-800B-79BF-923C-97727774ADE4}"/>
              </a:ext>
            </a:extLst>
          </p:cNvPr>
          <p:cNvSpPr/>
          <p:nvPr/>
        </p:nvSpPr>
        <p:spPr>
          <a:xfrm>
            <a:off x="5372519" y="3287529"/>
            <a:ext cx="450215" cy="139851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10E9F4E-D2A9-B437-AADE-7D931BF8DA6F}"/>
              </a:ext>
            </a:extLst>
          </p:cNvPr>
          <p:cNvSpPr/>
          <p:nvPr/>
        </p:nvSpPr>
        <p:spPr>
          <a:xfrm>
            <a:off x="5448828" y="3402125"/>
            <a:ext cx="28299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8" name="Straight Arrow Connector 27">
            <a:extLst>
              <a:ext uri="{FF2B5EF4-FFF2-40B4-BE49-F238E27FC236}">
                <a16:creationId xmlns:a16="http://schemas.microsoft.com/office/drawing/2014/main" id="{FD487AA4-55A2-99D0-8F72-42EF1E488009}"/>
              </a:ext>
            </a:extLst>
          </p:cNvPr>
          <p:cNvCxnSpPr>
            <a:cxnSpLocks/>
            <a:stCxn id="6" idx="3"/>
          </p:cNvCxnSpPr>
          <p:nvPr/>
        </p:nvCxnSpPr>
        <p:spPr>
          <a:xfrm>
            <a:off x="4351547" y="3336546"/>
            <a:ext cx="1238779" cy="250607"/>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E914D210-636C-FF2C-D447-0532830FD9FE}"/>
              </a:ext>
            </a:extLst>
          </p:cNvPr>
          <p:cNvSpPr/>
          <p:nvPr/>
        </p:nvSpPr>
        <p:spPr>
          <a:xfrm>
            <a:off x="5448828" y="3833582"/>
            <a:ext cx="28299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9" name="Straight Arrow Connector 28">
            <a:extLst>
              <a:ext uri="{FF2B5EF4-FFF2-40B4-BE49-F238E27FC236}">
                <a16:creationId xmlns:a16="http://schemas.microsoft.com/office/drawing/2014/main" id="{B3FC2C00-EF9F-DA65-878E-3067953F5DCE}"/>
              </a:ext>
            </a:extLst>
          </p:cNvPr>
          <p:cNvCxnSpPr>
            <a:cxnSpLocks/>
            <a:stCxn id="14" idx="3"/>
          </p:cNvCxnSpPr>
          <p:nvPr/>
        </p:nvCxnSpPr>
        <p:spPr>
          <a:xfrm flipV="1">
            <a:off x="4351547" y="3995496"/>
            <a:ext cx="1238779" cy="63502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41" name="Rectangle 40">
            <a:extLst>
              <a:ext uri="{FF2B5EF4-FFF2-40B4-BE49-F238E27FC236}">
                <a16:creationId xmlns:a16="http://schemas.microsoft.com/office/drawing/2014/main" id="{18DC30B6-BF2E-813D-0E0E-9E9003D71D1F}"/>
              </a:ext>
            </a:extLst>
          </p:cNvPr>
          <p:cNvSpPr/>
          <p:nvPr/>
        </p:nvSpPr>
        <p:spPr>
          <a:xfrm>
            <a:off x="5448828" y="4261700"/>
            <a:ext cx="282996"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32" name="Straight Arrow Connector 31">
            <a:extLst>
              <a:ext uri="{FF2B5EF4-FFF2-40B4-BE49-F238E27FC236}">
                <a16:creationId xmlns:a16="http://schemas.microsoft.com/office/drawing/2014/main" id="{EDCBB6F5-D440-ADD9-8A79-1594243C3AE6}"/>
              </a:ext>
            </a:extLst>
          </p:cNvPr>
          <p:cNvCxnSpPr>
            <a:cxnSpLocks/>
            <a:stCxn id="21" idx="3"/>
          </p:cNvCxnSpPr>
          <p:nvPr/>
        </p:nvCxnSpPr>
        <p:spPr>
          <a:xfrm flipV="1">
            <a:off x="4351547" y="4409995"/>
            <a:ext cx="1238779" cy="148997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25EFDEA5-7FCE-E4B3-44B9-71E76E965FDD}"/>
              </a:ext>
            </a:extLst>
          </p:cNvPr>
          <p:cNvCxnSpPr>
            <a:cxnSpLocks/>
          </p:cNvCxnSpPr>
          <p:nvPr/>
        </p:nvCxnSpPr>
        <p:spPr>
          <a:xfrm>
            <a:off x="5731824" y="3995496"/>
            <a:ext cx="60754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4" name="Rectangle 43">
            <a:extLst>
              <a:ext uri="{FF2B5EF4-FFF2-40B4-BE49-F238E27FC236}">
                <a16:creationId xmlns:a16="http://schemas.microsoft.com/office/drawing/2014/main" id="{F670CB26-4D84-282F-ECE4-2E42113421B7}"/>
              </a:ext>
            </a:extLst>
          </p:cNvPr>
          <p:cNvSpPr/>
          <p:nvPr/>
        </p:nvSpPr>
        <p:spPr>
          <a:xfrm>
            <a:off x="6331984" y="3510570"/>
            <a:ext cx="2054370" cy="96985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3514B4A-2CD3-1552-0865-0C047354341C}"/>
              </a:ext>
            </a:extLst>
          </p:cNvPr>
          <p:cNvSpPr/>
          <p:nvPr/>
        </p:nvSpPr>
        <p:spPr>
          <a:xfrm>
            <a:off x="6448837" y="3605518"/>
            <a:ext cx="1827789"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Hashes of instructions</a:t>
            </a:r>
          </a:p>
        </p:txBody>
      </p:sp>
      <p:sp>
        <p:nvSpPr>
          <p:cNvPr id="46" name="Rectangle 45">
            <a:extLst>
              <a:ext uri="{FF2B5EF4-FFF2-40B4-BE49-F238E27FC236}">
                <a16:creationId xmlns:a16="http://schemas.microsoft.com/office/drawing/2014/main" id="{21D25639-CEFC-16B7-C96F-9B52735307C6}"/>
              </a:ext>
            </a:extLst>
          </p:cNvPr>
          <p:cNvSpPr/>
          <p:nvPr/>
        </p:nvSpPr>
        <p:spPr>
          <a:xfrm>
            <a:off x="6448836" y="4021378"/>
            <a:ext cx="1827788"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Aggregated UTXO </a:t>
            </a:r>
          </a:p>
        </p:txBody>
      </p:sp>
      <p:sp>
        <p:nvSpPr>
          <p:cNvPr id="47" name="Rectangle 46">
            <a:extLst>
              <a:ext uri="{FF2B5EF4-FFF2-40B4-BE49-F238E27FC236}">
                <a16:creationId xmlns:a16="http://schemas.microsoft.com/office/drawing/2014/main" id="{5D7D7447-B738-F9C8-4744-AB49488CA87F}"/>
              </a:ext>
            </a:extLst>
          </p:cNvPr>
          <p:cNvSpPr/>
          <p:nvPr/>
        </p:nvSpPr>
        <p:spPr>
          <a:xfrm>
            <a:off x="7597619" y="5404208"/>
            <a:ext cx="788735"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ERC20</a:t>
            </a:r>
          </a:p>
        </p:txBody>
      </p:sp>
      <p:sp>
        <p:nvSpPr>
          <p:cNvPr id="48" name="Rectangle 47">
            <a:extLst>
              <a:ext uri="{FF2B5EF4-FFF2-40B4-BE49-F238E27FC236}">
                <a16:creationId xmlns:a16="http://schemas.microsoft.com/office/drawing/2014/main" id="{4ECC7369-5F9D-27FE-BCDF-D6D7FA5A6C8F}"/>
              </a:ext>
            </a:extLst>
          </p:cNvPr>
          <p:cNvSpPr/>
          <p:nvPr/>
        </p:nvSpPr>
        <p:spPr>
          <a:xfrm>
            <a:off x="9291348" y="4864855"/>
            <a:ext cx="1732824" cy="33050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ERC20 caboose</a:t>
            </a:r>
          </a:p>
        </p:txBody>
      </p:sp>
      <p:sp>
        <p:nvSpPr>
          <p:cNvPr id="49" name="Rectangle 48">
            <a:extLst>
              <a:ext uri="{FF2B5EF4-FFF2-40B4-BE49-F238E27FC236}">
                <a16:creationId xmlns:a16="http://schemas.microsoft.com/office/drawing/2014/main" id="{8BDFBD2E-0C5E-837A-E24D-7D397906EB16}"/>
              </a:ext>
            </a:extLst>
          </p:cNvPr>
          <p:cNvSpPr/>
          <p:nvPr/>
        </p:nvSpPr>
        <p:spPr>
          <a:xfrm>
            <a:off x="9289708" y="5404208"/>
            <a:ext cx="1734463" cy="330506"/>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ERC20 new UTXO</a:t>
            </a:r>
          </a:p>
        </p:txBody>
      </p:sp>
      <p:cxnSp>
        <p:nvCxnSpPr>
          <p:cNvPr id="50" name="Straight Arrow Connector 49">
            <a:extLst>
              <a:ext uri="{FF2B5EF4-FFF2-40B4-BE49-F238E27FC236}">
                <a16:creationId xmlns:a16="http://schemas.microsoft.com/office/drawing/2014/main" id="{D7FBA201-9631-8B71-E06A-5A616C6D74EC}"/>
              </a:ext>
            </a:extLst>
          </p:cNvPr>
          <p:cNvCxnSpPr>
            <a:cxnSpLocks/>
            <a:endCxn id="49" idx="1"/>
          </p:cNvCxnSpPr>
          <p:nvPr/>
        </p:nvCxnSpPr>
        <p:spPr>
          <a:xfrm>
            <a:off x="8386354" y="5569461"/>
            <a:ext cx="90335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5" name="Curved Connector 54">
            <a:extLst>
              <a:ext uri="{FF2B5EF4-FFF2-40B4-BE49-F238E27FC236}">
                <a16:creationId xmlns:a16="http://schemas.microsoft.com/office/drawing/2014/main" id="{AFA18F85-96A3-A9BB-1F24-5C34E87291CA}"/>
              </a:ext>
            </a:extLst>
          </p:cNvPr>
          <p:cNvCxnSpPr>
            <a:stCxn id="46" idx="2"/>
            <a:endCxn id="47" idx="0"/>
          </p:cNvCxnSpPr>
          <p:nvPr/>
        </p:nvCxnSpPr>
        <p:spPr>
          <a:xfrm rot="16200000" flipH="1">
            <a:off x="7151196" y="4563417"/>
            <a:ext cx="1052324" cy="629257"/>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56" name="TextBox 55">
            <a:extLst>
              <a:ext uri="{FF2B5EF4-FFF2-40B4-BE49-F238E27FC236}">
                <a16:creationId xmlns:a16="http://schemas.microsoft.com/office/drawing/2014/main" id="{4C90AEC8-FA77-B01F-56B4-F42D3D447CA0}"/>
              </a:ext>
            </a:extLst>
          </p:cNvPr>
          <p:cNvSpPr txBox="1"/>
          <p:nvPr/>
        </p:nvSpPr>
        <p:spPr>
          <a:xfrm>
            <a:off x="8155779" y="3125763"/>
            <a:ext cx="3078279" cy="830997"/>
          </a:xfrm>
          <a:prstGeom prst="rect">
            <a:avLst/>
          </a:prstGeom>
          <a:noFill/>
        </p:spPr>
        <p:txBody>
          <a:bodyPr wrap="square" rtlCol="0">
            <a:spAutoFit/>
          </a:bodyPr>
          <a:lstStyle/>
          <a:p>
            <a:pPr algn="r"/>
            <a:r>
              <a:rPr lang="en-US" sz="2400" dirty="0"/>
              <a:t>Miner, sequencer, </a:t>
            </a:r>
          </a:p>
          <a:p>
            <a:pPr algn="r"/>
            <a:r>
              <a:rPr lang="en-US" sz="2400" dirty="0"/>
              <a:t>or bundler</a:t>
            </a:r>
          </a:p>
        </p:txBody>
      </p:sp>
      <p:sp>
        <p:nvSpPr>
          <p:cNvPr id="57" name="Oval Callout 56">
            <a:extLst>
              <a:ext uri="{FF2B5EF4-FFF2-40B4-BE49-F238E27FC236}">
                <a16:creationId xmlns:a16="http://schemas.microsoft.com/office/drawing/2014/main" id="{CBB77128-D14B-A642-FEF4-3C07ED5BE0BF}"/>
              </a:ext>
            </a:extLst>
          </p:cNvPr>
          <p:cNvSpPr/>
          <p:nvPr/>
        </p:nvSpPr>
        <p:spPr>
          <a:xfrm>
            <a:off x="4829272" y="5389709"/>
            <a:ext cx="2453339" cy="1265720"/>
          </a:xfrm>
          <a:prstGeom prst="wedgeEllipseCallout">
            <a:avLst>
              <a:gd name="adj1" fmla="val -61591"/>
              <a:gd name="adj2" fmla="val -10741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Used to collect a signature from Bob</a:t>
            </a:r>
          </a:p>
        </p:txBody>
      </p:sp>
    </p:spTree>
    <p:extLst>
      <p:ext uri="{BB962C8B-B14F-4D97-AF65-F5344CB8AC3E}">
        <p14:creationId xmlns:p14="http://schemas.microsoft.com/office/powerpoint/2010/main" val="18948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build="p"/>
      <p:bldP spid="4" grpId="0"/>
      <p:bldP spid="5" grpId="0" animBg="1"/>
      <p:bldP spid="6" grpId="0" animBg="1"/>
      <p:bldP spid="7" grpId="0" animBg="1"/>
      <p:bldP spid="9" grpId="0" animBg="1"/>
      <p:bldP spid="11" grpId="0" animBg="1"/>
      <p:bldP spid="12" grpId="0"/>
      <p:bldP spid="13" grpId="0" animBg="1"/>
      <p:bldP spid="14" grpId="0" animBg="1"/>
      <p:bldP spid="15" grpId="0" animBg="1"/>
      <p:bldP spid="17" grpId="0" animBg="1"/>
      <p:bldP spid="18" grpId="0" animBg="1"/>
      <p:bldP spid="19" grpId="0"/>
      <p:bldP spid="20" grpId="0" animBg="1"/>
      <p:bldP spid="21" grpId="0" animBg="1"/>
      <p:bldP spid="22" grpId="0" animBg="1"/>
      <p:bldP spid="24" grpId="0" animBg="1"/>
      <p:bldP spid="25" grpId="0" animBg="1"/>
      <p:bldP spid="35" grpId="0" animBg="1"/>
      <p:bldP spid="36" grpId="0" animBg="1"/>
      <p:bldP spid="39" grpId="0" animBg="1"/>
      <p:bldP spid="41" grpId="0" animBg="1"/>
      <p:bldP spid="44" grpId="0" animBg="1"/>
      <p:bldP spid="45" grpId="0" animBg="1"/>
      <p:bldP spid="46" grpId="0" animBg="1"/>
      <p:bldP spid="47" grpId="0" animBg="1"/>
      <p:bldP spid="48" grpId="0" animBg="1"/>
      <p:bldP spid="49" grpId="0" animBg="1"/>
      <p:bldP spid="56" grpId="0"/>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1D4EDDE-2F0A-A325-6AEA-3C19AF711CB9}"/>
              </a:ext>
            </a:extLst>
          </p:cNvPr>
          <p:cNvSpPr/>
          <p:nvPr/>
        </p:nvSpPr>
        <p:spPr>
          <a:xfrm>
            <a:off x="2133599" y="3980087"/>
            <a:ext cx="7755467" cy="2331812"/>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6B3F68-99D5-4B3B-692B-E4457282D1D8}"/>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97210CAB-8AF2-D07F-B4C7-9F3242689151}"/>
              </a:ext>
            </a:extLst>
          </p:cNvPr>
          <p:cNvSpPr>
            <a:spLocks noGrp="1"/>
          </p:cNvSpPr>
          <p:nvPr>
            <p:ph idx="1"/>
          </p:nvPr>
        </p:nvSpPr>
        <p:spPr>
          <a:ln w="28575">
            <a:noFill/>
          </a:ln>
        </p:spPr>
        <p:txBody>
          <a:bodyPr>
            <a:normAutofit/>
          </a:bodyPr>
          <a:lstStyle/>
          <a:p>
            <a:r>
              <a:rPr lang="en-US" sz="2400" dirty="0"/>
              <a:t>Function calls would make it more complicated</a:t>
            </a:r>
          </a:p>
        </p:txBody>
      </p:sp>
      <p:sp>
        <p:nvSpPr>
          <p:cNvPr id="4" name="Rectangle 3">
            <a:extLst>
              <a:ext uri="{FF2B5EF4-FFF2-40B4-BE49-F238E27FC236}">
                <a16:creationId xmlns:a16="http://schemas.microsoft.com/office/drawing/2014/main" id="{7D25304C-5A70-D6C6-7EA4-8B2C3E89863C}"/>
              </a:ext>
            </a:extLst>
          </p:cNvPr>
          <p:cNvSpPr/>
          <p:nvPr/>
        </p:nvSpPr>
        <p:spPr>
          <a:xfrm>
            <a:off x="2496458" y="2902857"/>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3823673-B20C-4518-0D31-8A40B65E865B}"/>
              </a:ext>
            </a:extLst>
          </p:cNvPr>
          <p:cNvSpPr/>
          <p:nvPr/>
        </p:nvSpPr>
        <p:spPr>
          <a:xfrm>
            <a:off x="3243944" y="2902857"/>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DBF9819-CE8F-F17A-617E-15F81B4F06B8}"/>
              </a:ext>
            </a:extLst>
          </p:cNvPr>
          <p:cNvSpPr/>
          <p:nvPr/>
        </p:nvSpPr>
        <p:spPr>
          <a:xfrm>
            <a:off x="3991430" y="2902857"/>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7B4D4D7-180C-ED3A-D5E6-085F208B84E1}"/>
              </a:ext>
            </a:extLst>
          </p:cNvPr>
          <p:cNvSpPr/>
          <p:nvPr/>
        </p:nvSpPr>
        <p:spPr>
          <a:xfrm>
            <a:off x="4738916" y="2902857"/>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E02ABBF-D70E-16D9-4E7E-39E70BE508ED}"/>
              </a:ext>
            </a:extLst>
          </p:cNvPr>
          <p:cNvSpPr/>
          <p:nvPr/>
        </p:nvSpPr>
        <p:spPr>
          <a:xfrm>
            <a:off x="5660574" y="2639785"/>
            <a:ext cx="493485" cy="52614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E24475-19B4-979B-CE38-A222A4A4976F}"/>
              </a:ext>
            </a:extLst>
          </p:cNvPr>
          <p:cNvSpPr/>
          <p:nvPr/>
        </p:nvSpPr>
        <p:spPr>
          <a:xfrm>
            <a:off x="5660574" y="3300865"/>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8C3EEA2-3706-8ED3-93B6-837630799A79}"/>
              </a:ext>
            </a:extLst>
          </p:cNvPr>
          <p:cNvSpPr/>
          <p:nvPr/>
        </p:nvSpPr>
        <p:spPr>
          <a:xfrm>
            <a:off x="6513289" y="2902856"/>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1586B-4887-8D18-DEB5-0A9DABD280F9}"/>
              </a:ext>
            </a:extLst>
          </p:cNvPr>
          <p:cNvSpPr/>
          <p:nvPr/>
        </p:nvSpPr>
        <p:spPr>
          <a:xfrm>
            <a:off x="7277103" y="2902855"/>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CCA226-99B6-9716-DD6C-BEAD96E1A37C}"/>
              </a:ext>
            </a:extLst>
          </p:cNvPr>
          <p:cNvSpPr/>
          <p:nvPr/>
        </p:nvSpPr>
        <p:spPr>
          <a:xfrm>
            <a:off x="8040917" y="3300864"/>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66F202-B259-3383-2155-1CA9ACC25E17}"/>
              </a:ext>
            </a:extLst>
          </p:cNvPr>
          <p:cNvSpPr/>
          <p:nvPr/>
        </p:nvSpPr>
        <p:spPr>
          <a:xfrm>
            <a:off x="8040917" y="2639785"/>
            <a:ext cx="493485" cy="52614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C7F59A-1012-7ACB-1576-C8A3AA6BC8B9}"/>
              </a:ext>
            </a:extLst>
          </p:cNvPr>
          <p:cNvSpPr/>
          <p:nvPr/>
        </p:nvSpPr>
        <p:spPr>
          <a:xfrm>
            <a:off x="3621315" y="4589574"/>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urved Connector 17">
            <a:extLst>
              <a:ext uri="{FF2B5EF4-FFF2-40B4-BE49-F238E27FC236}">
                <a16:creationId xmlns:a16="http://schemas.microsoft.com/office/drawing/2014/main" id="{70F47FA9-B619-7784-27A2-AC30FC3EA058}"/>
              </a:ext>
            </a:extLst>
          </p:cNvPr>
          <p:cNvCxnSpPr>
            <a:cxnSpLocks/>
            <a:stCxn id="4" idx="2"/>
            <a:endCxn id="16" idx="1"/>
          </p:cNvCxnSpPr>
          <p:nvPr/>
        </p:nvCxnSpPr>
        <p:spPr>
          <a:xfrm rot="16200000" flipH="1">
            <a:off x="2470435" y="3701766"/>
            <a:ext cx="1423646" cy="878114"/>
          </a:xfrm>
          <a:prstGeom prst="curvedConnector2">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2" name="Curved Connector 21">
            <a:extLst>
              <a:ext uri="{FF2B5EF4-FFF2-40B4-BE49-F238E27FC236}">
                <a16:creationId xmlns:a16="http://schemas.microsoft.com/office/drawing/2014/main" id="{2471DF02-24B9-103E-8056-ABFD329F600A}"/>
              </a:ext>
            </a:extLst>
          </p:cNvPr>
          <p:cNvCxnSpPr>
            <a:cxnSpLocks/>
            <a:stCxn id="5" idx="2"/>
            <a:endCxn id="16" idx="0"/>
          </p:cNvCxnSpPr>
          <p:nvPr/>
        </p:nvCxnSpPr>
        <p:spPr>
          <a:xfrm rot="16200000" flipH="1">
            <a:off x="3099085" y="3820601"/>
            <a:ext cx="1160574" cy="377371"/>
          </a:xfrm>
          <a:prstGeom prst="curvedConnector3">
            <a:avLst>
              <a:gd name="adj1" fmla="val 50000"/>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5" name="Curved Connector 24">
            <a:extLst>
              <a:ext uri="{FF2B5EF4-FFF2-40B4-BE49-F238E27FC236}">
                <a16:creationId xmlns:a16="http://schemas.microsoft.com/office/drawing/2014/main" id="{F48F30F5-2CFE-DF37-CC7E-A7ADD62FF705}"/>
              </a:ext>
            </a:extLst>
          </p:cNvPr>
          <p:cNvCxnSpPr>
            <a:cxnSpLocks/>
            <a:stCxn id="6" idx="2"/>
            <a:endCxn id="16" idx="0"/>
          </p:cNvCxnSpPr>
          <p:nvPr/>
        </p:nvCxnSpPr>
        <p:spPr>
          <a:xfrm rot="5400000">
            <a:off x="3472829" y="3824230"/>
            <a:ext cx="1160574" cy="370115"/>
          </a:xfrm>
          <a:prstGeom prst="curvedConnector3">
            <a:avLst>
              <a:gd name="adj1" fmla="val 50000"/>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9" name="Curved Connector 28">
            <a:extLst>
              <a:ext uri="{FF2B5EF4-FFF2-40B4-BE49-F238E27FC236}">
                <a16:creationId xmlns:a16="http://schemas.microsoft.com/office/drawing/2014/main" id="{EDE04013-20D0-EF51-D343-F2DC565E5509}"/>
              </a:ext>
            </a:extLst>
          </p:cNvPr>
          <p:cNvCxnSpPr>
            <a:cxnSpLocks/>
            <a:endCxn id="16" idx="3"/>
          </p:cNvCxnSpPr>
          <p:nvPr/>
        </p:nvCxnSpPr>
        <p:spPr>
          <a:xfrm rot="5400000">
            <a:off x="3838408" y="3705392"/>
            <a:ext cx="1423647" cy="870861"/>
          </a:xfrm>
          <a:prstGeom prst="curvedConnector2">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66351580-BE87-2A01-62E5-86894B18E219}"/>
              </a:ext>
            </a:extLst>
          </p:cNvPr>
          <p:cNvSpPr/>
          <p:nvPr/>
        </p:nvSpPr>
        <p:spPr>
          <a:xfrm>
            <a:off x="5660574" y="4852645"/>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A7972E-4EDB-E2F5-1F3F-06DF083A4AD8}"/>
              </a:ext>
            </a:extLst>
          </p:cNvPr>
          <p:cNvSpPr/>
          <p:nvPr/>
        </p:nvSpPr>
        <p:spPr>
          <a:xfrm>
            <a:off x="5660573" y="4140822"/>
            <a:ext cx="493485" cy="5261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a:extLst>
              <a:ext uri="{FF2B5EF4-FFF2-40B4-BE49-F238E27FC236}">
                <a16:creationId xmlns:a16="http://schemas.microsoft.com/office/drawing/2014/main" id="{2B99178F-E60B-5E93-B6C8-83CF376318E4}"/>
              </a:ext>
            </a:extLst>
          </p:cNvPr>
          <p:cNvCxnSpPr>
            <a:endCxn id="32" idx="1"/>
          </p:cNvCxnSpPr>
          <p:nvPr/>
        </p:nvCxnSpPr>
        <p:spPr>
          <a:xfrm>
            <a:off x="4114800" y="4852645"/>
            <a:ext cx="1545774" cy="26307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D2ABA98B-3B48-7328-EDB1-D5F20F400A3A}"/>
              </a:ext>
            </a:extLst>
          </p:cNvPr>
          <p:cNvSpPr/>
          <p:nvPr/>
        </p:nvSpPr>
        <p:spPr>
          <a:xfrm>
            <a:off x="6904971" y="4589574"/>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urved Connector 39">
            <a:extLst>
              <a:ext uri="{FF2B5EF4-FFF2-40B4-BE49-F238E27FC236}">
                <a16:creationId xmlns:a16="http://schemas.microsoft.com/office/drawing/2014/main" id="{B56E7846-8D9D-8849-024B-6D0F2771DFD9}"/>
              </a:ext>
            </a:extLst>
          </p:cNvPr>
          <p:cNvCxnSpPr>
            <a:stCxn id="10" idx="2"/>
            <a:endCxn id="38" idx="0"/>
          </p:cNvCxnSpPr>
          <p:nvPr/>
        </p:nvCxnSpPr>
        <p:spPr>
          <a:xfrm rot="16200000" flipH="1">
            <a:off x="6375586" y="3813445"/>
            <a:ext cx="1160575" cy="39168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Curved Connector 40">
            <a:extLst>
              <a:ext uri="{FF2B5EF4-FFF2-40B4-BE49-F238E27FC236}">
                <a16:creationId xmlns:a16="http://schemas.microsoft.com/office/drawing/2014/main" id="{1008D37D-7B41-2DDF-98EA-C144DDA9F480}"/>
              </a:ext>
            </a:extLst>
          </p:cNvPr>
          <p:cNvCxnSpPr>
            <a:cxnSpLocks/>
            <a:stCxn id="11" idx="2"/>
            <a:endCxn id="38" idx="0"/>
          </p:cNvCxnSpPr>
          <p:nvPr/>
        </p:nvCxnSpPr>
        <p:spPr>
          <a:xfrm rot="5400000">
            <a:off x="6757492" y="3823220"/>
            <a:ext cx="1160576" cy="37213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Curved Connector 43">
            <a:extLst>
              <a:ext uri="{FF2B5EF4-FFF2-40B4-BE49-F238E27FC236}">
                <a16:creationId xmlns:a16="http://schemas.microsoft.com/office/drawing/2014/main" id="{47955AAA-F3C7-2A6F-AE7C-B950FE68FE75}"/>
              </a:ext>
            </a:extLst>
          </p:cNvPr>
          <p:cNvCxnSpPr>
            <a:cxnSpLocks/>
            <a:stCxn id="32" idx="3"/>
            <a:endCxn id="38" idx="1"/>
          </p:cNvCxnSpPr>
          <p:nvPr/>
        </p:nvCxnSpPr>
        <p:spPr>
          <a:xfrm flipV="1">
            <a:off x="6154059" y="4852646"/>
            <a:ext cx="750912" cy="263071"/>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06DE2BC2-FBC0-DB64-F06C-B619E7533FCA}"/>
              </a:ext>
            </a:extLst>
          </p:cNvPr>
          <p:cNvSpPr/>
          <p:nvPr/>
        </p:nvSpPr>
        <p:spPr>
          <a:xfrm>
            <a:off x="8042532" y="4140822"/>
            <a:ext cx="493485" cy="52614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C8FA9F85-F0F2-F6CC-E994-237B4745BF62}"/>
              </a:ext>
            </a:extLst>
          </p:cNvPr>
          <p:cNvCxnSpPr>
            <a:endCxn id="16" idx="1"/>
          </p:cNvCxnSpPr>
          <p:nvPr/>
        </p:nvCxnSpPr>
        <p:spPr>
          <a:xfrm>
            <a:off x="2302933" y="4834843"/>
            <a:ext cx="1318382" cy="178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DB1ECD48-7AE6-2197-A926-A05BD0073BC1}"/>
              </a:ext>
            </a:extLst>
          </p:cNvPr>
          <p:cNvCxnSpPr>
            <a:cxnSpLocks/>
          </p:cNvCxnSpPr>
          <p:nvPr/>
        </p:nvCxnSpPr>
        <p:spPr>
          <a:xfrm>
            <a:off x="5156402" y="4403893"/>
            <a:ext cx="50417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00AE42C-C43D-2F7D-F1B0-C6F097895ED0}"/>
              </a:ext>
            </a:extLst>
          </p:cNvPr>
          <p:cNvCxnSpPr>
            <a:cxnSpLocks/>
          </p:cNvCxnSpPr>
          <p:nvPr/>
        </p:nvCxnSpPr>
        <p:spPr>
          <a:xfrm>
            <a:off x="7523845" y="4403893"/>
            <a:ext cx="50417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BD433413-0924-0A91-53B2-6BAF14112EC3}"/>
              </a:ext>
            </a:extLst>
          </p:cNvPr>
          <p:cNvSpPr/>
          <p:nvPr/>
        </p:nvSpPr>
        <p:spPr>
          <a:xfrm>
            <a:off x="8042328" y="4852645"/>
            <a:ext cx="493485" cy="526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900B5A4-13F2-B9B5-A18B-27779931799E}"/>
              </a:ext>
            </a:extLst>
          </p:cNvPr>
          <p:cNvSpPr/>
          <p:nvPr/>
        </p:nvSpPr>
        <p:spPr>
          <a:xfrm>
            <a:off x="9293781" y="2902854"/>
            <a:ext cx="493485" cy="52614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34C1940-AA06-923A-8557-6E43958002C9}"/>
              </a:ext>
            </a:extLst>
          </p:cNvPr>
          <p:cNvSpPr/>
          <p:nvPr/>
        </p:nvSpPr>
        <p:spPr>
          <a:xfrm>
            <a:off x="9295998" y="4571771"/>
            <a:ext cx="493485" cy="52614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7" name="Curved Connector 56">
            <a:extLst>
              <a:ext uri="{FF2B5EF4-FFF2-40B4-BE49-F238E27FC236}">
                <a16:creationId xmlns:a16="http://schemas.microsoft.com/office/drawing/2014/main" id="{BB60227F-C0A5-6D6E-CB4F-7B6C49242D12}"/>
              </a:ext>
            </a:extLst>
          </p:cNvPr>
          <p:cNvCxnSpPr>
            <a:stCxn id="33" idx="3"/>
            <a:endCxn id="55" idx="1"/>
          </p:cNvCxnSpPr>
          <p:nvPr/>
        </p:nvCxnSpPr>
        <p:spPr>
          <a:xfrm>
            <a:off x="6154058" y="4403894"/>
            <a:ext cx="3141940" cy="430949"/>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C507704-4C7C-1D5F-935E-C5648FD36371}"/>
              </a:ext>
            </a:extLst>
          </p:cNvPr>
          <p:cNvCxnSpPr>
            <a:cxnSpLocks/>
          </p:cNvCxnSpPr>
          <p:nvPr/>
        </p:nvCxnSpPr>
        <p:spPr>
          <a:xfrm>
            <a:off x="8548215" y="4403893"/>
            <a:ext cx="50417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Curved Connector 59">
            <a:extLst>
              <a:ext uri="{FF2B5EF4-FFF2-40B4-BE49-F238E27FC236}">
                <a16:creationId xmlns:a16="http://schemas.microsoft.com/office/drawing/2014/main" id="{6F395E9C-5E17-9439-156D-292057FD02BC}"/>
              </a:ext>
            </a:extLst>
          </p:cNvPr>
          <p:cNvCxnSpPr>
            <a:cxnSpLocks/>
            <a:endCxn id="53" idx="1"/>
          </p:cNvCxnSpPr>
          <p:nvPr/>
        </p:nvCxnSpPr>
        <p:spPr>
          <a:xfrm>
            <a:off x="7398458" y="4834842"/>
            <a:ext cx="643870" cy="28087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A6E9435-CC84-1182-254F-44C8A689D061}"/>
              </a:ext>
            </a:extLst>
          </p:cNvPr>
          <p:cNvCxnSpPr>
            <a:cxnSpLocks/>
          </p:cNvCxnSpPr>
          <p:nvPr/>
        </p:nvCxnSpPr>
        <p:spPr>
          <a:xfrm>
            <a:off x="8548215" y="5133876"/>
            <a:ext cx="50417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B919DC42-D14A-7748-D19E-042BE29A1C95}"/>
              </a:ext>
            </a:extLst>
          </p:cNvPr>
          <p:cNvSpPr txBox="1"/>
          <p:nvPr/>
        </p:nvSpPr>
        <p:spPr>
          <a:xfrm>
            <a:off x="2154122" y="5444330"/>
            <a:ext cx="3078279" cy="830997"/>
          </a:xfrm>
          <a:prstGeom prst="rect">
            <a:avLst/>
          </a:prstGeom>
          <a:noFill/>
        </p:spPr>
        <p:txBody>
          <a:bodyPr wrap="square" rtlCol="0">
            <a:spAutoFit/>
          </a:bodyPr>
          <a:lstStyle/>
          <a:p>
            <a:r>
              <a:rPr lang="en-US" sz="2400" dirty="0"/>
              <a:t>Miner, sequencer, </a:t>
            </a:r>
          </a:p>
          <a:p>
            <a:r>
              <a:rPr lang="en-US" sz="2400" dirty="0"/>
              <a:t>or bundler</a:t>
            </a:r>
          </a:p>
        </p:txBody>
      </p:sp>
    </p:spTree>
    <p:extLst>
      <p:ext uri="{BB962C8B-B14F-4D97-AF65-F5344CB8AC3E}">
        <p14:creationId xmlns:p14="http://schemas.microsoft.com/office/powerpoint/2010/main" val="17517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animBg="1"/>
      <p:bldP spid="32" grpId="0" animBg="1"/>
      <p:bldP spid="33" grpId="0" animBg="1"/>
      <p:bldP spid="38" grpId="0" animBg="1"/>
      <p:bldP spid="47" grpId="0" animBg="1"/>
      <p:bldP spid="53" grpId="0" animBg="1"/>
      <p:bldP spid="54" grpId="0" animBg="1"/>
      <p:bldP spid="55" grpId="0" animBg="1"/>
      <p:bldP spid="6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47DCE-3A54-136A-3257-845C02DAD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DC5D1-80AB-18C9-BD4F-2EFE1702FEDC}"/>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6C8119D7-4F3A-9CC5-65A2-3A386B3875EF}"/>
              </a:ext>
            </a:extLst>
          </p:cNvPr>
          <p:cNvSpPr>
            <a:spLocks noGrp="1"/>
          </p:cNvSpPr>
          <p:nvPr>
            <p:ph idx="1"/>
          </p:nvPr>
        </p:nvSpPr>
        <p:spPr>
          <a:ln w="28575">
            <a:noFill/>
          </a:ln>
        </p:spPr>
        <p:txBody>
          <a:bodyPr>
            <a:normAutofit/>
          </a:bodyPr>
          <a:lstStyle/>
          <a:p>
            <a:r>
              <a:rPr lang="en-US" sz="2400" dirty="0"/>
              <a:t>Miners can decide the order and even change the order to reduce the overhead of aggregation -&gt; MEV from miners or from submitters</a:t>
            </a:r>
          </a:p>
          <a:p>
            <a:r>
              <a:rPr lang="en-US" sz="2400" dirty="0"/>
              <a:t>Solution:</a:t>
            </a:r>
          </a:p>
          <a:p>
            <a:pPr lvl="1"/>
            <a:r>
              <a:rPr lang="en-US" sz="2000" b="1" dirty="0"/>
              <a:t>Decentralize the MEV: </a:t>
            </a:r>
            <a:r>
              <a:rPr lang="en-US" sz="2000" dirty="0"/>
              <a:t>Currently miners are the only one who decides the order, and miners will change. It is possible to create a role of “bundler” and rotate who is the bundler that is authorized to sort the transactions.</a:t>
            </a:r>
          </a:p>
          <a:p>
            <a:pPr lvl="1"/>
            <a:r>
              <a:rPr lang="en-US" sz="2000" b="1" dirty="0"/>
              <a:t>Discourage MEV by PoW: </a:t>
            </a:r>
            <a:r>
              <a:rPr lang="en-US" sz="2000" dirty="0"/>
              <a:t>Complicated but useful in some use cases that are highly MEV sensitive. Could be application-specific.</a:t>
            </a:r>
          </a:p>
          <a:p>
            <a:pPr lvl="2"/>
            <a:r>
              <a:rPr lang="en-US" sz="1800" dirty="0"/>
              <a:t>Block n: build a list of submission, sort them by the </a:t>
            </a:r>
            <a:r>
              <a:rPr lang="en-US" sz="1800" dirty="0" err="1"/>
              <a:t>txid</a:t>
            </a:r>
            <a:r>
              <a:rPr lang="en-US" sz="1800" dirty="0"/>
              <a:t>, commit the sorted list</a:t>
            </a:r>
          </a:p>
          <a:p>
            <a:pPr lvl="2"/>
            <a:r>
              <a:rPr lang="en-US" sz="1800" dirty="0"/>
              <a:t>Block n+1: use a valid block header, shuffle the sorted list with the block header hash, execute the list exactly following the order in the </a:t>
            </a:r>
            <a:r>
              <a:rPr lang="en-US" sz="1800" dirty="0" err="1"/>
              <a:t>lsit</a:t>
            </a:r>
            <a:endParaRPr lang="en-US" sz="1200" b="1" dirty="0"/>
          </a:p>
        </p:txBody>
      </p:sp>
    </p:spTree>
    <p:extLst>
      <p:ext uri="{BB962C8B-B14F-4D97-AF65-F5344CB8AC3E}">
        <p14:creationId xmlns:p14="http://schemas.microsoft.com/office/powerpoint/2010/main" val="5728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6CA9-9FEC-7ADC-8C3A-8AC5DA68858E}"/>
              </a:ext>
            </a:extLst>
          </p:cNvPr>
          <p:cNvSpPr>
            <a:spLocks noGrp="1"/>
          </p:cNvSpPr>
          <p:nvPr>
            <p:ph type="title"/>
          </p:nvPr>
        </p:nvSpPr>
        <p:spPr/>
        <p:txBody>
          <a:bodyPr/>
          <a:lstStyle/>
          <a:p>
            <a:r>
              <a:rPr lang="en-US" dirty="0"/>
              <a:t>Crypto accelerators</a:t>
            </a:r>
          </a:p>
        </p:txBody>
      </p:sp>
      <p:sp>
        <p:nvSpPr>
          <p:cNvPr id="3" name="Content Placeholder 2">
            <a:extLst>
              <a:ext uri="{FF2B5EF4-FFF2-40B4-BE49-F238E27FC236}">
                <a16:creationId xmlns:a16="http://schemas.microsoft.com/office/drawing/2014/main" id="{475EDD6E-1846-C5A1-6954-0CE99D6293BD}"/>
              </a:ext>
            </a:extLst>
          </p:cNvPr>
          <p:cNvSpPr>
            <a:spLocks noGrp="1"/>
          </p:cNvSpPr>
          <p:nvPr>
            <p:ph idx="1"/>
          </p:nvPr>
        </p:nvSpPr>
        <p:spPr>
          <a:xfrm>
            <a:off x="838200" y="1825625"/>
            <a:ext cx="10515600" cy="1734253"/>
          </a:xfrm>
        </p:spPr>
        <p:txBody>
          <a:bodyPr>
            <a:normAutofit/>
          </a:bodyPr>
          <a:lstStyle/>
          <a:p>
            <a:r>
              <a:rPr lang="en-US" sz="2400" dirty="0"/>
              <a:t>Bitcoin has </a:t>
            </a:r>
            <a:r>
              <a:rPr lang="en-US" sz="2400" dirty="0">
                <a:latin typeface="LM Mono 10" pitchFamily="49" charset="77"/>
              </a:rPr>
              <a:t>OP_SHA256</a:t>
            </a:r>
            <a:r>
              <a:rPr lang="en-US" sz="2400" dirty="0"/>
              <a:t>, but without </a:t>
            </a:r>
            <a:r>
              <a:rPr lang="en-US" sz="2400" dirty="0">
                <a:latin typeface="LM Mono 10" pitchFamily="49" charset="77"/>
              </a:rPr>
              <a:t>OP_CAT</a:t>
            </a:r>
            <a:r>
              <a:rPr lang="en-US" sz="2400" dirty="0"/>
              <a:t> it can only do two things:</a:t>
            </a:r>
          </a:p>
          <a:p>
            <a:pPr lvl="1"/>
            <a:r>
              <a:rPr lang="en-US" sz="2000" dirty="0"/>
              <a:t>Hash a non-hash element and make it a hash</a:t>
            </a:r>
          </a:p>
          <a:p>
            <a:pPr lvl="1"/>
            <a:r>
              <a:rPr lang="en-US" sz="2000" dirty="0"/>
              <a:t>Hash a hash element again</a:t>
            </a:r>
          </a:p>
        </p:txBody>
      </p:sp>
      <p:sp>
        <p:nvSpPr>
          <p:cNvPr id="4" name="Oval 3">
            <a:extLst>
              <a:ext uri="{FF2B5EF4-FFF2-40B4-BE49-F238E27FC236}">
                <a16:creationId xmlns:a16="http://schemas.microsoft.com/office/drawing/2014/main" id="{4408113E-BCE1-0D57-48BF-7488CD0F6824}"/>
              </a:ext>
            </a:extLst>
          </p:cNvPr>
          <p:cNvSpPr/>
          <p:nvPr/>
        </p:nvSpPr>
        <p:spPr>
          <a:xfrm>
            <a:off x="1765979" y="3118778"/>
            <a:ext cx="537472" cy="509551"/>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DAD4EBA-3343-C2AC-8F5E-1C457D14E8DD}"/>
              </a:ext>
            </a:extLst>
          </p:cNvPr>
          <p:cNvCxnSpPr>
            <a:cxnSpLocks/>
          </p:cNvCxnSpPr>
          <p:nvPr/>
        </p:nvCxnSpPr>
        <p:spPr>
          <a:xfrm flipV="1">
            <a:off x="2484353" y="3373552"/>
            <a:ext cx="81667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4FFF065B-DF6D-E1AD-C83D-6F05AF00C7C4}"/>
              </a:ext>
            </a:extLst>
          </p:cNvPr>
          <p:cNvSpPr/>
          <p:nvPr/>
        </p:nvSpPr>
        <p:spPr>
          <a:xfrm>
            <a:off x="3420275" y="3118778"/>
            <a:ext cx="537472" cy="50954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A35454-117E-CDC1-DE74-D5CDE665ACCA}"/>
              </a:ext>
            </a:extLst>
          </p:cNvPr>
          <p:cNvSpPr/>
          <p:nvPr/>
        </p:nvSpPr>
        <p:spPr>
          <a:xfrm>
            <a:off x="5324693" y="3118777"/>
            <a:ext cx="537472" cy="50954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0399A3F-E256-1C22-1591-AB474831406A}"/>
              </a:ext>
            </a:extLst>
          </p:cNvPr>
          <p:cNvCxnSpPr>
            <a:cxnSpLocks/>
          </p:cNvCxnSpPr>
          <p:nvPr/>
        </p:nvCxnSpPr>
        <p:spPr>
          <a:xfrm flipV="1">
            <a:off x="6043067" y="3373550"/>
            <a:ext cx="81667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ctangle 9">
            <a:extLst>
              <a:ext uri="{FF2B5EF4-FFF2-40B4-BE49-F238E27FC236}">
                <a16:creationId xmlns:a16="http://schemas.microsoft.com/office/drawing/2014/main" id="{1B09D9A4-B3A4-EA34-15BE-D7E33E4669C1}"/>
              </a:ext>
            </a:extLst>
          </p:cNvPr>
          <p:cNvSpPr/>
          <p:nvPr/>
        </p:nvSpPr>
        <p:spPr>
          <a:xfrm>
            <a:off x="6978989" y="3118777"/>
            <a:ext cx="537472" cy="509547"/>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00681AF-9001-57C3-3D39-34B33F46EA87}"/>
              </a:ext>
            </a:extLst>
          </p:cNvPr>
          <p:cNvCxnSpPr>
            <a:cxnSpLocks/>
          </p:cNvCxnSpPr>
          <p:nvPr/>
        </p:nvCxnSpPr>
        <p:spPr>
          <a:xfrm flipV="1">
            <a:off x="7635705" y="3373550"/>
            <a:ext cx="81667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B313BB41-C38D-4205-EC1F-7EF493F66086}"/>
              </a:ext>
            </a:extLst>
          </p:cNvPr>
          <p:cNvSpPr/>
          <p:nvPr/>
        </p:nvSpPr>
        <p:spPr>
          <a:xfrm>
            <a:off x="8571627" y="3118777"/>
            <a:ext cx="537472" cy="509547"/>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1B2965E9-9E6F-32A2-DBD5-B02AA6BC8AA1}"/>
              </a:ext>
            </a:extLst>
          </p:cNvPr>
          <p:cNvSpPr txBox="1">
            <a:spLocks/>
          </p:cNvSpPr>
          <p:nvPr/>
        </p:nvSpPr>
        <p:spPr>
          <a:xfrm>
            <a:off x="838200" y="4323265"/>
            <a:ext cx="10515600" cy="1023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With </a:t>
            </a:r>
            <a:r>
              <a:rPr lang="en-US" sz="2400" dirty="0">
                <a:latin typeface="LM Mono 10" pitchFamily="49" charset="77"/>
              </a:rPr>
              <a:t>OP_CAT</a:t>
            </a:r>
            <a:r>
              <a:rPr lang="en-US" sz="2400" dirty="0"/>
              <a:t>, the opcode </a:t>
            </a:r>
            <a:r>
              <a:rPr lang="en-US" sz="2400" dirty="0">
                <a:latin typeface="LM Mono 10" pitchFamily="49" charset="77"/>
              </a:rPr>
              <a:t>OP_SHA256</a:t>
            </a:r>
            <a:r>
              <a:rPr lang="en-US" sz="2400" dirty="0"/>
              <a:t> becomes a general-purpose crypto accelerator for hashing up to 520 bytes at once.</a:t>
            </a:r>
          </a:p>
        </p:txBody>
      </p:sp>
      <p:sp>
        <p:nvSpPr>
          <p:cNvPr id="14" name="TextBox 13">
            <a:extLst>
              <a:ext uri="{FF2B5EF4-FFF2-40B4-BE49-F238E27FC236}">
                <a16:creationId xmlns:a16="http://schemas.microsoft.com/office/drawing/2014/main" id="{281AC926-B406-F862-0F5F-8C9C2B04D31A}"/>
              </a:ext>
            </a:extLst>
          </p:cNvPr>
          <p:cNvSpPr txBox="1"/>
          <p:nvPr/>
        </p:nvSpPr>
        <p:spPr>
          <a:xfrm>
            <a:off x="1691814" y="3861944"/>
            <a:ext cx="7279718" cy="338554"/>
          </a:xfrm>
          <a:prstGeom prst="rect">
            <a:avLst/>
          </a:prstGeom>
          <a:noFill/>
        </p:spPr>
        <p:txBody>
          <a:bodyPr wrap="square" rtlCol="0">
            <a:spAutoFit/>
          </a:bodyPr>
          <a:lstStyle/>
          <a:p>
            <a:pPr algn="ctr"/>
            <a:r>
              <a:rPr lang="en-US" sz="1600" dirty="0"/>
              <a:t>Enough for Lamport and </a:t>
            </a:r>
            <a:r>
              <a:rPr lang="en-US" sz="1600" dirty="0" err="1"/>
              <a:t>Winternitz</a:t>
            </a:r>
            <a:r>
              <a:rPr lang="en-US" sz="1600" dirty="0"/>
              <a:t> signatures, but not for Merkle trees</a:t>
            </a:r>
          </a:p>
        </p:txBody>
      </p:sp>
      <p:sp>
        <p:nvSpPr>
          <p:cNvPr id="15" name="Oval 14">
            <a:extLst>
              <a:ext uri="{FF2B5EF4-FFF2-40B4-BE49-F238E27FC236}">
                <a16:creationId xmlns:a16="http://schemas.microsoft.com/office/drawing/2014/main" id="{5C3105F1-CD74-A9C8-DA16-63E2877CE918}"/>
              </a:ext>
            </a:extLst>
          </p:cNvPr>
          <p:cNvSpPr/>
          <p:nvPr/>
        </p:nvSpPr>
        <p:spPr>
          <a:xfrm>
            <a:off x="2170247" y="5242873"/>
            <a:ext cx="537472" cy="509551"/>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E5194AD-AFEE-ADDA-1D8E-01C10F2F22EE}"/>
              </a:ext>
            </a:extLst>
          </p:cNvPr>
          <p:cNvSpPr/>
          <p:nvPr/>
        </p:nvSpPr>
        <p:spPr>
          <a:xfrm>
            <a:off x="2818237" y="5242877"/>
            <a:ext cx="537472" cy="50954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B54E068-42F4-91CA-3F81-8B945F2BF5BE}"/>
              </a:ext>
            </a:extLst>
          </p:cNvPr>
          <p:cNvCxnSpPr>
            <a:cxnSpLocks/>
          </p:cNvCxnSpPr>
          <p:nvPr/>
        </p:nvCxnSpPr>
        <p:spPr>
          <a:xfrm flipV="1">
            <a:off x="3501711" y="5497651"/>
            <a:ext cx="81667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FE7056C7-71BB-4B5A-8F31-2EA944A20D26}"/>
              </a:ext>
            </a:extLst>
          </p:cNvPr>
          <p:cNvSpPr/>
          <p:nvPr/>
        </p:nvSpPr>
        <p:spPr>
          <a:xfrm>
            <a:off x="4464391" y="5242873"/>
            <a:ext cx="537472" cy="509547"/>
          </a:xfrm>
          <a:prstGeom prst="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0A5F75-3E3E-00B8-91A0-38D324195EAA}"/>
              </a:ext>
            </a:extLst>
          </p:cNvPr>
          <p:cNvSpPr/>
          <p:nvPr/>
        </p:nvSpPr>
        <p:spPr>
          <a:xfrm>
            <a:off x="5728961" y="5242872"/>
            <a:ext cx="537472" cy="50954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1AD121B-66C6-90F3-A470-61C2A5EF89BA}"/>
              </a:ext>
            </a:extLst>
          </p:cNvPr>
          <p:cNvSpPr/>
          <p:nvPr/>
        </p:nvSpPr>
        <p:spPr>
          <a:xfrm>
            <a:off x="6374042" y="5242872"/>
            <a:ext cx="537472" cy="50954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A650C81E-2522-B1D8-D22E-F12ADB913DB9}"/>
              </a:ext>
            </a:extLst>
          </p:cNvPr>
          <p:cNvCxnSpPr>
            <a:cxnSpLocks/>
          </p:cNvCxnSpPr>
          <p:nvPr/>
        </p:nvCxnSpPr>
        <p:spPr>
          <a:xfrm flipV="1">
            <a:off x="7110157" y="5510528"/>
            <a:ext cx="81667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Rectangle 25">
            <a:extLst>
              <a:ext uri="{FF2B5EF4-FFF2-40B4-BE49-F238E27FC236}">
                <a16:creationId xmlns:a16="http://schemas.microsoft.com/office/drawing/2014/main" id="{8A506311-3AD7-7A0A-1CC4-CE35EFC4272D}"/>
              </a:ext>
            </a:extLst>
          </p:cNvPr>
          <p:cNvSpPr/>
          <p:nvPr/>
        </p:nvSpPr>
        <p:spPr>
          <a:xfrm>
            <a:off x="8034155" y="5242871"/>
            <a:ext cx="537472" cy="509547"/>
          </a:xfrm>
          <a:prstGeom prst="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7FA593F-A5FC-5A78-7BEB-D136AF0311B7}"/>
              </a:ext>
            </a:extLst>
          </p:cNvPr>
          <p:cNvSpPr txBox="1"/>
          <p:nvPr/>
        </p:nvSpPr>
        <p:spPr>
          <a:xfrm>
            <a:off x="5955232" y="5812599"/>
            <a:ext cx="2309850" cy="338554"/>
          </a:xfrm>
          <a:prstGeom prst="rect">
            <a:avLst/>
          </a:prstGeom>
          <a:noFill/>
        </p:spPr>
        <p:txBody>
          <a:bodyPr wrap="square" rtlCol="0">
            <a:spAutoFit/>
          </a:bodyPr>
          <a:lstStyle/>
          <a:p>
            <a:pPr algn="ctr"/>
            <a:r>
              <a:rPr lang="en-US" sz="1600" dirty="0"/>
              <a:t>Merkle trees</a:t>
            </a:r>
          </a:p>
        </p:txBody>
      </p:sp>
    </p:spTree>
    <p:extLst>
      <p:ext uri="{BB962C8B-B14F-4D97-AF65-F5344CB8AC3E}">
        <p14:creationId xmlns:p14="http://schemas.microsoft.com/office/powerpoint/2010/main" val="392758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8" grpId="0" animBg="1"/>
      <p:bldP spid="10" grpId="0" animBg="1"/>
      <p:bldP spid="12" grpId="0" animBg="1"/>
      <p:bldP spid="13" grpId="0"/>
      <p:bldP spid="14" grpId="0"/>
      <p:bldP spid="15" grpId="0" animBg="1"/>
      <p:bldP spid="16" grpId="0" animBg="1"/>
      <p:bldP spid="18" grpId="0" animBg="1"/>
      <p:bldP spid="23" grpId="0" animBg="1"/>
      <p:bldP spid="24" grpId="0" animBg="1"/>
      <p:bldP spid="26" grpId="0" animBg="1"/>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44DD3-D93E-5D58-D7C5-EB2ED6F6C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DA6753-BC16-24A9-0C10-E39E474D662B}"/>
              </a:ext>
            </a:extLst>
          </p:cNvPr>
          <p:cNvSpPr>
            <a:spLocks noGrp="1"/>
          </p:cNvSpPr>
          <p:nvPr>
            <p:ph type="title"/>
          </p:nvPr>
        </p:nvSpPr>
        <p:spPr/>
        <p:txBody>
          <a:bodyPr/>
          <a:lstStyle/>
          <a:p>
            <a:r>
              <a:rPr lang="en-US" dirty="0"/>
              <a:t>Send and receive money</a:t>
            </a:r>
          </a:p>
        </p:txBody>
      </p:sp>
      <p:sp>
        <p:nvSpPr>
          <p:cNvPr id="20" name="Rectangle 19">
            <a:extLst>
              <a:ext uri="{FF2B5EF4-FFF2-40B4-BE49-F238E27FC236}">
                <a16:creationId xmlns:a16="http://schemas.microsoft.com/office/drawing/2014/main" id="{FA3A7F39-E336-1E91-05D6-70554ECCFAC2}"/>
              </a:ext>
            </a:extLst>
          </p:cNvPr>
          <p:cNvSpPr/>
          <p:nvPr/>
        </p:nvSpPr>
        <p:spPr>
          <a:xfrm>
            <a:off x="3120710" y="4372481"/>
            <a:ext cx="1894891"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Contract</a:t>
            </a:r>
          </a:p>
        </p:txBody>
      </p:sp>
      <p:cxnSp>
        <p:nvCxnSpPr>
          <p:cNvPr id="22" name="Curved Connector 21">
            <a:extLst>
              <a:ext uri="{FF2B5EF4-FFF2-40B4-BE49-F238E27FC236}">
                <a16:creationId xmlns:a16="http://schemas.microsoft.com/office/drawing/2014/main" id="{1C635A1F-C9D6-4418-90E7-A31D6B51AD19}"/>
              </a:ext>
            </a:extLst>
          </p:cNvPr>
          <p:cNvCxnSpPr>
            <a:cxnSpLocks/>
          </p:cNvCxnSpPr>
          <p:nvPr/>
        </p:nvCxnSpPr>
        <p:spPr>
          <a:xfrm>
            <a:off x="5136811" y="4285173"/>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7D7DD02E-483D-3CF1-7820-ABF9D0561826}"/>
              </a:ext>
            </a:extLst>
          </p:cNvPr>
          <p:cNvCxnSpPr>
            <a:cxnSpLocks/>
          </p:cNvCxnSpPr>
          <p:nvPr/>
        </p:nvCxnSpPr>
        <p:spPr>
          <a:xfrm flipV="1">
            <a:off x="5136811" y="4285173"/>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EB7D46DE-62B1-820D-AF06-ED63FACC2C27}"/>
              </a:ext>
            </a:extLst>
          </p:cNvPr>
          <p:cNvSpPr/>
          <p:nvPr/>
        </p:nvSpPr>
        <p:spPr>
          <a:xfrm>
            <a:off x="5919032" y="3889575"/>
            <a:ext cx="2247745" cy="33050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Contract caboose</a:t>
            </a:r>
          </a:p>
        </p:txBody>
      </p:sp>
      <p:sp>
        <p:nvSpPr>
          <p:cNvPr id="30" name="Rectangle 29">
            <a:extLst>
              <a:ext uri="{FF2B5EF4-FFF2-40B4-BE49-F238E27FC236}">
                <a16:creationId xmlns:a16="http://schemas.microsoft.com/office/drawing/2014/main" id="{31CAB750-06B8-B366-E93E-CCE415C422FA}"/>
              </a:ext>
            </a:extLst>
          </p:cNvPr>
          <p:cNvSpPr/>
          <p:nvPr/>
        </p:nvSpPr>
        <p:spPr>
          <a:xfrm>
            <a:off x="5919033" y="4372481"/>
            <a:ext cx="2247744"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Contract new UTXO</a:t>
            </a:r>
          </a:p>
        </p:txBody>
      </p:sp>
      <p:sp>
        <p:nvSpPr>
          <p:cNvPr id="34" name="Rectangle 33">
            <a:extLst>
              <a:ext uri="{FF2B5EF4-FFF2-40B4-BE49-F238E27FC236}">
                <a16:creationId xmlns:a16="http://schemas.microsoft.com/office/drawing/2014/main" id="{583B448F-2D8A-5A9A-DA4C-D7AE3F312369}"/>
              </a:ext>
            </a:extLst>
          </p:cNvPr>
          <p:cNvSpPr/>
          <p:nvPr/>
        </p:nvSpPr>
        <p:spPr>
          <a:xfrm>
            <a:off x="5919033" y="4855387"/>
            <a:ext cx="2247744" cy="33050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Outgoing money</a:t>
            </a:r>
          </a:p>
        </p:txBody>
      </p:sp>
      <p:sp>
        <p:nvSpPr>
          <p:cNvPr id="35" name="Rectangle 34">
            <a:extLst>
              <a:ext uri="{FF2B5EF4-FFF2-40B4-BE49-F238E27FC236}">
                <a16:creationId xmlns:a16="http://schemas.microsoft.com/office/drawing/2014/main" id="{0BDAE5CB-9198-DE41-DA6C-D2F432A17879}"/>
              </a:ext>
            </a:extLst>
          </p:cNvPr>
          <p:cNvSpPr/>
          <p:nvPr/>
        </p:nvSpPr>
        <p:spPr>
          <a:xfrm>
            <a:off x="3120710" y="2002613"/>
            <a:ext cx="1894891"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Contract</a:t>
            </a:r>
          </a:p>
        </p:txBody>
      </p:sp>
      <p:cxnSp>
        <p:nvCxnSpPr>
          <p:cNvPr id="36" name="Curved Connector 35">
            <a:extLst>
              <a:ext uri="{FF2B5EF4-FFF2-40B4-BE49-F238E27FC236}">
                <a16:creationId xmlns:a16="http://schemas.microsoft.com/office/drawing/2014/main" id="{F2E2594F-DE2D-66EE-915B-0DE68557CE88}"/>
              </a:ext>
            </a:extLst>
          </p:cNvPr>
          <p:cNvCxnSpPr>
            <a:cxnSpLocks/>
          </p:cNvCxnSpPr>
          <p:nvPr/>
        </p:nvCxnSpPr>
        <p:spPr>
          <a:xfrm>
            <a:off x="5136811" y="2163682"/>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D75A6356-A9F9-83E8-6048-030E417D4A14}"/>
              </a:ext>
            </a:extLst>
          </p:cNvPr>
          <p:cNvCxnSpPr>
            <a:cxnSpLocks/>
          </p:cNvCxnSpPr>
          <p:nvPr/>
        </p:nvCxnSpPr>
        <p:spPr>
          <a:xfrm flipV="1">
            <a:off x="5136811" y="2163682"/>
            <a:ext cx="661012" cy="48290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29212B42-5C71-C051-FE2F-8851801CBF12}"/>
              </a:ext>
            </a:extLst>
          </p:cNvPr>
          <p:cNvSpPr/>
          <p:nvPr/>
        </p:nvSpPr>
        <p:spPr>
          <a:xfrm>
            <a:off x="5919032" y="2006797"/>
            <a:ext cx="2247747" cy="33050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Contract caboose</a:t>
            </a:r>
          </a:p>
        </p:txBody>
      </p:sp>
      <p:sp>
        <p:nvSpPr>
          <p:cNvPr id="39" name="Rectangle 38">
            <a:extLst>
              <a:ext uri="{FF2B5EF4-FFF2-40B4-BE49-F238E27FC236}">
                <a16:creationId xmlns:a16="http://schemas.microsoft.com/office/drawing/2014/main" id="{8D410276-3707-B5E6-D38A-84BE2B4A93EE}"/>
              </a:ext>
            </a:extLst>
          </p:cNvPr>
          <p:cNvSpPr/>
          <p:nvPr/>
        </p:nvSpPr>
        <p:spPr>
          <a:xfrm>
            <a:off x="5919033" y="2489703"/>
            <a:ext cx="2247746" cy="33050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Contract new UTXO</a:t>
            </a:r>
          </a:p>
        </p:txBody>
      </p:sp>
      <p:sp>
        <p:nvSpPr>
          <p:cNvPr id="40" name="Rectangle 39">
            <a:extLst>
              <a:ext uri="{FF2B5EF4-FFF2-40B4-BE49-F238E27FC236}">
                <a16:creationId xmlns:a16="http://schemas.microsoft.com/office/drawing/2014/main" id="{DB6C1EE2-94C8-8317-884E-F11D382D5BF9}"/>
              </a:ext>
            </a:extLst>
          </p:cNvPr>
          <p:cNvSpPr/>
          <p:nvPr/>
        </p:nvSpPr>
        <p:spPr>
          <a:xfrm>
            <a:off x="3120710" y="2481335"/>
            <a:ext cx="1894891" cy="33050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Incoming money</a:t>
            </a:r>
          </a:p>
        </p:txBody>
      </p:sp>
      <p:sp>
        <p:nvSpPr>
          <p:cNvPr id="41" name="TextBox 40">
            <a:extLst>
              <a:ext uri="{FF2B5EF4-FFF2-40B4-BE49-F238E27FC236}">
                <a16:creationId xmlns:a16="http://schemas.microsoft.com/office/drawing/2014/main" id="{B7DCF80C-1A54-9D97-0954-D282868436F9}"/>
              </a:ext>
            </a:extLst>
          </p:cNvPr>
          <p:cNvSpPr txBox="1"/>
          <p:nvPr/>
        </p:nvSpPr>
        <p:spPr>
          <a:xfrm>
            <a:off x="4455195" y="3055938"/>
            <a:ext cx="2024244" cy="369332"/>
          </a:xfrm>
          <a:prstGeom prst="rect">
            <a:avLst/>
          </a:prstGeom>
          <a:noFill/>
        </p:spPr>
        <p:txBody>
          <a:bodyPr wrap="square" rtlCol="0">
            <a:spAutoFit/>
          </a:bodyPr>
          <a:lstStyle/>
          <a:p>
            <a:pPr algn="ctr"/>
            <a:r>
              <a:rPr lang="en-US" dirty="0"/>
              <a:t>Receive money</a:t>
            </a:r>
          </a:p>
        </p:txBody>
      </p:sp>
      <p:sp>
        <p:nvSpPr>
          <p:cNvPr id="42" name="TextBox 41">
            <a:extLst>
              <a:ext uri="{FF2B5EF4-FFF2-40B4-BE49-F238E27FC236}">
                <a16:creationId xmlns:a16="http://schemas.microsoft.com/office/drawing/2014/main" id="{117C46A7-A6A2-32CF-3BC9-D6D4C194A750}"/>
              </a:ext>
            </a:extLst>
          </p:cNvPr>
          <p:cNvSpPr txBox="1"/>
          <p:nvPr/>
        </p:nvSpPr>
        <p:spPr>
          <a:xfrm>
            <a:off x="4455195" y="5268432"/>
            <a:ext cx="2024244" cy="369332"/>
          </a:xfrm>
          <a:prstGeom prst="rect">
            <a:avLst/>
          </a:prstGeom>
          <a:noFill/>
        </p:spPr>
        <p:txBody>
          <a:bodyPr wrap="square" rtlCol="0">
            <a:spAutoFit/>
          </a:bodyPr>
          <a:lstStyle/>
          <a:p>
            <a:pPr algn="ctr"/>
            <a:r>
              <a:rPr lang="en-US" dirty="0"/>
              <a:t>Send money</a:t>
            </a:r>
          </a:p>
        </p:txBody>
      </p:sp>
    </p:spTree>
    <p:extLst>
      <p:ext uri="{BB962C8B-B14F-4D97-AF65-F5344CB8AC3E}">
        <p14:creationId xmlns:p14="http://schemas.microsoft.com/office/powerpoint/2010/main" val="371084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animBg="1"/>
      <p:bldP spid="30" grpId="0" animBg="1"/>
      <p:bldP spid="34" grpId="0" animBg="1"/>
      <p:bldP spid="35" grpId="0" animBg="1"/>
      <p:bldP spid="38" grpId="0" animBg="1"/>
      <p:bldP spid="39" grpId="0" animBg="1"/>
      <p:bldP spid="40" grpId="0" animBg="1"/>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37CA9-4BA0-BEFB-15A3-BBDA20F41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7F0BC-359C-EF21-BA6D-70C86F4C417A}"/>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Stack machine and opcode</a:t>
            </a:r>
          </a:p>
        </p:txBody>
      </p:sp>
      <p:sp>
        <p:nvSpPr>
          <p:cNvPr id="6" name="Rectangle 5">
            <a:extLst>
              <a:ext uri="{FF2B5EF4-FFF2-40B4-BE49-F238E27FC236}">
                <a16:creationId xmlns:a16="http://schemas.microsoft.com/office/drawing/2014/main" id="{DE9464E6-A0E8-F1E6-72C2-DCE5C9873B96}"/>
              </a:ext>
            </a:extLst>
          </p:cNvPr>
          <p:cNvSpPr/>
          <p:nvPr/>
        </p:nvSpPr>
        <p:spPr>
          <a:xfrm>
            <a:off x="1390650" y="2363788"/>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6BE8A6A-B59D-0A77-D4EA-8F6B3F56E73E}"/>
              </a:ext>
            </a:extLst>
          </p:cNvPr>
          <p:cNvSpPr/>
          <p:nvPr/>
        </p:nvSpPr>
        <p:spPr>
          <a:xfrm>
            <a:off x="1390650" y="2628900"/>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B6FA8C-C1C9-0219-AB02-44F761EF9534}"/>
              </a:ext>
            </a:extLst>
          </p:cNvPr>
          <p:cNvSpPr/>
          <p:nvPr/>
        </p:nvSpPr>
        <p:spPr>
          <a:xfrm>
            <a:off x="1390650" y="2894012"/>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5E562FA-98DF-77C2-4E71-9FDD3D8540A8}"/>
              </a:ext>
            </a:extLst>
          </p:cNvPr>
          <p:cNvSpPr/>
          <p:nvPr/>
        </p:nvSpPr>
        <p:spPr>
          <a:xfrm>
            <a:off x="1390650" y="3159124"/>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893125-A04E-8830-FF6C-4EF9650170D9}"/>
              </a:ext>
            </a:extLst>
          </p:cNvPr>
          <p:cNvSpPr/>
          <p:nvPr/>
        </p:nvSpPr>
        <p:spPr>
          <a:xfrm>
            <a:off x="1390650" y="3424236"/>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89154F-31A8-1F80-AB30-A4486997C56A}"/>
              </a:ext>
            </a:extLst>
          </p:cNvPr>
          <p:cNvSpPr/>
          <p:nvPr/>
        </p:nvSpPr>
        <p:spPr>
          <a:xfrm>
            <a:off x="1390650" y="3689348"/>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32084CE-78EB-B726-9EB5-CBB61A678AF4}"/>
              </a:ext>
            </a:extLst>
          </p:cNvPr>
          <p:cNvSpPr/>
          <p:nvPr/>
        </p:nvSpPr>
        <p:spPr>
          <a:xfrm>
            <a:off x="1390650" y="3954460"/>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ea typeface="Linux Biolinum O" panose="02000503000000000000" pitchFamily="2" charset="0"/>
                <a:cs typeface="Linux Biolinum O" panose="02000503000000000000" pitchFamily="2" charset="0"/>
              </a:rPr>
              <a:t>1</a:t>
            </a:r>
          </a:p>
        </p:txBody>
      </p:sp>
      <p:sp>
        <p:nvSpPr>
          <p:cNvPr id="13" name="Rectangle 12">
            <a:extLst>
              <a:ext uri="{FF2B5EF4-FFF2-40B4-BE49-F238E27FC236}">
                <a16:creationId xmlns:a16="http://schemas.microsoft.com/office/drawing/2014/main" id="{D0E90F6A-F3F4-0AC7-05F3-02086BF59E77}"/>
              </a:ext>
            </a:extLst>
          </p:cNvPr>
          <p:cNvSpPr/>
          <p:nvPr/>
        </p:nvSpPr>
        <p:spPr>
          <a:xfrm>
            <a:off x="1390650" y="4219572"/>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ea typeface="Linux Biolinum O" panose="02000503000000000000" pitchFamily="2" charset="0"/>
                <a:cs typeface="Linux Biolinum O" panose="02000503000000000000" pitchFamily="2" charset="0"/>
              </a:rPr>
              <a:t>2</a:t>
            </a:r>
          </a:p>
        </p:txBody>
      </p:sp>
      <p:sp>
        <p:nvSpPr>
          <p:cNvPr id="14" name="TextBox 13">
            <a:extLst>
              <a:ext uri="{FF2B5EF4-FFF2-40B4-BE49-F238E27FC236}">
                <a16:creationId xmlns:a16="http://schemas.microsoft.com/office/drawing/2014/main" id="{87934251-029B-5B79-EA15-5606917B7CFD}"/>
              </a:ext>
            </a:extLst>
          </p:cNvPr>
          <p:cNvSpPr txBox="1"/>
          <p:nvPr/>
        </p:nvSpPr>
        <p:spPr>
          <a:xfrm>
            <a:off x="1314450" y="4714873"/>
            <a:ext cx="857250" cy="369332"/>
          </a:xfrm>
          <a:prstGeom prst="rect">
            <a:avLst/>
          </a:prstGeom>
          <a:noFill/>
        </p:spPr>
        <p:txBody>
          <a:bodyPr wrap="square" rtlCol="0">
            <a:spAutoFit/>
          </a:bodyPr>
          <a:lstStyle/>
          <a:p>
            <a:pPr algn="ctr"/>
            <a:r>
              <a:rPr lang="en-US" dirty="0">
                <a:latin typeface="Aptos" panose="020B0004020202020204" pitchFamily="34" charset="0"/>
                <a:ea typeface="Linux Biolinum O" panose="02000503000000000000" pitchFamily="2" charset="0"/>
                <a:cs typeface="Linux Biolinum O" panose="02000503000000000000" pitchFamily="2" charset="0"/>
              </a:rPr>
              <a:t>Stack</a:t>
            </a:r>
          </a:p>
        </p:txBody>
      </p:sp>
      <p:cxnSp>
        <p:nvCxnSpPr>
          <p:cNvPr id="17" name="Straight Arrow Connector 16">
            <a:extLst>
              <a:ext uri="{FF2B5EF4-FFF2-40B4-BE49-F238E27FC236}">
                <a16:creationId xmlns:a16="http://schemas.microsoft.com/office/drawing/2014/main" id="{E932B60B-9B09-699B-292A-27E732A8966D}"/>
              </a:ext>
            </a:extLst>
          </p:cNvPr>
          <p:cNvCxnSpPr/>
          <p:nvPr/>
        </p:nvCxnSpPr>
        <p:spPr>
          <a:xfrm>
            <a:off x="1257300" y="2363788"/>
            <a:ext cx="0" cy="21208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F5DFF38B-AE55-6DC0-F087-3AD4064D2BA1}"/>
              </a:ext>
            </a:extLst>
          </p:cNvPr>
          <p:cNvSpPr txBox="1"/>
          <p:nvPr/>
        </p:nvSpPr>
        <p:spPr>
          <a:xfrm>
            <a:off x="2095500" y="4352128"/>
            <a:ext cx="463550" cy="276999"/>
          </a:xfrm>
          <a:prstGeom prst="rect">
            <a:avLst/>
          </a:prstGeom>
          <a:noFill/>
        </p:spPr>
        <p:txBody>
          <a:bodyPr wrap="square" rtlCol="0">
            <a:spAutoFit/>
          </a:bodyPr>
          <a:lstStyle/>
          <a:p>
            <a:r>
              <a:rPr lang="en-US" sz="1200" dirty="0">
                <a:latin typeface="Aptos" panose="020B0004020202020204" pitchFamily="34" charset="0"/>
                <a:ea typeface="Linux Biolinum O" panose="02000503000000000000" pitchFamily="2" charset="0"/>
                <a:cs typeface="Linux Biolinum O" panose="02000503000000000000" pitchFamily="2" charset="0"/>
              </a:rPr>
              <a:t>top</a:t>
            </a:r>
          </a:p>
        </p:txBody>
      </p:sp>
      <p:sp>
        <p:nvSpPr>
          <p:cNvPr id="19" name="TextBox 18">
            <a:extLst>
              <a:ext uri="{FF2B5EF4-FFF2-40B4-BE49-F238E27FC236}">
                <a16:creationId xmlns:a16="http://schemas.microsoft.com/office/drawing/2014/main" id="{114C4C94-3F98-427C-26BC-F28BCA6F583A}"/>
              </a:ext>
            </a:extLst>
          </p:cNvPr>
          <p:cNvSpPr txBox="1"/>
          <p:nvPr/>
        </p:nvSpPr>
        <p:spPr>
          <a:xfrm>
            <a:off x="2095499" y="2205828"/>
            <a:ext cx="704845" cy="276999"/>
          </a:xfrm>
          <a:prstGeom prst="rect">
            <a:avLst/>
          </a:prstGeom>
          <a:noFill/>
        </p:spPr>
        <p:txBody>
          <a:bodyPr wrap="square" rtlCol="0">
            <a:spAutoFit/>
          </a:bodyPr>
          <a:lstStyle/>
          <a:p>
            <a:r>
              <a:rPr lang="en-US" sz="1200" dirty="0">
                <a:latin typeface="Aptos" panose="020B0004020202020204" pitchFamily="34" charset="0"/>
                <a:ea typeface="Linux Biolinum O" panose="02000503000000000000" pitchFamily="2" charset="0"/>
                <a:cs typeface="Linux Biolinum O" panose="02000503000000000000" pitchFamily="2" charset="0"/>
              </a:rPr>
              <a:t>bottom</a:t>
            </a:r>
          </a:p>
        </p:txBody>
      </p:sp>
      <p:sp>
        <p:nvSpPr>
          <p:cNvPr id="20" name="TextBox 19">
            <a:extLst>
              <a:ext uri="{FF2B5EF4-FFF2-40B4-BE49-F238E27FC236}">
                <a16:creationId xmlns:a16="http://schemas.microsoft.com/office/drawing/2014/main" id="{95454231-9A4E-DDC0-BD8E-04F45D9C36FF}"/>
              </a:ext>
            </a:extLst>
          </p:cNvPr>
          <p:cNvSpPr txBox="1"/>
          <p:nvPr/>
        </p:nvSpPr>
        <p:spPr>
          <a:xfrm>
            <a:off x="2559050" y="2997967"/>
            <a:ext cx="1219200" cy="400110"/>
          </a:xfrm>
          <a:prstGeom prst="rect">
            <a:avLst/>
          </a:prstGeom>
          <a:noFill/>
        </p:spPr>
        <p:txBody>
          <a:bodyPr wrap="square" rtlCol="0">
            <a:spAutoFit/>
          </a:bodyPr>
          <a:lstStyle/>
          <a:p>
            <a:pPr algn="ctr"/>
            <a:r>
              <a:rPr lang="en-US" sz="2000" dirty="0">
                <a:latin typeface="LM Mono 10" pitchFamily="49" charset="77"/>
              </a:rPr>
              <a:t>OP_ADD</a:t>
            </a:r>
          </a:p>
        </p:txBody>
      </p:sp>
      <p:sp>
        <p:nvSpPr>
          <p:cNvPr id="22" name="Rectangle 21">
            <a:extLst>
              <a:ext uri="{FF2B5EF4-FFF2-40B4-BE49-F238E27FC236}">
                <a16:creationId xmlns:a16="http://schemas.microsoft.com/office/drawing/2014/main" id="{5B32658F-E942-1AEE-9717-1B2DC3F912EF}"/>
              </a:ext>
            </a:extLst>
          </p:cNvPr>
          <p:cNvSpPr/>
          <p:nvPr/>
        </p:nvSpPr>
        <p:spPr>
          <a:xfrm>
            <a:off x="4078287" y="2363788"/>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6865EF-75F2-685C-2B59-6237DE83A947}"/>
              </a:ext>
            </a:extLst>
          </p:cNvPr>
          <p:cNvSpPr/>
          <p:nvPr/>
        </p:nvSpPr>
        <p:spPr>
          <a:xfrm>
            <a:off x="4078287" y="2628900"/>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5A0E30-B08C-8F01-502A-2A39C29B5449}"/>
              </a:ext>
            </a:extLst>
          </p:cNvPr>
          <p:cNvSpPr/>
          <p:nvPr/>
        </p:nvSpPr>
        <p:spPr>
          <a:xfrm>
            <a:off x="4078287" y="2894012"/>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C457C1-509C-DEE9-1EB8-B52A02228D2A}"/>
              </a:ext>
            </a:extLst>
          </p:cNvPr>
          <p:cNvSpPr/>
          <p:nvPr/>
        </p:nvSpPr>
        <p:spPr>
          <a:xfrm>
            <a:off x="4078287" y="3159124"/>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0DC272-EEC1-E3FC-5E8E-C9D6FD31B860}"/>
              </a:ext>
            </a:extLst>
          </p:cNvPr>
          <p:cNvSpPr/>
          <p:nvPr/>
        </p:nvSpPr>
        <p:spPr>
          <a:xfrm>
            <a:off x="4078287" y="3424236"/>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DD64464-69D3-1979-DA18-32E38F2997D1}"/>
              </a:ext>
            </a:extLst>
          </p:cNvPr>
          <p:cNvSpPr/>
          <p:nvPr/>
        </p:nvSpPr>
        <p:spPr>
          <a:xfrm>
            <a:off x="4078287" y="3689348"/>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A12FA29-37C2-4DB8-CA07-23848326BC00}"/>
              </a:ext>
            </a:extLst>
          </p:cNvPr>
          <p:cNvSpPr/>
          <p:nvPr/>
        </p:nvSpPr>
        <p:spPr>
          <a:xfrm>
            <a:off x="4078287" y="3954460"/>
            <a:ext cx="7048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ea typeface="Linux Biolinum O" panose="02000503000000000000" pitchFamily="2" charset="0"/>
                <a:cs typeface="Linux Biolinum O" panose="02000503000000000000" pitchFamily="2" charset="0"/>
              </a:rPr>
              <a:t>3</a:t>
            </a:r>
          </a:p>
        </p:txBody>
      </p:sp>
      <p:sp>
        <p:nvSpPr>
          <p:cNvPr id="30" name="TextBox 29">
            <a:extLst>
              <a:ext uri="{FF2B5EF4-FFF2-40B4-BE49-F238E27FC236}">
                <a16:creationId xmlns:a16="http://schemas.microsoft.com/office/drawing/2014/main" id="{EA640DA6-79E2-562E-D44A-79CBA5A4F60A}"/>
              </a:ext>
            </a:extLst>
          </p:cNvPr>
          <p:cNvSpPr txBox="1"/>
          <p:nvPr/>
        </p:nvSpPr>
        <p:spPr>
          <a:xfrm>
            <a:off x="4002087" y="4714873"/>
            <a:ext cx="857250" cy="369332"/>
          </a:xfrm>
          <a:prstGeom prst="rect">
            <a:avLst/>
          </a:prstGeom>
          <a:noFill/>
        </p:spPr>
        <p:txBody>
          <a:bodyPr wrap="square" rtlCol="0">
            <a:spAutoFit/>
          </a:bodyPr>
          <a:lstStyle/>
          <a:p>
            <a:pPr algn="ctr"/>
            <a:r>
              <a:rPr lang="en-US" dirty="0">
                <a:latin typeface="Aptos" panose="020B0004020202020204" pitchFamily="34" charset="0"/>
                <a:ea typeface="Linux Biolinum O" panose="02000503000000000000" pitchFamily="2" charset="0"/>
                <a:cs typeface="Linux Biolinum O" panose="02000503000000000000" pitchFamily="2" charset="0"/>
              </a:rPr>
              <a:t>Stack</a:t>
            </a:r>
          </a:p>
        </p:txBody>
      </p:sp>
      <p:sp>
        <p:nvSpPr>
          <p:cNvPr id="32" name="TextBox 31">
            <a:extLst>
              <a:ext uri="{FF2B5EF4-FFF2-40B4-BE49-F238E27FC236}">
                <a16:creationId xmlns:a16="http://schemas.microsoft.com/office/drawing/2014/main" id="{E0A188F6-7B3D-1F2F-EC9A-18B3DE610243}"/>
              </a:ext>
            </a:extLst>
          </p:cNvPr>
          <p:cNvSpPr txBox="1"/>
          <p:nvPr/>
        </p:nvSpPr>
        <p:spPr>
          <a:xfrm>
            <a:off x="4783136" y="4098175"/>
            <a:ext cx="463550" cy="276999"/>
          </a:xfrm>
          <a:prstGeom prst="rect">
            <a:avLst/>
          </a:prstGeom>
          <a:noFill/>
        </p:spPr>
        <p:txBody>
          <a:bodyPr wrap="square" rtlCol="0">
            <a:spAutoFit/>
          </a:bodyPr>
          <a:lstStyle/>
          <a:p>
            <a:r>
              <a:rPr lang="en-US" sz="1200" dirty="0">
                <a:latin typeface="Aptos" panose="020B0004020202020204" pitchFamily="34" charset="0"/>
                <a:ea typeface="Linux Biolinum O" panose="02000503000000000000" pitchFamily="2" charset="0"/>
                <a:cs typeface="Linux Biolinum O" panose="02000503000000000000" pitchFamily="2" charset="0"/>
              </a:rPr>
              <a:t>top</a:t>
            </a:r>
          </a:p>
        </p:txBody>
      </p:sp>
      <p:sp>
        <p:nvSpPr>
          <p:cNvPr id="33" name="TextBox 32">
            <a:extLst>
              <a:ext uri="{FF2B5EF4-FFF2-40B4-BE49-F238E27FC236}">
                <a16:creationId xmlns:a16="http://schemas.microsoft.com/office/drawing/2014/main" id="{9B619DED-EF5B-42E4-9D99-022FACB24631}"/>
              </a:ext>
            </a:extLst>
          </p:cNvPr>
          <p:cNvSpPr txBox="1"/>
          <p:nvPr/>
        </p:nvSpPr>
        <p:spPr>
          <a:xfrm>
            <a:off x="4783136" y="2205828"/>
            <a:ext cx="704845" cy="276999"/>
          </a:xfrm>
          <a:prstGeom prst="rect">
            <a:avLst/>
          </a:prstGeom>
          <a:noFill/>
        </p:spPr>
        <p:txBody>
          <a:bodyPr wrap="square" rtlCol="0">
            <a:spAutoFit/>
          </a:bodyPr>
          <a:lstStyle/>
          <a:p>
            <a:r>
              <a:rPr lang="en-US" sz="1200" dirty="0">
                <a:latin typeface="Aptos" panose="020B0004020202020204" pitchFamily="34" charset="0"/>
                <a:ea typeface="Linux Biolinum O" panose="02000503000000000000" pitchFamily="2" charset="0"/>
                <a:cs typeface="Linux Biolinum O" panose="02000503000000000000" pitchFamily="2" charset="0"/>
              </a:rPr>
              <a:t>bottom</a:t>
            </a:r>
          </a:p>
        </p:txBody>
      </p:sp>
      <p:sp>
        <p:nvSpPr>
          <p:cNvPr id="35" name="TextBox 34">
            <a:extLst>
              <a:ext uri="{FF2B5EF4-FFF2-40B4-BE49-F238E27FC236}">
                <a16:creationId xmlns:a16="http://schemas.microsoft.com/office/drawing/2014/main" id="{AA61BF5E-FDEC-FED7-2BBC-4D7473CA4885}"/>
              </a:ext>
            </a:extLst>
          </p:cNvPr>
          <p:cNvSpPr txBox="1"/>
          <p:nvPr/>
        </p:nvSpPr>
        <p:spPr>
          <a:xfrm>
            <a:off x="6096000" y="1842688"/>
            <a:ext cx="4445000" cy="3693319"/>
          </a:xfrm>
          <a:prstGeom prst="rect">
            <a:avLst/>
          </a:prstGeom>
          <a:noFill/>
        </p:spPr>
        <p:txBody>
          <a:bodyPr wrap="square" rtlCol="0">
            <a:spAutoFit/>
          </a:bodyPr>
          <a:lstStyle/>
          <a:p>
            <a:r>
              <a:rPr lang="en-US" dirty="0">
                <a:latin typeface="Aptos" panose="020B0004020202020204" pitchFamily="34" charset="0"/>
                <a:ea typeface="Linux Biolinum O" panose="02000503000000000000" pitchFamily="2" charset="0"/>
                <a:cs typeface="Linux Biolinum O" panose="02000503000000000000" pitchFamily="2" charset="0"/>
              </a:rPr>
              <a:t>Bitcoin has a lot of opcodes.</a:t>
            </a:r>
          </a:p>
          <a:p>
            <a:endParaRPr lang="en-US" dirty="0">
              <a:latin typeface="Aptos" panose="020B0004020202020204" pitchFamily="34" charset="0"/>
              <a:ea typeface="Linux Biolinum O" panose="02000503000000000000" pitchFamily="2" charset="0"/>
              <a:cs typeface="Linux Biolinum O" panose="02000503000000000000" pitchFamily="2" charset="0"/>
            </a:endParaRPr>
          </a:p>
          <a:p>
            <a:pPr marL="285750" indent="-285750">
              <a:buFont typeface="Arial" panose="020B0604020202020204" pitchFamily="34" charset="0"/>
              <a:buChar char="•"/>
            </a:pPr>
            <a:r>
              <a:rPr lang="en-US" dirty="0">
                <a:latin typeface="Aptos" panose="020B0004020202020204" pitchFamily="34" charset="0"/>
                <a:ea typeface="Linux Biolinum O" panose="02000503000000000000" pitchFamily="2" charset="0"/>
                <a:cs typeface="Linux Biolinum O" panose="02000503000000000000" pitchFamily="2" charset="0"/>
              </a:rPr>
              <a:t>If-else</a:t>
            </a:r>
          </a:p>
          <a:p>
            <a:pPr marL="742950" lvl="1" indent="-285750">
              <a:buFont typeface="Arial" panose="020B0604020202020204" pitchFamily="34" charset="0"/>
              <a:buChar char="•"/>
            </a:pPr>
            <a:r>
              <a:rPr lang="en-US" dirty="0">
                <a:latin typeface="LM Mono 10" pitchFamily="49" charset="77"/>
                <a:ea typeface="Linux Biolinum O" panose="02000503000000000000" pitchFamily="2" charset="0"/>
                <a:cs typeface="Linux Biolinum O" panose="02000503000000000000" pitchFamily="2" charset="0"/>
              </a:rPr>
              <a:t>OP_IF OP_ELSE OP_ENDIF </a:t>
            </a:r>
            <a:r>
              <a:rPr lang="en-US" dirty="0">
                <a:latin typeface="Aptos" panose="020B0004020202020204" pitchFamily="34" charset="0"/>
                <a:ea typeface="Linux Biolinum O" panose="02000503000000000000" pitchFamily="2" charset="0"/>
                <a:cs typeface="Linux Biolinum O" panose="02000503000000000000" pitchFamily="2" charset="0"/>
              </a:rPr>
              <a:t>…</a:t>
            </a:r>
          </a:p>
          <a:p>
            <a:pPr lvl="1"/>
            <a:endParaRPr lang="en-US" dirty="0">
              <a:latin typeface="Aptos" panose="020B0004020202020204" pitchFamily="34" charset="0"/>
              <a:ea typeface="Linux Biolinum O" panose="02000503000000000000" pitchFamily="2" charset="0"/>
              <a:cs typeface="Linux Biolinum O" panose="02000503000000000000" pitchFamily="2" charset="0"/>
            </a:endParaRPr>
          </a:p>
          <a:p>
            <a:pPr marL="285750" indent="-285750">
              <a:buFont typeface="Arial" panose="020B0604020202020204" pitchFamily="34" charset="0"/>
              <a:buChar char="•"/>
            </a:pPr>
            <a:r>
              <a:rPr lang="en-US" dirty="0">
                <a:latin typeface="Aptos" panose="020B0004020202020204" pitchFamily="34" charset="0"/>
                <a:ea typeface="Linux Biolinum O" panose="02000503000000000000" pitchFamily="2" charset="0"/>
                <a:cs typeface="Linux Biolinum O" panose="02000503000000000000" pitchFamily="2" charset="0"/>
              </a:rPr>
              <a:t>32-bit integer math</a:t>
            </a:r>
          </a:p>
          <a:p>
            <a:pPr marL="742950" lvl="1" indent="-285750">
              <a:buFont typeface="Arial" panose="020B0604020202020204" pitchFamily="34" charset="0"/>
              <a:buChar char="•"/>
            </a:pPr>
            <a:r>
              <a:rPr lang="en-US" dirty="0">
                <a:latin typeface="LM Mono 10" pitchFamily="49" charset="77"/>
                <a:ea typeface="Linux Biolinum O" panose="02000503000000000000" pitchFamily="2" charset="0"/>
                <a:cs typeface="Linux Biolinum O" panose="02000503000000000000" pitchFamily="2" charset="0"/>
              </a:rPr>
              <a:t>OP_ADD OP_SUB </a:t>
            </a:r>
            <a:r>
              <a:rPr lang="en-US" dirty="0">
                <a:latin typeface="Aptos" panose="020B0004020202020204" pitchFamily="34" charset="0"/>
                <a:ea typeface="Linux Biolinum O" panose="02000503000000000000" pitchFamily="2" charset="0"/>
                <a:cs typeface="Linux Biolinum O" panose="02000503000000000000" pitchFamily="2" charset="0"/>
              </a:rPr>
              <a:t>…</a:t>
            </a:r>
          </a:p>
          <a:p>
            <a:pPr lvl="1"/>
            <a:endParaRPr lang="en-US" dirty="0">
              <a:latin typeface="Aptos" panose="020B0004020202020204" pitchFamily="34" charset="0"/>
              <a:ea typeface="Linux Biolinum O" panose="02000503000000000000" pitchFamily="2" charset="0"/>
              <a:cs typeface="Linux Biolinum O" panose="02000503000000000000" pitchFamily="2" charset="0"/>
            </a:endParaRPr>
          </a:p>
          <a:p>
            <a:pPr marL="285750" indent="-285750">
              <a:buFont typeface="Arial" panose="020B0604020202020204" pitchFamily="34" charset="0"/>
              <a:buChar char="•"/>
            </a:pPr>
            <a:r>
              <a:rPr lang="en-US" dirty="0">
                <a:latin typeface="Aptos" panose="020B0004020202020204" pitchFamily="34" charset="0"/>
                <a:ea typeface="Linux Biolinum O" panose="02000503000000000000" pitchFamily="2" charset="0"/>
                <a:cs typeface="Linux Biolinum O" panose="02000503000000000000" pitchFamily="2" charset="0"/>
              </a:rPr>
              <a:t>Hash</a:t>
            </a:r>
          </a:p>
          <a:p>
            <a:pPr marL="742950" lvl="1" indent="-285750">
              <a:buFont typeface="Arial" panose="020B0604020202020204" pitchFamily="34" charset="0"/>
              <a:buChar char="•"/>
            </a:pPr>
            <a:r>
              <a:rPr lang="en-US" dirty="0">
                <a:latin typeface="LM Mono 10" pitchFamily="49" charset="77"/>
                <a:ea typeface="Linux Biolinum O" panose="02000503000000000000" pitchFamily="2" charset="0"/>
                <a:cs typeface="Linux Biolinum O" panose="02000503000000000000" pitchFamily="2" charset="0"/>
              </a:rPr>
              <a:t>OP_SHA256</a:t>
            </a:r>
            <a:r>
              <a:rPr lang="en-US" dirty="0">
                <a:latin typeface="Aptos" panose="020B0004020202020204" pitchFamily="34" charset="0"/>
                <a:ea typeface="Linux Biolinum O" panose="02000503000000000000" pitchFamily="2" charset="0"/>
                <a:cs typeface="Linux Biolinum O" panose="02000503000000000000" pitchFamily="2" charset="0"/>
              </a:rPr>
              <a:t> …</a:t>
            </a:r>
          </a:p>
          <a:p>
            <a:pPr lvl="1"/>
            <a:endParaRPr lang="en-US" dirty="0">
              <a:latin typeface="Aptos" panose="020B0004020202020204" pitchFamily="34" charset="0"/>
              <a:ea typeface="Linux Biolinum O" panose="02000503000000000000" pitchFamily="2" charset="0"/>
              <a:cs typeface="Linux Biolinum O" panose="02000503000000000000" pitchFamily="2" charset="0"/>
            </a:endParaRPr>
          </a:p>
          <a:p>
            <a:pPr marL="285750" indent="-285750">
              <a:buFont typeface="Arial" panose="020B0604020202020204" pitchFamily="34" charset="0"/>
              <a:buChar char="•"/>
            </a:pPr>
            <a:r>
              <a:rPr lang="en-US" dirty="0">
                <a:latin typeface="Aptos" panose="020B0004020202020204" pitchFamily="34" charset="0"/>
                <a:ea typeface="Linux Biolinum O" panose="02000503000000000000" pitchFamily="2" charset="0"/>
                <a:cs typeface="Linux Biolinum O" panose="02000503000000000000" pitchFamily="2" charset="0"/>
              </a:rPr>
              <a:t>Signature verification</a:t>
            </a:r>
          </a:p>
          <a:p>
            <a:pPr marL="742950" lvl="1" indent="-285750">
              <a:buFont typeface="Arial" panose="020B0604020202020204" pitchFamily="34" charset="0"/>
              <a:buChar char="•"/>
            </a:pPr>
            <a:r>
              <a:rPr lang="en-US" dirty="0">
                <a:latin typeface="LM Mono 10" pitchFamily="49" charset="77"/>
                <a:ea typeface="Linux Biolinum O" panose="02000503000000000000" pitchFamily="2" charset="0"/>
                <a:cs typeface="Linux Biolinum O" panose="02000503000000000000" pitchFamily="2" charset="0"/>
              </a:rPr>
              <a:t>OP_CHECKSIGVERIFY</a:t>
            </a:r>
            <a:r>
              <a:rPr lang="en-US" dirty="0">
                <a:latin typeface="Aptos" panose="020B0004020202020204" pitchFamily="34" charset="0"/>
                <a:ea typeface="Linux Biolinum O" panose="02000503000000000000" pitchFamily="2" charset="0"/>
                <a:cs typeface="Linux Biolinum O" panose="02000503000000000000" pitchFamily="2" charset="0"/>
              </a:rPr>
              <a:t> …</a:t>
            </a:r>
          </a:p>
        </p:txBody>
      </p:sp>
    </p:spTree>
    <p:extLst>
      <p:ext uri="{BB962C8B-B14F-4D97-AF65-F5344CB8AC3E}">
        <p14:creationId xmlns:p14="http://schemas.microsoft.com/office/powerpoint/2010/main" val="55381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8" grpId="0"/>
      <p:bldP spid="19" grpId="0"/>
      <p:bldP spid="20" grpId="0"/>
      <p:bldP spid="22" grpId="0" animBg="1"/>
      <p:bldP spid="23" grpId="0" animBg="1"/>
      <p:bldP spid="24" grpId="0" animBg="1"/>
      <p:bldP spid="25" grpId="0" animBg="1"/>
      <p:bldP spid="26" grpId="0" animBg="1"/>
      <p:bldP spid="27" grpId="0" animBg="1"/>
      <p:bldP spid="28" grpId="0" animBg="1"/>
      <p:bldP spid="30" grpId="0"/>
      <p:bldP spid="32" grpId="0"/>
      <p:bldP spid="33" grpId="0"/>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B1E71-C7D8-E271-6D3E-5DDFA6E4AB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89E57A-55FB-83BE-C41F-F932D8E5F032}"/>
              </a:ext>
            </a:extLst>
          </p:cNvPr>
          <p:cNvSpPr>
            <a:spLocks noGrp="1"/>
          </p:cNvSpPr>
          <p:nvPr>
            <p:ph type="title"/>
          </p:nvPr>
        </p:nvSpPr>
        <p:spPr/>
        <p:txBody>
          <a:bodyPr/>
          <a:lstStyle/>
          <a:p>
            <a:r>
              <a:rPr lang="en-US" dirty="0"/>
              <a:t>Status of </a:t>
            </a:r>
            <a:r>
              <a:rPr lang="en-US" dirty="0">
                <a:latin typeface="LM Mono 10" pitchFamily="49" charset="77"/>
              </a:rPr>
              <a:t>OP_CAT</a:t>
            </a:r>
          </a:p>
        </p:txBody>
      </p:sp>
      <p:sp>
        <p:nvSpPr>
          <p:cNvPr id="5" name="Text Placeholder 4">
            <a:extLst>
              <a:ext uri="{FF2B5EF4-FFF2-40B4-BE49-F238E27FC236}">
                <a16:creationId xmlns:a16="http://schemas.microsoft.com/office/drawing/2014/main" id="{6E65123A-8ED0-CE9E-1D9B-E3D144229D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6981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CA16-0CA9-68A7-FBB9-632EB2C4A275}"/>
              </a:ext>
            </a:extLst>
          </p:cNvPr>
          <p:cNvSpPr>
            <a:spLocks noGrp="1"/>
          </p:cNvSpPr>
          <p:nvPr>
            <p:ph type="title"/>
          </p:nvPr>
        </p:nvSpPr>
        <p:spPr/>
        <p:txBody>
          <a:bodyPr/>
          <a:lstStyle/>
          <a:p>
            <a:r>
              <a:rPr lang="en-US" dirty="0"/>
              <a:t>Using </a:t>
            </a:r>
            <a:r>
              <a:rPr lang="en-US" dirty="0">
                <a:latin typeface="LM Mono 10" pitchFamily="49" charset="77"/>
              </a:rPr>
              <a:t>OP_CAT</a:t>
            </a:r>
            <a:r>
              <a:rPr lang="en-US" dirty="0">
                <a:latin typeface="+mn-lt"/>
              </a:rPr>
              <a:t> </a:t>
            </a:r>
            <a:r>
              <a:rPr lang="en-US" dirty="0"/>
              <a:t>today</a:t>
            </a:r>
          </a:p>
        </p:txBody>
      </p:sp>
      <p:sp>
        <p:nvSpPr>
          <p:cNvPr id="3" name="Content Placeholder 2">
            <a:extLst>
              <a:ext uri="{FF2B5EF4-FFF2-40B4-BE49-F238E27FC236}">
                <a16:creationId xmlns:a16="http://schemas.microsoft.com/office/drawing/2014/main" id="{48D4017D-40D2-A1E3-27B2-F57B8EE3BA45}"/>
              </a:ext>
            </a:extLst>
          </p:cNvPr>
          <p:cNvSpPr>
            <a:spLocks noGrp="1"/>
          </p:cNvSpPr>
          <p:nvPr>
            <p:ph idx="1"/>
          </p:nvPr>
        </p:nvSpPr>
        <p:spPr>
          <a:xfrm>
            <a:off x="838200" y="1563554"/>
            <a:ext cx="10515600" cy="4613409"/>
          </a:xfrm>
        </p:spPr>
        <p:txBody>
          <a:bodyPr>
            <a:normAutofit/>
          </a:bodyPr>
          <a:lstStyle/>
          <a:p>
            <a:r>
              <a:rPr lang="en-US" sz="2400" dirty="0"/>
              <a:t>Liquid Network </a:t>
            </a:r>
            <a:r>
              <a:rPr lang="en-US" sz="1800" dirty="0"/>
              <a:t>(TVL: USD $251m)</a:t>
            </a:r>
          </a:p>
          <a:p>
            <a:pPr lvl="1"/>
            <a:r>
              <a:rPr lang="en-US" sz="2000" dirty="0"/>
              <a:t>Native token is L-BTC, 1-1 peg with BTC</a:t>
            </a:r>
          </a:p>
          <a:p>
            <a:pPr lvl="1"/>
            <a:r>
              <a:rPr lang="en-US" sz="2000" dirty="0"/>
              <a:t>Deviates from Bitcoin by having more opcodes and protocol changes</a:t>
            </a:r>
          </a:p>
          <a:p>
            <a:r>
              <a:rPr lang="en-US" sz="2400" dirty="0"/>
              <a:t>Bitcoin SV </a:t>
            </a:r>
            <a:r>
              <a:rPr lang="en-US" sz="1800" dirty="0"/>
              <a:t>(TVL: USD $977m)</a:t>
            </a:r>
          </a:p>
          <a:p>
            <a:pPr lvl="1"/>
            <a:r>
              <a:rPr lang="en-US" sz="2000" dirty="0"/>
              <a:t>Native token is BSC, a separate token</a:t>
            </a:r>
          </a:p>
          <a:p>
            <a:pPr lvl="1"/>
            <a:r>
              <a:rPr lang="en-US" sz="2000" dirty="0"/>
              <a:t>Deviates from Bitcoin by having larger blocks and script support</a:t>
            </a:r>
          </a:p>
          <a:p>
            <a:r>
              <a:rPr lang="en-US" sz="2400" dirty="0"/>
              <a:t>Fractal Mainnet </a:t>
            </a:r>
            <a:r>
              <a:rPr lang="en-US" sz="1800" dirty="0"/>
              <a:t>(TVL: USD $25m)</a:t>
            </a:r>
          </a:p>
          <a:p>
            <a:pPr lvl="1"/>
            <a:r>
              <a:rPr lang="en-US" sz="2000" dirty="0"/>
              <a:t>Native token is FB, a separate token</a:t>
            </a:r>
          </a:p>
          <a:p>
            <a:pPr lvl="1"/>
            <a:r>
              <a:rPr lang="en-US" sz="2000" dirty="0"/>
              <a:t>Deviates from Bitcoin </a:t>
            </a:r>
            <a:r>
              <a:rPr lang="en-US" sz="2000" b="1" dirty="0"/>
              <a:t>only </a:t>
            </a:r>
            <a:r>
              <a:rPr lang="en-US" sz="2000" dirty="0"/>
              <a:t>in having </a:t>
            </a:r>
            <a:r>
              <a:rPr lang="en-US" sz="2000" dirty="0">
                <a:latin typeface="LM Mono 10" pitchFamily="49" charset="77"/>
              </a:rPr>
              <a:t>OP_CAT</a:t>
            </a:r>
          </a:p>
          <a:p>
            <a:r>
              <a:rPr lang="en-US" sz="2400" dirty="0"/>
              <a:t>Bitcoin Signet </a:t>
            </a:r>
            <a:r>
              <a:rPr lang="en-US" sz="1800" dirty="0"/>
              <a:t>(no TVL, </a:t>
            </a:r>
            <a:r>
              <a:rPr lang="en-US" sz="1800" dirty="0" err="1"/>
              <a:t>testnet</a:t>
            </a:r>
            <a:r>
              <a:rPr lang="en-US" sz="1800" dirty="0"/>
              <a:t>)</a:t>
            </a:r>
            <a:endParaRPr lang="en-US" sz="2000" dirty="0"/>
          </a:p>
          <a:p>
            <a:pPr lvl="1"/>
            <a:r>
              <a:rPr lang="en-US" sz="2000" dirty="0"/>
              <a:t>Native token is Signet BTC, a </a:t>
            </a:r>
            <a:r>
              <a:rPr lang="en-US" sz="2000" dirty="0" err="1"/>
              <a:t>testnet</a:t>
            </a:r>
            <a:r>
              <a:rPr lang="en-US" sz="2000" dirty="0"/>
              <a:t> token that is rendered no value</a:t>
            </a:r>
          </a:p>
          <a:p>
            <a:pPr lvl="1"/>
            <a:r>
              <a:rPr lang="en-US" sz="2000" dirty="0"/>
              <a:t>Deviates from Bitcoin </a:t>
            </a:r>
            <a:r>
              <a:rPr lang="en-US" sz="2000" b="1" dirty="0"/>
              <a:t>only</a:t>
            </a:r>
            <a:r>
              <a:rPr lang="en-US" sz="2000" dirty="0"/>
              <a:t> in having </a:t>
            </a:r>
            <a:r>
              <a:rPr lang="en-US" sz="2000" dirty="0">
                <a:latin typeface="LM Mono 10" pitchFamily="49" charset="77"/>
              </a:rPr>
              <a:t>OP_CTV</a:t>
            </a:r>
            <a:r>
              <a:rPr lang="en-US" sz="2000" dirty="0"/>
              <a:t>, </a:t>
            </a:r>
            <a:r>
              <a:rPr lang="en-US" sz="2000" dirty="0">
                <a:latin typeface="LM Mono 10" pitchFamily="49" charset="77"/>
              </a:rPr>
              <a:t>OP_CAT</a:t>
            </a:r>
            <a:r>
              <a:rPr lang="en-US" sz="2000" dirty="0"/>
              <a:t>, </a:t>
            </a:r>
            <a:r>
              <a:rPr lang="en-US" sz="2000" dirty="0">
                <a:latin typeface="LM Mono 10" pitchFamily="49" charset="77"/>
              </a:rPr>
              <a:t>ANYPREVOUT</a:t>
            </a:r>
          </a:p>
        </p:txBody>
      </p:sp>
    </p:spTree>
    <p:extLst>
      <p:ext uri="{BB962C8B-B14F-4D97-AF65-F5344CB8AC3E}">
        <p14:creationId xmlns:p14="http://schemas.microsoft.com/office/powerpoint/2010/main" val="32466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D6BB-5105-149B-69C6-4A580B596F90}"/>
              </a:ext>
            </a:extLst>
          </p:cNvPr>
          <p:cNvSpPr>
            <a:spLocks noGrp="1"/>
          </p:cNvSpPr>
          <p:nvPr>
            <p:ph type="title"/>
          </p:nvPr>
        </p:nvSpPr>
        <p:spPr/>
        <p:txBody>
          <a:bodyPr/>
          <a:lstStyle/>
          <a:p>
            <a:r>
              <a:rPr lang="en-US" dirty="0">
                <a:latin typeface="LM Mono 10" pitchFamily="49" charset="77"/>
              </a:rPr>
              <a:t>OP_CAT</a:t>
            </a:r>
            <a:r>
              <a:rPr lang="en-US" dirty="0">
                <a:latin typeface="+mn-lt"/>
              </a:rPr>
              <a:t> </a:t>
            </a:r>
            <a:r>
              <a:rPr lang="en-US" dirty="0"/>
              <a:t>covenant is highly efficient</a:t>
            </a:r>
          </a:p>
        </p:txBody>
      </p:sp>
      <p:sp>
        <p:nvSpPr>
          <p:cNvPr id="3" name="Content Placeholder 2">
            <a:extLst>
              <a:ext uri="{FF2B5EF4-FFF2-40B4-BE49-F238E27FC236}">
                <a16:creationId xmlns:a16="http://schemas.microsoft.com/office/drawing/2014/main" id="{7F2B1E5C-BB9B-68EF-CB1B-7149EABE5255}"/>
              </a:ext>
            </a:extLst>
          </p:cNvPr>
          <p:cNvSpPr>
            <a:spLocks noGrp="1"/>
          </p:cNvSpPr>
          <p:nvPr>
            <p:ph idx="1"/>
          </p:nvPr>
        </p:nvSpPr>
        <p:spPr>
          <a:xfrm>
            <a:off x="838200" y="1825625"/>
            <a:ext cx="6569420" cy="4351338"/>
          </a:xfrm>
        </p:spPr>
        <p:txBody>
          <a:bodyPr>
            <a:normAutofit/>
          </a:bodyPr>
          <a:lstStyle/>
          <a:p>
            <a:r>
              <a:rPr lang="en-US" sz="2400" dirty="0"/>
              <a:t>Example: counter </a:t>
            </a:r>
          </a:p>
          <a:p>
            <a:r>
              <a:rPr lang="en-US" sz="2400" dirty="0"/>
              <a:t>At a fee rate 2 sat/</a:t>
            </a:r>
            <a:r>
              <a:rPr lang="en-US" sz="2400" dirty="0" err="1"/>
              <a:t>vByte</a:t>
            </a:r>
            <a:r>
              <a:rPr lang="en-US" sz="2400" dirty="0"/>
              <a:t>, every transaction costs USD $0.55</a:t>
            </a:r>
          </a:p>
        </p:txBody>
      </p:sp>
      <p:sp>
        <p:nvSpPr>
          <p:cNvPr id="4" name="Content Placeholder 2">
            <a:extLst>
              <a:ext uri="{FF2B5EF4-FFF2-40B4-BE49-F238E27FC236}">
                <a16:creationId xmlns:a16="http://schemas.microsoft.com/office/drawing/2014/main" id="{B3D8EFE1-5DC9-C6C3-5283-A4388338089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5" name="Rectangle 4">
            <a:extLst>
              <a:ext uri="{FF2B5EF4-FFF2-40B4-BE49-F238E27FC236}">
                <a16:creationId xmlns:a16="http://schemas.microsoft.com/office/drawing/2014/main" id="{69D86FF3-EEC9-A67F-D4AB-B0BE08F2F425}"/>
              </a:ext>
            </a:extLst>
          </p:cNvPr>
          <p:cNvSpPr/>
          <p:nvPr/>
        </p:nvSpPr>
        <p:spPr>
          <a:xfrm>
            <a:off x="838200" y="4332039"/>
            <a:ext cx="1016726" cy="62447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a:p>
            <a:pPr algn="ctr"/>
            <a:r>
              <a:rPr lang="en-US" dirty="0">
                <a:solidFill>
                  <a:sysClr val="windowText" lastClr="000000"/>
                </a:solidFill>
              </a:rPr>
              <a:t>1</a:t>
            </a:r>
            <a:endParaRPr lang="en-US" dirty="0"/>
          </a:p>
        </p:txBody>
      </p:sp>
      <p:sp>
        <p:nvSpPr>
          <p:cNvPr id="6" name="Rectangle 5">
            <a:extLst>
              <a:ext uri="{FF2B5EF4-FFF2-40B4-BE49-F238E27FC236}">
                <a16:creationId xmlns:a16="http://schemas.microsoft.com/office/drawing/2014/main" id="{05C4A252-CD3C-87EB-D030-D6BBF6FF7C14}"/>
              </a:ext>
            </a:extLst>
          </p:cNvPr>
          <p:cNvSpPr/>
          <p:nvPr/>
        </p:nvSpPr>
        <p:spPr>
          <a:xfrm>
            <a:off x="7577435" y="1780449"/>
            <a:ext cx="3334404" cy="2291262"/>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Count-update script</a:t>
            </a:r>
          </a:p>
          <a:p>
            <a:pPr algn="ctr"/>
            <a:endParaRPr lang="en-US" dirty="0">
              <a:solidFill>
                <a:sysClr val="windowText" lastClr="000000"/>
              </a:solidFill>
            </a:endParaRPr>
          </a:p>
          <a:p>
            <a:r>
              <a:rPr lang="en-US" dirty="0">
                <a:solidFill>
                  <a:sysClr val="windowText" lastClr="000000"/>
                </a:solidFill>
              </a:rPr>
              <a:t>Three functions:</a:t>
            </a:r>
          </a:p>
          <a:p>
            <a:pPr marL="285750" indent="-285750">
              <a:buFontTx/>
              <a:buChar char="-"/>
            </a:pPr>
            <a:r>
              <a:rPr lang="en-US" dirty="0">
                <a:solidFill>
                  <a:sysClr val="windowText" lastClr="000000"/>
                </a:solidFill>
              </a:rPr>
              <a:t>Increase by 1</a:t>
            </a:r>
          </a:p>
          <a:p>
            <a:pPr marL="285750" indent="-285750">
              <a:buFontTx/>
              <a:buChar char="-"/>
            </a:pPr>
            <a:r>
              <a:rPr lang="en-US" dirty="0">
                <a:solidFill>
                  <a:sysClr val="windowText" lastClr="000000"/>
                </a:solidFill>
              </a:rPr>
              <a:t>Increase by 2</a:t>
            </a:r>
          </a:p>
          <a:p>
            <a:pPr marL="285750" indent="-285750">
              <a:buFontTx/>
              <a:buChar char="-"/>
            </a:pPr>
            <a:r>
              <a:rPr lang="en-US" dirty="0">
                <a:solidFill>
                  <a:sysClr val="windowText" lastClr="000000"/>
                </a:solidFill>
              </a:rPr>
              <a:t>Increase by a caller-provided number if it is &lt;100 </a:t>
            </a:r>
          </a:p>
        </p:txBody>
      </p:sp>
      <p:cxnSp>
        <p:nvCxnSpPr>
          <p:cNvPr id="7" name="Straight Arrow Connector 6">
            <a:extLst>
              <a:ext uri="{FF2B5EF4-FFF2-40B4-BE49-F238E27FC236}">
                <a16:creationId xmlns:a16="http://schemas.microsoft.com/office/drawing/2014/main" id="{3A11952E-4571-7350-5786-CCBF4AD2FD14}"/>
              </a:ext>
            </a:extLst>
          </p:cNvPr>
          <p:cNvCxnSpPr/>
          <p:nvPr/>
        </p:nvCxnSpPr>
        <p:spPr>
          <a:xfrm>
            <a:off x="2024741" y="4645547"/>
            <a:ext cx="8752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1A3245CF-A90D-00C6-D431-B39D1F30885A}"/>
              </a:ext>
            </a:extLst>
          </p:cNvPr>
          <p:cNvSpPr/>
          <p:nvPr/>
        </p:nvSpPr>
        <p:spPr>
          <a:xfrm>
            <a:off x="3069768" y="4332039"/>
            <a:ext cx="1016726" cy="62447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a:p>
            <a:pPr algn="ctr"/>
            <a:r>
              <a:rPr lang="en-US" dirty="0">
                <a:solidFill>
                  <a:sysClr val="windowText" lastClr="000000"/>
                </a:solidFill>
              </a:rPr>
              <a:t>2</a:t>
            </a:r>
            <a:endParaRPr lang="en-US" dirty="0"/>
          </a:p>
        </p:txBody>
      </p:sp>
      <p:cxnSp>
        <p:nvCxnSpPr>
          <p:cNvPr id="9" name="Straight Arrow Connector 8">
            <a:extLst>
              <a:ext uri="{FF2B5EF4-FFF2-40B4-BE49-F238E27FC236}">
                <a16:creationId xmlns:a16="http://schemas.microsoft.com/office/drawing/2014/main" id="{E027052A-8665-79F7-C545-1FE70B4E92B8}"/>
              </a:ext>
            </a:extLst>
          </p:cNvPr>
          <p:cNvCxnSpPr/>
          <p:nvPr/>
        </p:nvCxnSpPr>
        <p:spPr>
          <a:xfrm>
            <a:off x="4256309" y="4646817"/>
            <a:ext cx="8752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ctangle 9">
            <a:extLst>
              <a:ext uri="{FF2B5EF4-FFF2-40B4-BE49-F238E27FC236}">
                <a16:creationId xmlns:a16="http://schemas.microsoft.com/office/drawing/2014/main" id="{A526EB7C-B194-6791-D8ED-29E6B446961D}"/>
              </a:ext>
            </a:extLst>
          </p:cNvPr>
          <p:cNvSpPr/>
          <p:nvPr/>
        </p:nvSpPr>
        <p:spPr>
          <a:xfrm>
            <a:off x="5301336" y="4333309"/>
            <a:ext cx="1016726" cy="62447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a:p>
            <a:pPr algn="ctr"/>
            <a:r>
              <a:rPr lang="en-US" dirty="0">
                <a:solidFill>
                  <a:sysClr val="windowText" lastClr="000000"/>
                </a:solidFill>
              </a:rPr>
              <a:t>4</a:t>
            </a:r>
            <a:endParaRPr lang="en-US" dirty="0"/>
          </a:p>
        </p:txBody>
      </p:sp>
      <p:cxnSp>
        <p:nvCxnSpPr>
          <p:cNvPr id="11" name="Straight Arrow Connector 10">
            <a:extLst>
              <a:ext uri="{FF2B5EF4-FFF2-40B4-BE49-F238E27FC236}">
                <a16:creationId xmlns:a16="http://schemas.microsoft.com/office/drawing/2014/main" id="{BA4A3DD0-A0EE-95FB-1E79-1E164C0229E7}"/>
              </a:ext>
            </a:extLst>
          </p:cNvPr>
          <p:cNvCxnSpPr/>
          <p:nvPr/>
        </p:nvCxnSpPr>
        <p:spPr>
          <a:xfrm>
            <a:off x="6487878" y="4645547"/>
            <a:ext cx="8752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420E4FE4-3600-0528-2436-9C645F4EF330}"/>
              </a:ext>
            </a:extLst>
          </p:cNvPr>
          <p:cNvSpPr/>
          <p:nvPr/>
        </p:nvSpPr>
        <p:spPr>
          <a:xfrm>
            <a:off x="7532905" y="4332039"/>
            <a:ext cx="1016726" cy="62447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a:p>
            <a:pPr algn="ctr"/>
            <a:r>
              <a:rPr lang="en-US" dirty="0">
                <a:solidFill>
                  <a:sysClr val="windowText" lastClr="000000"/>
                </a:solidFill>
              </a:rPr>
              <a:t>103</a:t>
            </a:r>
            <a:endParaRPr lang="en-US" dirty="0"/>
          </a:p>
        </p:txBody>
      </p:sp>
      <p:cxnSp>
        <p:nvCxnSpPr>
          <p:cNvPr id="13" name="Straight Arrow Connector 12">
            <a:extLst>
              <a:ext uri="{FF2B5EF4-FFF2-40B4-BE49-F238E27FC236}">
                <a16:creationId xmlns:a16="http://schemas.microsoft.com/office/drawing/2014/main" id="{92DBE2C1-BB76-3D9E-DB4E-3F81DB6B7699}"/>
              </a:ext>
            </a:extLst>
          </p:cNvPr>
          <p:cNvCxnSpPr/>
          <p:nvPr/>
        </p:nvCxnSpPr>
        <p:spPr>
          <a:xfrm>
            <a:off x="8719446" y="4646817"/>
            <a:ext cx="8752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C43B255E-F0DA-B19F-448D-3A6116CBD786}"/>
              </a:ext>
            </a:extLst>
          </p:cNvPr>
          <p:cNvSpPr/>
          <p:nvPr/>
        </p:nvSpPr>
        <p:spPr>
          <a:xfrm>
            <a:off x="9764473" y="4333309"/>
            <a:ext cx="1016726" cy="62447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State</a:t>
            </a:r>
          </a:p>
          <a:p>
            <a:pPr algn="ctr"/>
            <a:r>
              <a:rPr lang="en-US" dirty="0">
                <a:solidFill>
                  <a:sysClr val="windowText" lastClr="000000"/>
                </a:solidFill>
              </a:rPr>
              <a:t>104</a:t>
            </a:r>
            <a:endParaRPr lang="en-US" dirty="0"/>
          </a:p>
        </p:txBody>
      </p:sp>
      <p:cxnSp>
        <p:nvCxnSpPr>
          <p:cNvPr id="15" name="Straight Arrow Connector 14">
            <a:extLst>
              <a:ext uri="{FF2B5EF4-FFF2-40B4-BE49-F238E27FC236}">
                <a16:creationId xmlns:a16="http://schemas.microsoft.com/office/drawing/2014/main" id="{CED65C3E-11EE-63AA-7F22-8559C4D6444E}"/>
              </a:ext>
            </a:extLst>
          </p:cNvPr>
          <p:cNvCxnSpPr/>
          <p:nvPr/>
        </p:nvCxnSpPr>
        <p:spPr>
          <a:xfrm>
            <a:off x="10916193" y="4645547"/>
            <a:ext cx="8752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892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8" grpId="0" animBg="1"/>
      <p:bldP spid="10" grpId="0" animBg="1"/>
      <p:bldP spid="12"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DB25-05B1-FA11-416F-6EEB951B5E2F}"/>
              </a:ext>
            </a:extLst>
          </p:cNvPr>
          <p:cNvSpPr>
            <a:spLocks noGrp="1"/>
          </p:cNvSpPr>
          <p:nvPr>
            <p:ph type="title"/>
          </p:nvPr>
        </p:nvSpPr>
        <p:spPr/>
        <p:txBody>
          <a:bodyPr/>
          <a:lstStyle/>
          <a:p>
            <a:r>
              <a:rPr lang="en-US" dirty="0" err="1"/>
              <a:t>BitVM</a:t>
            </a:r>
            <a:r>
              <a:rPr lang="en-US" dirty="0"/>
              <a:t> benefits from </a:t>
            </a:r>
            <a:r>
              <a:rPr lang="en-US" dirty="0">
                <a:latin typeface="LM Mono 10" pitchFamily="49" charset="77"/>
              </a:rPr>
              <a:t>OP_CAT</a:t>
            </a:r>
          </a:p>
        </p:txBody>
      </p:sp>
      <p:sp>
        <p:nvSpPr>
          <p:cNvPr id="3" name="Content Placeholder 2">
            <a:extLst>
              <a:ext uri="{FF2B5EF4-FFF2-40B4-BE49-F238E27FC236}">
                <a16:creationId xmlns:a16="http://schemas.microsoft.com/office/drawing/2014/main" id="{18C1C3D4-F8F5-9BF5-D949-69B0663C256B}"/>
              </a:ext>
            </a:extLst>
          </p:cNvPr>
          <p:cNvSpPr>
            <a:spLocks noGrp="1"/>
          </p:cNvSpPr>
          <p:nvPr>
            <p:ph idx="1"/>
          </p:nvPr>
        </p:nvSpPr>
        <p:spPr/>
        <p:txBody>
          <a:bodyPr>
            <a:normAutofit/>
          </a:bodyPr>
          <a:lstStyle/>
          <a:p>
            <a:r>
              <a:rPr lang="en-US" sz="2400" dirty="0" err="1"/>
              <a:t>BitVM</a:t>
            </a:r>
            <a:r>
              <a:rPr lang="en-US" sz="2400" dirty="0"/>
              <a:t> requires a per-instance trusted setup ceremony</a:t>
            </a:r>
          </a:p>
          <a:p>
            <a:pPr lvl="1"/>
            <a:r>
              <a:rPr lang="en-US" sz="2000" dirty="0" err="1"/>
              <a:t>MultiSig</a:t>
            </a:r>
            <a:r>
              <a:rPr lang="en-US" sz="2000" dirty="0"/>
              <a:t> that depends on the programs but does not depend on proofs or data</a:t>
            </a:r>
          </a:p>
          <a:p>
            <a:pPr lvl="1"/>
            <a:r>
              <a:rPr lang="en-US" sz="2000" dirty="0"/>
              <a:t>Purpose: do covenants without </a:t>
            </a:r>
            <a:r>
              <a:rPr lang="en-US" sz="2000" dirty="0">
                <a:latin typeface="LM Mono 10" pitchFamily="49" charset="77"/>
              </a:rPr>
              <a:t>OP_CAT</a:t>
            </a:r>
          </a:p>
          <a:p>
            <a:pPr lvl="1"/>
            <a:endParaRPr lang="en-US" sz="2000" dirty="0">
              <a:latin typeface="LM Mono 10" pitchFamily="49" charset="77"/>
            </a:endParaRPr>
          </a:p>
          <a:p>
            <a:r>
              <a:rPr lang="en-US" sz="2400" dirty="0">
                <a:latin typeface="LM Mono 10" pitchFamily="49" charset="77"/>
              </a:rPr>
              <a:t>OP_CAT</a:t>
            </a:r>
            <a:r>
              <a:rPr lang="en-US" sz="2400" dirty="0"/>
              <a:t> removes this setup</a:t>
            </a:r>
          </a:p>
          <a:p>
            <a:pPr lvl="1"/>
            <a:r>
              <a:rPr lang="en-US" sz="2000" dirty="0"/>
              <a:t>Script can directly enforce covenants.</a:t>
            </a:r>
          </a:p>
          <a:p>
            <a:pPr lvl="1"/>
            <a:r>
              <a:rPr lang="en-US" sz="2000" dirty="0"/>
              <a:t>No need for Lamport or </a:t>
            </a:r>
            <a:r>
              <a:rPr lang="en-US" sz="2000" dirty="0" err="1"/>
              <a:t>Winternitz</a:t>
            </a:r>
            <a:r>
              <a:rPr lang="en-US" sz="2000" dirty="0"/>
              <a:t> signatures.</a:t>
            </a:r>
          </a:p>
          <a:p>
            <a:pPr lvl="1"/>
            <a:r>
              <a:rPr lang="en-US" sz="2000" dirty="0"/>
              <a:t>Low challenging deposit</a:t>
            </a:r>
          </a:p>
        </p:txBody>
      </p:sp>
    </p:spTree>
    <p:extLst>
      <p:ext uri="{BB962C8B-B14F-4D97-AF65-F5344CB8AC3E}">
        <p14:creationId xmlns:p14="http://schemas.microsoft.com/office/powerpoint/2010/main" val="88868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CFA9-1DA5-00E7-28BF-BB20363A740A}"/>
              </a:ext>
            </a:extLst>
          </p:cNvPr>
          <p:cNvSpPr>
            <a:spLocks noGrp="1"/>
          </p:cNvSpPr>
          <p:nvPr>
            <p:ph type="title"/>
          </p:nvPr>
        </p:nvSpPr>
        <p:spPr/>
        <p:txBody>
          <a:bodyPr/>
          <a:lstStyle/>
          <a:p>
            <a:r>
              <a:rPr lang="en-US" dirty="0">
                <a:latin typeface="LM Mono 10" pitchFamily="49" charset="77"/>
              </a:rPr>
              <a:t>OP_CAT</a:t>
            </a:r>
            <a:r>
              <a:rPr lang="en-US" dirty="0">
                <a:latin typeface="+mn-lt"/>
              </a:rPr>
              <a:t> </a:t>
            </a:r>
            <a:r>
              <a:rPr lang="en-US" dirty="0"/>
              <a:t>subsumes </a:t>
            </a:r>
            <a:r>
              <a:rPr lang="en-US" dirty="0">
                <a:latin typeface="LM Mono 10" pitchFamily="49" charset="77"/>
              </a:rPr>
              <a:t>OP_CTV</a:t>
            </a:r>
            <a:endParaRPr lang="en-US" dirty="0"/>
          </a:p>
        </p:txBody>
      </p:sp>
      <p:sp>
        <p:nvSpPr>
          <p:cNvPr id="3" name="Content Placeholder 2">
            <a:extLst>
              <a:ext uri="{FF2B5EF4-FFF2-40B4-BE49-F238E27FC236}">
                <a16:creationId xmlns:a16="http://schemas.microsoft.com/office/drawing/2014/main" id="{9E4F4AA9-D17F-150A-F0CA-2AC167B939AF}"/>
              </a:ext>
            </a:extLst>
          </p:cNvPr>
          <p:cNvSpPr>
            <a:spLocks noGrp="1"/>
          </p:cNvSpPr>
          <p:nvPr>
            <p:ph idx="1"/>
          </p:nvPr>
        </p:nvSpPr>
        <p:spPr/>
        <p:txBody>
          <a:bodyPr>
            <a:normAutofit/>
          </a:bodyPr>
          <a:lstStyle/>
          <a:p>
            <a:r>
              <a:rPr lang="en-US" sz="2400" dirty="0">
                <a:latin typeface="LM Mono 10" pitchFamily="49" charset="77"/>
              </a:rPr>
              <a:t>OP_CTV</a:t>
            </a:r>
            <a:r>
              <a:rPr lang="en-US" sz="2400" dirty="0"/>
              <a:t> can be implemented with </a:t>
            </a:r>
            <a:r>
              <a:rPr lang="en-US" sz="2400" dirty="0">
                <a:latin typeface="LM Mono 10" pitchFamily="49" charset="77"/>
              </a:rPr>
              <a:t>OP_CAT</a:t>
            </a:r>
          </a:p>
          <a:p>
            <a:pPr lvl="1"/>
            <a:r>
              <a:rPr lang="en-US" sz="2000" dirty="0">
                <a:latin typeface="LM Mono 10" pitchFamily="49" charset="77"/>
              </a:rPr>
              <a:t>OP_CAT</a:t>
            </a:r>
            <a:r>
              <a:rPr lang="en-US" sz="2000" dirty="0"/>
              <a:t> can pull the information of the entire transaction and compute </a:t>
            </a:r>
            <a:r>
              <a:rPr lang="en-US" sz="2000" dirty="0">
                <a:latin typeface="LM Mono 10" pitchFamily="49" charset="77"/>
              </a:rPr>
              <a:t>OP_CTV</a:t>
            </a:r>
            <a:r>
              <a:rPr lang="en-US" sz="2000" dirty="0"/>
              <a:t> template hash.</a:t>
            </a:r>
          </a:p>
          <a:p>
            <a:r>
              <a:rPr lang="en-US" sz="2400" dirty="0">
                <a:latin typeface="LM Mono 10" pitchFamily="49" charset="77"/>
              </a:rPr>
              <a:t>OP_CTV</a:t>
            </a:r>
            <a:r>
              <a:rPr lang="en-US" sz="2400" dirty="0"/>
              <a:t> is weaker than </a:t>
            </a:r>
            <a:r>
              <a:rPr lang="en-US" sz="2400" dirty="0">
                <a:latin typeface="LM Mono 10" pitchFamily="49" charset="77"/>
              </a:rPr>
              <a:t>OP_CAT</a:t>
            </a:r>
            <a:r>
              <a:rPr lang="en-US" sz="2400" dirty="0"/>
              <a:t>. </a:t>
            </a:r>
          </a:p>
          <a:p>
            <a:r>
              <a:rPr lang="en-US" sz="2400" dirty="0">
                <a:latin typeface="LM Mono 10" pitchFamily="49" charset="77"/>
              </a:rPr>
              <a:t>OP_CTV</a:t>
            </a:r>
            <a:r>
              <a:rPr lang="en-US" sz="2400" dirty="0"/>
              <a:t> does not enable recursive covenants. </a:t>
            </a:r>
          </a:p>
        </p:txBody>
      </p:sp>
    </p:spTree>
    <p:extLst>
      <p:ext uri="{BB962C8B-B14F-4D97-AF65-F5344CB8AC3E}">
        <p14:creationId xmlns:p14="http://schemas.microsoft.com/office/powerpoint/2010/main" val="144123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24993-117D-8B47-B7F8-2220206756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C5A36-3AE8-C862-91B2-6642E337138D}"/>
              </a:ext>
            </a:extLst>
          </p:cNvPr>
          <p:cNvSpPr>
            <a:spLocks noGrp="1"/>
          </p:cNvSpPr>
          <p:nvPr>
            <p:ph type="title"/>
          </p:nvPr>
        </p:nvSpPr>
        <p:spPr/>
        <p:txBody>
          <a:bodyPr/>
          <a:lstStyle/>
          <a:p>
            <a:r>
              <a:rPr lang="en-US" dirty="0">
                <a:latin typeface="LM Mono 10" pitchFamily="49" charset="77"/>
              </a:rPr>
              <a:t>OP_CAT</a:t>
            </a:r>
            <a:r>
              <a:rPr lang="en-US" dirty="0">
                <a:latin typeface="+mn-lt"/>
              </a:rPr>
              <a:t> can (somewhat) do</a:t>
            </a:r>
            <a:r>
              <a:rPr lang="en-US" dirty="0"/>
              <a:t> </a:t>
            </a:r>
            <a:r>
              <a:rPr lang="en-US" dirty="0">
                <a:latin typeface="LM Mono 10" pitchFamily="49" charset="77"/>
              </a:rPr>
              <a:t>ANYPREVOUT</a:t>
            </a:r>
            <a:endParaRPr lang="en-US" dirty="0"/>
          </a:p>
        </p:txBody>
      </p:sp>
      <p:sp>
        <p:nvSpPr>
          <p:cNvPr id="3" name="Content Placeholder 2">
            <a:extLst>
              <a:ext uri="{FF2B5EF4-FFF2-40B4-BE49-F238E27FC236}">
                <a16:creationId xmlns:a16="http://schemas.microsoft.com/office/drawing/2014/main" id="{E36DEB0F-3372-88FA-8C5E-6764D7ABCB1E}"/>
              </a:ext>
            </a:extLst>
          </p:cNvPr>
          <p:cNvSpPr>
            <a:spLocks noGrp="1"/>
          </p:cNvSpPr>
          <p:nvPr>
            <p:ph idx="1"/>
          </p:nvPr>
        </p:nvSpPr>
        <p:spPr/>
        <p:txBody>
          <a:bodyPr>
            <a:normAutofit/>
          </a:bodyPr>
          <a:lstStyle/>
          <a:p>
            <a:r>
              <a:rPr lang="en-US" sz="2400" dirty="0">
                <a:latin typeface="LM Mono 10" pitchFamily="49" charset="77"/>
              </a:rPr>
              <a:t>ANYPREVOUT</a:t>
            </a:r>
            <a:r>
              <a:rPr lang="en-US" sz="2400" dirty="0"/>
              <a:t> standard refers to a Schnorr signature over a hash that does not commit “previous outputs” data.</a:t>
            </a:r>
          </a:p>
          <a:p>
            <a:endParaRPr lang="en-US" sz="2400" dirty="0"/>
          </a:p>
          <a:p>
            <a:r>
              <a:rPr lang="en-US" sz="2400" dirty="0">
                <a:latin typeface="LM Mono 10" pitchFamily="49" charset="77"/>
              </a:rPr>
              <a:t>OP_CAT</a:t>
            </a:r>
            <a:r>
              <a:rPr lang="en-US" sz="2400" dirty="0"/>
              <a:t> can compute the message to be signed by the Schnorr but verifying this Schnorr signature cannot be done by </a:t>
            </a:r>
            <a:r>
              <a:rPr lang="en-US" sz="2400" dirty="0">
                <a:latin typeface="LM Mono 10" pitchFamily="49" charset="77"/>
              </a:rPr>
              <a:t>OP_CHECKSIG</a:t>
            </a:r>
            <a:r>
              <a:rPr lang="en-US" sz="2400" dirty="0"/>
              <a:t>.</a:t>
            </a:r>
          </a:p>
          <a:p>
            <a:r>
              <a:rPr lang="en-US" sz="2400" dirty="0"/>
              <a:t>One must emulate Schnorr signature verification (which involves elliptic curve and finite field) in the Bitcoin script.</a:t>
            </a:r>
          </a:p>
          <a:p>
            <a:r>
              <a:rPr lang="en-US" sz="2400" dirty="0"/>
              <a:t>Without </a:t>
            </a:r>
            <a:r>
              <a:rPr lang="en-US" sz="2400" dirty="0">
                <a:latin typeface="LM Mono 10" pitchFamily="49" charset="77"/>
              </a:rPr>
              <a:t>ANYPREVOUT</a:t>
            </a:r>
            <a:r>
              <a:rPr lang="en-US" sz="2400" dirty="0"/>
              <a:t>, signatures for </a:t>
            </a:r>
            <a:r>
              <a:rPr lang="en-US" sz="2400" dirty="0">
                <a:latin typeface="LM Mono 10" pitchFamily="49" charset="77"/>
              </a:rPr>
              <a:t>OP_CHECKSIG</a:t>
            </a:r>
            <a:r>
              <a:rPr lang="en-US" sz="2400" dirty="0"/>
              <a:t> are not directly reusable.</a:t>
            </a:r>
          </a:p>
          <a:p>
            <a:endParaRPr lang="en-US" sz="2400" dirty="0"/>
          </a:p>
          <a:p>
            <a:r>
              <a:rPr lang="en-US" sz="2400" dirty="0"/>
              <a:t>Some use cases may have an easier implementation directly via </a:t>
            </a:r>
            <a:r>
              <a:rPr lang="en-US" sz="2400" dirty="0">
                <a:latin typeface="LM Mono 10" pitchFamily="49" charset="77"/>
              </a:rPr>
              <a:t>OP_CAT</a:t>
            </a:r>
            <a:r>
              <a:rPr lang="en-US" sz="2400" dirty="0"/>
              <a:t>.</a:t>
            </a:r>
          </a:p>
        </p:txBody>
      </p:sp>
    </p:spTree>
    <p:extLst>
      <p:ext uri="{BB962C8B-B14F-4D97-AF65-F5344CB8AC3E}">
        <p14:creationId xmlns:p14="http://schemas.microsoft.com/office/powerpoint/2010/main" val="40893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79316-6FA7-B2EB-427A-F360CDCC5B3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D171E9-E85A-2BCA-FB23-7C11059C2D14}"/>
              </a:ext>
            </a:extLst>
          </p:cNvPr>
          <p:cNvSpPr>
            <a:spLocks noGrp="1"/>
          </p:cNvSpPr>
          <p:nvPr>
            <p:ph type="title"/>
          </p:nvPr>
        </p:nvSpPr>
        <p:spPr/>
        <p:txBody>
          <a:bodyPr/>
          <a:lstStyle/>
          <a:p>
            <a:r>
              <a:rPr lang="en-US" dirty="0"/>
              <a:t>L2	and Bitcoin ZK verifier</a:t>
            </a:r>
            <a:endParaRPr lang="en-US" dirty="0">
              <a:latin typeface="LM Mono 10" pitchFamily="49" charset="77"/>
            </a:endParaRPr>
          </a:p>
        </p:txBody>
      </p:sp>
      <p:sp>
        <p:nvSpPr>
          <p:cNvPr id="5" name="Text Placeholder 4">
            <a:extLst>
              <a:ext uri="{FF2B5EF4-FFF2-40B4-BE49-F238E27FC236}">
                <a16:creationId xmlns:a16="http://schemas.microsoft.com/office/drawing/2014/main" id="{1D0BE277-E9A7-5632-B6C1-2CC7E2EE23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9667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383E5-3111-9115-7E22-E9ACA9AA5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8901A-B866-FCB0-83E4-37B1A1B2157C}"/>
              </a:ext>
            </a:extLst>
          </p:cNvPr>
          <p:cNvSpPr>
            <a:spLocks noGrp="1"/>
          </p:cNvSpPr>
          <p:nvPr>
            <p:ph type="title"/>
          </p:nvPr>
        </p:nvSpPr>
        <p:spPr/>
        <p:txBody>
          <a:bodyPr/>
          <a:lstStyle/>
          <a:p>
            <a:r>
              <a:rPr lang="en-US" dirty="0">
                <a:latin typeface="+mn-lt"/>
              </a:rPr>
              <a:t>Reasons for L2</a:t>
            </a:r>
          </a:p>
        </p:txBody>
      </p:sp>
      <p:sp>
        <p:nvSpPr>
          <p:cNvPr id="3" name="Content Placeholder 2">
            <a:extLst>
              <a:ext uri="{FF2B5EF4-FFF2-40B4-BE49-F238E27FC236}">
                <a16:creationId xmlns:a16="http://schemas.microsoft.com/office/drawing/2014/main" id="{7F12767D-6112-5752-83E5-F9A895BBF254}"/>
              </a:ext>
            </a:extLst>
          </p:cNvPr>
          <p:cNvSpPr>
            <a:spLocks noGrp="1"/>
          </p:cNvSpPr>
          <p:nvPr>
            <p:ph idx="1"/>
          </p:nvPr>
        </p:nvSpPr>
        <p:spPr/>
        <p:txBody>
          <a:bodyPr>
            <a:normAutofit/>
          </a:bodyPr>
          <a:lstStyle/>
          <a:p>
            <a:r>
              <a:rPr lang="en-US" sz="2400" dirty="0"/>
              <a:t>Scalability, latency, fee</a:t>
            </a:r>
          </a:p>
          <a:p>
            <a:r>
              <a:rPr lang="en-US" sz="2400" dirty="0"/>
              <a:t>Sequencing, account abstraction</a:t>
            </a:r>
          </a:p>
          <a:p>
            <a:r>
              <a:rPr lang="en-US" sz="2400" dirty="0"/>
              <a:t>Computation model (account vs UTXO)</a:t>
            </a:r>
          </a:p>
          <a:p>
            <a:r>
              <a:rPr lang="en-US" sz="2400" dirty="0"/>
              <a:t>Programming language (EVM/WASM vs Bitcoin script)</a:t>
            </a:r>
          </a:p>
          <a:p>
            <a:endParaRPr lang="en-US" sz="2400" dirty="0"/>
          </a:p>
        </p:txBody>
      </p:sp>
      <p:sp>
        <p:nvSpPr>
          <p:cNvPr id="4" name="TextBox 3">
            <a:extLst>
              <a:ext uri="{FF2B5EF4-FFF2-40B4-BE49-F238E27FC236}">
                <a16:creationId xmlns:a16="http://schemas.microsoft.com/office/drawing/2014/main" id="{572904A6-9E62-2647-F766-BF91AE930F6E}"/>
              </a:ext>
            </a:extLst>
          </p:cNvPr>
          <p:cNvSpPr txBox="1"/>
          <p:nvPr/>
        </p:nvSpPr>
        <p:spPr>
          <a:xfrm>
            <a:off x="838200" y="4001294"/>
            <a:ext cx="10149142" cy="646331"/>
          </a:xfrm>
          <a:prstGeom prst="rect">
            <a:avLst/>
          </a:prstGeom>
          <a:noFill/>
        </p:spPr>
        <p:txBody>
          <a:bodyPr wrap="square" rtlCol="0">
            <a:spAutoFit/>
          </a:bodyPr>
          <a:lstStyle/>
          <a:p>
            <a:r>
              <a:rPr lang="en-US" dirty="0"/>
              <a:t>Even if some of the features could be emulated within Bitcoin script, but Bitcoin has a limited processing capacity that cannot afford the virtualization overhead.</a:t>
            </a:r>
          </a:p>
        </p:txBody>
      </p:sp>
    </p:spTree>
    <p:extLst>
      <p:ext uri="{BB962C8B-B14F-4D97-AF65-F5344CB8AC3E}">
        <p14:creationId xmlns:p14="http://schemas.microsoft.com/office/powerpoint/2010/main" val="15949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3D94-5415-8BC2-E273-15269EB8CA3F}"/>
              </a:ext>
            </a:extLst>
          </p:cNvPr>
          <p:cNvSpPr>
            <a:spLocks noGrp="1"/>
          </p:cNvSpPr>
          <p:nvPr>
            <p:ph type="title"/>
          </p:nvPr>
        </p:nvSpPr>
        <p:spPr/>
        <p:txBody>
          <a:bodyPr/>
          <a:lstStyle/>
          <a:p>
            <a:r>
              <a:rPr lang="en-US" dirty="0" err="1"/>
              <a:t>BitVM</a:t>
            </a:r>
            <a:r>
              <a:rPr lang="en-US" dirty="0"/>
              <a:t> is an option, but not ideal for a layer-2</a:t>
            </a:r>
          </a:p>
        </p:txBody>
      </p:sp>
      <p:sp>
        <p:nvSpPr>
          <p:cNvPr id="3" name="Content Placeholder 2">
            <a:extLst>
              <a:ext uri="{FF2B5EF4-FFF2-40B4-BE49-F238E27FC236}">
                <a16:creationId xmlns:a16="http://schemas.microsoft.com/office/drawing/2014/main" id="{D0C3B7AC-F905-59A3-6B70-2F6E50774E8D}"/>
              </a:ext>
            </a:extLst>
          </p:cNvPr>
          <p:cNvSpPr>
            <a:spLocks noGrp="1"/>
          </p:cNvSpPr>
          <p:nvPr>
            <p:ph idx="1"/>
          </p:nvPr>
        </p:nvSpPr>
        <p:spPr/>
        <p:txBody>
          <a:bodyPr>
            <a:normAutofit/>
          </a:bodyPr>
          <a:lstStyle/>
          <a:p>
            <a:r>
              <a:rPr lang="en-US" sz="2400" dirty="0"/>
              <a:t>For liveness, needs to trust at least one of the designated operators</a:t>
            </a:r>
          </a:p>
          <a:p>
            <a:pPr lvl="1"/>
            <a:r>
              <a:rPr lang="en-US" sz="2000" dirty="0"/>
              <a:t>Otherwise, operators can lock all users’ assets</a:t>
            </a:r>
          </a:p>
          <a:p>
            <a:pPr lvl="1"/>
            <a:r>
              <a:rPr lang="en-US" sz="2000" dirty="0"/>
              <a:t>No unilateral exit</a:t>
            </a:r>
          </a:p>
          <a:p>
            <a:r>
              <a:rPr lang="en-US" sz="2400" dirty="0"/>
              <a:t>Peg-in needs to be a fixed amount during the setup</a:t>
            </a:r>
          </a:p>
          <a:p>
            <a:r>
              <a:rPr lang="en-US" sz="2400" dirty="0"/>
              <a:t>Operator needs to front BTC during peg-out, and operator will need to wait for a period to get the money back (for security against forking attacks)</a:t>
            </a:r>
          </a:p>
          <a:p>
            <a:endParaRPr lang="en-US" sz="2400" dirty="0"/>
          </a:p>
          <a:p>
            <a:r>
              <a:rPr lang="en-US" sz="2400" dirty="0"/>
              <a:t>Many other issues have solutions.</a:t>
            </a:r>
          </a:p>
        </p:txBody>
      </p:sp>
    </p:spTree>
    <p:extLst>
      <p:ext uri="{BB962C8B-B14F-4D97-AF65-F5344CB8AC3E}">
        <p14:creationId xmlns:p14="http://schemas.microsoft.com/office/powerpoint/2010/main" val="187387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DD3E-1504-B795-D757-0702C9879A5F}"/>
              </a:ext>
            </a:extLst>
          </p:cNvPr>
          <p:cNvSpPr>
            <a:spLocks noGrp="1"/>
          </p:cNvSpPr>
          <p:nvPr>
            <p:ph type="title"/>
          </p:nvPr>
        </p:nvSpPr>
        <p:spPr/>
        <p:txBody>
          <a:bodyPr/>
          <a:lstStyle/>
          <a:p>
            <a:r>
              <a:rPr lang="en-US" dirty="0"/>
              <a:t>STARK vs SNARK </a:t>
            </a:r>
          </a:p>
        </p:txBody>
      </p:sp>
      <p:sp>
        <p:nvSpPr>
          <p:cNvPr id="3" name="Content Placeholder 2">
            <a:extLst>
              <a:ext uri="{FF2B5EF4-FFF2-40B4-BE49-F238E27FC236}">
                <a16:creationId xmlns:a16="http://schemas.microsoft.com/office/drawing/2014/main" id="{DF80DF94-D399-A6B1-CBF7-833EC609A60F}"/>
              </a:ext>
            </a:extLst>
          </p:cNvPr>
          <p:cNvSpPr>
            <a:spLocks noGrp="1"/>
          </p:cNvSpPr>
          <p:nvPr>
            <p:ph idx="1"/>
          </p:nvPr>
        </p:nvSpPr>
        <p:spPr/>
        <p:txBody>
          <a:bodyPr>
            <a:normAutofit/>
          </a:bodyPr>
          <a:lstStyle/>
          <a:p>
            <a:r>
              <a:rPr lang="en-US" sz="2400" dirty="0"/>
              <a:t>Hash-based ZK, commonly known as STARK, can be made Bitcoin-friendly so a single proof verification takes about 6MB of script.</a:t>
            </a:r>
          </a:p>
          <a:p>
            <a:r>
              <a:rPr lang="en-US" sz="2400" dirty="0"/>
              <a:t>Elliptic curve-based ZK, commonly known as SNARK, is known to require at least 2GB of script.</a:t>
            </a:r>
          </a:p>
          <a:p>
            <a:endParaRPr lang="en-US" sz="2400" dirty="0"/>
          </a:p>
          <a:p>
            <a:r>
              <a:rPr lang="en-US" sz="2400" dirty="0"/>
              <a:t>The cost of both can be dramatically lowered down if we do optimistic ZK proof verification (if someone will challenge if the proof is wrong)</a:t>
            </a:r>
          </a:p>
          <a:p>
            <a:endParaRPr lang="en-US" sz="2400" dirty="0"/>
          </a:p>
        </p:txBody>
      </p:sp>
    </p:spTree>
    <p:extLst>
      <p:ext uri="{BB962C8B-B14F-4D97-AF65-F5344CB8AC3E}">
        <p14:creationId xmlns:p14="http://schemas.microsoft.com/office/powerpoint/2010/main" val="135856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ACCBB-7309-9BF5-1414-3CCDC80B0D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53EA0-97C8-48DA-FE4D-4BB03BCA37FF}"/>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Example of Bitcoin script</a:t>
            </a:r>
          </a:p>
        </p:txBody>
      </p:sp>
      <p:pic>
        <p:nvPicPr>
          <p:cNvPr id="3" name="Picture 2">
            <a:extLst>
              <a:ext uri="{FF2B5EF4-FFF2-40B4-BE49-F238E27FC236}">
                <a16:creationId xmlns:a16="http://schemas.microsoft.com/office/drawing/2014/main" id="{0D179A95-3722-BFD0-BCBA-AD4D51598D54}"/>
              </a:ext>
            </a:extLst>
          </p:cNvPr>
          <p:cNvPicPr>
            <a:picLocks noChangeAspect="1"/>
          </p:cNvPicPr>
          <p:nvPr/>
        </p:nvPicPr>
        <p:blipFill>
          <a:blip r:embed="rId2"/>
          <a:stretch>
            <a:fillRect/>
          </a:stretch>
        </p:blipFill>
        <p:spPr>
          <a:xfrm>
            <a:off x="0" y="1690688"/>
            <a:ext cx="12187795" cy="4164099"/>
          </a:xfrm>
          <a:prstGeom prst="rect">
            <a:avLst/>
          </a:prstGeom>
        </p:spPr>
      </p:pic>
    </p:spTree>
    <p:extLst>
      <p:ext uri="{BB962C8B-B14F-4D97-AF65-F5344CB8AC3E}">
        <p14:creationId xmlns:p14="http://schemas.microsoft.com/office/powerpoint/2010/main" val="13644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A3AD-BBAB-63A9-C8E2-35BC76FDCF74}"/>
              </a:ext>
            </a:extLst>
          </p:cNvPr>
          <p:cNvSpPr>
            <a:spLocks noGrp="1"/>
          </p:cNvSpPr>
          <p:nvPr>
            <p:ph type="title"/>
          </p:nvPr>
        </p:nvSpPr>
        <p:spPr/>
        <p:txBody>
          <a:bodyPr/>
          <a:lstStyle/>
          <a:p>
            <a:r>
              <a:rPr lang="en-US" dirty="0"/>
              <a:t>Our work: Circle Plonk verifier</a:t>
            </a:r>
          </a:p>
        </p:txBody>
      </p:sp>
      <p:sp>
        <p:nvSpPr>
          <p:cNvPr id="3" name="Content Placeholder 2">
            <a:extLst>
              <a:ext uri="{FF2B5EF4-FFF2-40B4-BE49-F238E27FC236}">
                <a16:creationId xmlns:a16="http://schemas.microsoft.com/office/drawing/2014/main" id="{B15CF337-6157-146E-06BD-8FBBA5ACF169}"/>
              </a:ext>
            </a:extLst>
          </p:cNvPr>
          <p:cNvSpPr>
            <a:spLocks noGrp="1"/>
          </p:cNvSpPr>
          <p:nvPr>
            <p:ph idx="1"/>
          </p:nvPr>
        </p:nvSpPr>
        <p:spPr/>
        <p:txBody>
          <a:bodyPr>
            <a:normAutofit/>
          </a:bodyPr>
          <a:lstStyle/>
          <a:p>
            <a:r>
              <a:rPr lang="en-US" sz="2400" dirty="0"/>
              <a:t>Circle Plonk is a proof system that replaces a few components from the Plonk protocol:</a:t>
            </a:r>
          </a:p>
          <a:p>
            <a:pPr lvl="1"/>
            <a:r>
              <a:rPr lang="en-US" sz="2000" dirty="0"/>
              <a:t>Use Circle M31 for field and FRI for polynomial commitment</a:t>
            </a:r>
          </a:p>
          <a:p>
            <a:pPr lvl="1"/>
            <a:r>
              <a:rPr lang="en-US" sz="2000" dirty="0"/>
              <a:t>Further simplify the circuit representation, reduce the number of columns</a:t>
            </a:r>
          </a:p>
          <a:p>
            <a:r>
              <a:rPr lang="en-US" sz="2400" dirty="0"/>
              <a:t>Support R1CS. Developers can use circuits from existing DSLs, such as Arkworks-rs or </a:t>
            </a:r>
            <a:r>
              <a:rPr lang="en-US" sz="2400" dirty="0" err="1"/>
              <a:t>Circom</a:t>
            </a:r>
            <a:r>
              <a:rPr lang="en-US" sz="2400" dirty="0"/>
              <a:t>.</a:t>
            </a:r>
          </a:p>
          <a:p>
            <a:endParaRPr lang="en-US" sz="2400" dirty="0"/>
          </a:p>
          <a:p>
            <a:r>
              <a:rPr lang="en-US" sz="2400" dirty="0"/>
              <a:t>Verifying a small Circle Plonk proof takes about 3.6MB of script (which would cost $1162 to verify one proof with a fee rate of 2sat/</a:t>
            </a:r>
            <a:r>
              <a:rPr lang="en-US" sz="2400" dirty="0" err="1"/>
              <a:t>vByte</a:t>
            </a:r>
            <a:r>
              <a:rPr lang="en-US" sz="2400" dirty="0"/>
              <a:t>). We can optimize it to $660 by reusing Bitcoin PoW. This number can go up for larger proofs.</a:t>
            </a:r>
          </a:p>
          <a:p>
            <a:r>
              <a:rPr lang="en-US" sz="2400" dirty="0"/>
              <a:t>Optimistic ZK verifier would be very cheap.</a:t>
            </a:r>
          </a:p>
        </p:txBody>
      </p:sp>
    </p:spTree>
    <p:extLst>
      <p:ext uri="{BB962C8B-B14F-4D97-AF65-F5344CB8AC3E}">
        <p14:creationId xmlns:p14="http://schemas.microsoft.com/office/powerpoint/2010/main" val="32227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D8F7-0D8F-7C1E-9A06-9BAB1B4B7380}"/>
              </a:ext>
            </a:extLst>
          </p:cNvPr>
          <p:cNvSpPr>
            <a:spLocks noGrp="1"/>
          </p:cNvSpPr>
          <p:nvPr>
            <p:ph type="title"/>
          </p:nvPr>
        </p:nvSpPr>
        <p:spPr/>
        <p:txBody>
          <a:bodyPr/>
          <a:lstStyle/>
          <a:p>
            <a:r>
              <a:rPr lang="en-US" dirty="0"/>
              <a:t>Writing the Bitcoin script for the verifier</a:t>
            </a:r>
          </a:p>
        </p:txBody>
      </p:sp>
      <p:sp>
        <p:nvSpPr>
          <p:cNvPr id="3" name="Content Placeholder 2">
            <a:extLst>
              <a:ext uri="{FF2B5EF4-FFF2-40B4-BE49-F238E27FC236}">
                <a16:creationId xmlns:a16="http://schemas.microsoft.com/office/drawing/2014/main" id="{38804398-6AC6-7462-AE5B-08C1662D62DA}"/>
              </a:ext>
            </a:extLst>
          </p:cNvPr>
          <p:cNvSpPr>
            <a:spLocks noGrp="1"/>
          </p:cNvSpPr>
          <p:nvPr>
            <p:ph idx="1"/>
          </p:nvPr>
        </p:nvSpPr>
        <p:spPr>
          <a:xfrm>
            <a:off x="838199" y="1825625"/>
            <a:ext cx="10903527" cy="4351338"/>
          </a:xfrm>
        </p:spPr>
        <p:txBody>
          <a:bodyPr>
            <a:normAutofit/>
          </a:bodyPr>
          <a:lstStyle/>
          <a:p>
            <a:r>
              <a:rPr lang="en-US" sz="2400" dirty="0"/>
              <a:t>We currently use an embedded DSL in Rust (based on the design of Arkworks-rs) to write Bitcoin script.</a:t>
            </a:r>
          </a:p>
        </p:txBody>
      </p:sp>
      <p:sp>
        <p:nvSpPr>
          <p:cNvPr id="4" name="Rectangle 3">
            <a:extLst>
              <a:ext uri="{FF2B5EF4-FFF2-40B4-BE49-F238E27FC236}">
                <a16:creationId xmlns:a16="http://schemas.microsoft.com/office/drawing/2014/main" id="{438C1FA0-F01E-1E9C-5FD3-141C1B869651}"/>
              </a:ext>
            </a:extLst>
          </p:cNvPr>
          <p:cNvSpPr/>
          <p:nvPr/>
        </p:nvSpPr>
        <p:spPr>
          <a:xfrm>
            <a:off x="1681734" y="2999510"/>
            <a:ext cx="3089563" cy="28124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Field arithmetic</a:t>
            </a:r>
          </a:p>
        </p:txBody>
      </p:sp>
      <p:pic>
        <p:nvPicPr>
          <p:cNvPr id="5" name="Picture 4">
            <a:extLst>
              <a:ext uri="{FF2B5EF4-FFF2-40B4-BE49-F238E27FC236}">
                <a16:creationId xmlns:a16="http://schemas.microsoft.com/office/drawing/2014/main" id="{C9656F64-B965-CFCB-DFBA-5B297F20DAA0}"/>
              </a:ext>
            </a:extLst>
          </p:cNvPr>
          <p:cNvPicPr>
            <a:picLocks noChangeAspect="1"/>
          </p:cNvPicPr>
          <p:nvPr/>
        </p:nvPicPr>
        <p:blipFill>
          <a:blip r:embed="rId2"/>
          <a:stretch>
            <a:fillRect/>
          </a:stretch>
        </p:blipFill>
        <p:spPr>
          <a:xfrm>
            <a:off x="1837391" y="3410600"/>
            <a:ext cx="2778250" cy="2341418"/>
          </a:xfrm>
          <a:prstGeom prst="rect">
            <a:avLst/>
          </a:prstGeom>
        </p:spPr>
      </p:pic>
      <p:sp>
        <p:nvSpPr>
          <p:cNvPr id="7" name="Rectangle 6">
            <a:extLst>
              <a:ext uri="{FF2B5EF4-FFF2-40B4-BE49-F238E27FC236}">
                <a16:creationId xmlns:a16="http://schemas.microsoft.com/office/drawing/2014/main" id="{D784879A-B21E-A079-1264-F3AF98C824A2}"/>
              </a:ext>
            </a:extLst>
          </p:cNvPr>
          <p:cNvSpPr/>
          <p:nvPr/>
        </p:nvSpPr>
        <p:spPr>
          <a:xfrm>
            <a:off x="5112327" y="2644054"/>
            <a:ext cx="5507182" cy="1142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Hashing</a:t>
            </a:r>
          </a:p>
        </p:txBody>
      </p:sp>
      <p:pic>
        <p:nvPicPr>
          <p:cNvPr id="8" name="Picture 7">
            <a:extLst>
              <a:ext uri="{FF2B5EF4-FFF2-40B4-BE49-F238E27FC236}">
                <a16:creationId xmlns:a16="http://schemas.microsoft.com/office/drawing/2014/main" id="{5425267D-BA74-F894-7557-38F732FC0907}"/>
              </a:ext>
            </a:extLst>
          </p:cNvPr>
          <p:cNvPicPr>
            <a:picLocks noChangeAspect="1"/>
          </p:cNvPicPr>
          <p:nvPr/>
        </p:nvPicPr>
        <p:blipFill>
          <a:blip r:embed="rId3"/>
          <a:stretch>
            <a:fillRect/>
          </a:stretch>
        </p:blipFill>
        <p:spPr>
          <a:xfrm>
            <a:off x="5424053" y="3075131"/>
            <a:ext cx="5195456" cy="607726"/>
          </a:xfrm>
          <a:prstGeom prst="rect">
            <a:avLst/>
          </a:prstGeom>
        </p:spPr>
      </p:pic>
      <p:sp>
        <p:nvSpPr>
          <p:cNvPr id="9" name="Rectangle 8">
            <a:extLst>
              <a:ext uri="{FF2B5EF4-FFF2-40B4-BE49-F238E27FC236}">
                <a16:creationId xmlns:a16="http://schemas.microsoft.com/office/drawing/2014/main" id="{B0DF09F6-F0D1-B782-A326-696E1CC874F4}"/>
              </a:ext>
            </a:extLst>
          </p:cNvPr>
          <p:cNvSpPr/>
          <p:nvPr/>
        </p:nvSpPr>
        <p:spPr>
          <a:xfrm>
            <a:off x="5112327" y="3974089"/>
            <a:ext cx="5507182" cy="220287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Memory</a:t>
            </a:r>
          </a:p>
        </p:txBody>
      </p:sp>
      <p:pic>
        <p:nvPicPr>
          <p:cNvPr id="10" name="Picture 9">
            <a:extLst>
              <a:ext uri="{FF2B5EF4-FFF2-40B4-BE49-F238E27FC236}">
                <a16:creationId xmlns:a16="http://schemas.microsoft.com/office/drawing/2014/main" id="{1F54897E-E131-3CBF-51E3-B2B043BF83B7}"/>
              </a:ext>
            </a:extLst>
          </p:cNvPr>
          <p:cNvPicPr>
            <a:picLocks noChangeAspect="1"/>
          </p:cNvPicPr>
          <p:nvPr/>
        </p:nvPicPr>
        <p:blipFill>
          <a:blip r:embed="rId4"/>
          <a:stretch>
            <a:fillRect/>
          </a:stretch>
        </p:blipFill>
        <p:spPr>
          <a:xfrm>
            <a:off x="5424052" y="4323586"/>
            <a:ext cx="4854427" cy="1750622"/>
          </a:xfrm>
          <a:prstGeom prst="rect">
            <a:avLst/>
          </a:prstGeom>
        </p:spPr>
      </p:pic>
    </p:spTree>
    <p:extLst>
      <p:ext uri="{BB962C8B-B14F-4D97-AF65-F5344CB8AC3E}">
        <p14:creationId xmlns:p14="http://schemas.microsoft.com/office/powerpoint/2010/main" val="326325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79353-F64C-C842-CAEE-04224DD4956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20F3E4B1-C3DF-C67F-25A3-A9D86C2958BF}"/>
              </a:ext>
            </a:extLst>
          </p:cNvPr>
          <p:cNvSpPr/>
          <p:nvPr/>
        </p:nvSpPr>
        <p:spPr>
          <a:xfrm>
            <a:off x="1100677" y="2760133"/>
            <a:ext cx="4761090" cy="355176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Blake3 rotate right shift by 16</a:t>
            </a:r>
          </a:p>
        </p:txBody>
      </p:sp>
      <p:sp>
        <p:nvSpPr>
          <p:cNvPr id="2" name="Title 1">
            <a:extLst>
              <a:ext uri="{FF2B5EF4-FFF2-40B4-BE49-F238E27FC236}">
                <a16:creationId xmlns:a16="http://schemas.microsoft.com/office/drawing/2014/main" id="{1B157423-B2C1-9FEE-E3A2-87BDDDB3A868}"/>
              </a:ext>
            </a:extLst>
          </p:cNvPr>
          <p:cNvSpPr>
            <a:spLocks noGrp="1"/>
          </p:cNvSpPr>
          <p:nvPr>
            <p:ph type="title"/>
          </p:nvPr>
        </p:nvSpPr>
        <p:spPr/>
        <p:txBody>
          <a:bodyPr/>
          <a:lstStyle/>
          <a:p>
            <a:r>
              <a:rPr lang="en-US" dirty="0"/>
              <a:t>Writing the Bitcoin script for the verifier</a:t>
            </a:r>
          </a:p>
        </p:txBody>
      </p:sp>
      <p:sp>
        <p:nvSpPr>
          <p:cNvPr id="3" name="Content Placeholder 2">
            <a:extLst>
              <a:ext uri="{FF2B5EF4-FFF2-40B4-BE49-F238E27FC236}">
                <a16:creationId xmlns:a16="http://schemas.microsoft.com/office/drawing/2014/main" id="{82D73CCD-E741-3747-80D9-9DF8950520D8}"/>
              </a:ext>
            </a:extLst>
          </p:cNvPr>
          <p:cNvSpPr>
            <a:spLocks noGrp="1"/>
          </p:cNvSpPr>
          <p:nvPr>
            <p:ph idx="1"/>
          </p:nvPr>
        </p:nvSpPr>
        <p:spPr>
          <a:xfrm>
            <a:off x="838200" y="1825625"/>
            <a:ext cx="4512734" cy="4351338"/>
          </a:xfrm>
        </p:spPr>
        <p:txBody>
          <a:bodyPr>
            <a:normAutofit/>
          </a:bodyPr>
          <a:lstStyle/>
          <a:p>
            <a:r>
              <a:rPr lang="en-US" sz="2400" dirty="0"/>
              <a:t>Recently we attempted using it to implement Blake3.</a:t>
            </a:r>
          </a:p>
        </p:txBody>
      </p:sp>
      <p:sp>
        <p:nvSpPr>
          <p:cNvPr id="4" name="Rectangle 3">
            <a:extLst>
              <a:ext uri="{FF2B5EF4-FFF2-40B4-BE49-F238E27FC236}">
                <a16:creationId xmlns:a16="http://schemas.microsoft.com/office/drawing/2014/main" id="{96EE179D-4463-B8D1-985F-4778E7A088A6}"/>
              </a:ext>
            </a:extLst>
          </p:cNvPr>
          <p:cNvSpPr/>
          <p:nvPr/>
        </p:nvSpPr>
        <p:spPr>
          <a:xfrm>
            <a:off x="6739466" y="1377243"/>
            <a:ext cx="4761090" cy="53509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Blake3 g function</a:t>
            </a:r>
          </a:p>
        </p:txBody>
      </p:sp>
      <p:pic>
        <p:nvPicPr>
          <p:cNvPr id="6" name="Picture 5">
            <a:extLst>
              <a:ext uri="{FF2B5EF4-FFF2-40B4-BE49-F238E27FC236}">
                <a16:creationId xmlns:a16="http://schemas.microsoft.com/office/drawing/2014/main" id="{7748026D-E0AC-CB27-320D-8F11EC736F00}"/>
              </a:ext>
            </a:extLst>
          </p:cNvPr>
          <p:cNvPicPr>
            <a:picLocks noChangeAspect="1"/>
          </p:cNvPicPr>
          <p:nvPr/>
        </p:nvPicPr>
        <p:blipFill>
          <a:blip r:embed="rId2"/>
          <a:stretch>
            <a:fillRect/>
          </a:stretch>
        </p:blipFill>
        <p:spPr>
          <a:xfrm>
            <a:off x="6863644" y="1859491"/>
            <a:ext cx="4512734" cy="4752772"/>
          </a:xfrm>
          <a:prstGeom prst="rect">
            <a:avLst/>
          </a:prstGeom>
        </p:spPr>
      </p:pic>
      <p:pic>
        <p:nvPicPr>
          <p:cNvPr id="11" name="Picture 10">
            <a:extLst>
              <a:ext uri="{FF2B5EF4-FFF2-40B4-BE49-F238E27FC236}">
                <a16:creationId xmlns:a16="http://schemas.microsoft.com/office/drawing/2014/main" id="{68A9E354-1AA9-29BE-BC27-01931D8E6EA7}"/>
              </a:ext>
            </a:extLst>
          </p:cNvPr>
          <p:cNvPicPr>
            <a:picLocks noChangeAspect="1"/>
          </p:cNvPicPr>
          <p:nvPr/>
        </p:nvPicPr>
        <p:blipFill>
          <a:blip r:embed="rId3"/>
          <a:stretch>
            <a:fillRect/>
          </a:stretch>
        </p:blipFill>
        <p:spPr>
          <a:xfrm>
            <a:off x="1883145" y="3332165"/>
            <a:ext cx="3196155" cy="2731909"/>
          </a:xfrm>
          <a:prstGeom prst="rect">
            <a:avLst/>
          </a:prstGeom>
        </p:spPr>
      </p:pic>
    </p:spTree>
    <p:extLst>
      <p:ext uri="{BB962C8B-B14F-4D97-AF65-F5344CB8AC3E}">
        <p14:creationId xmlns:p14="http://schemas.microsoft.com/office/powerpoint/2010/main" val="424355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E0-DE69-AF26-16E5-AF51E9561DB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84FD85E-65E7-C48F-6A9D-71AA03D66F32}"/>
              </a:ext>
            </a:extLst>
          </p:cNvPr>
          <p:cNvSpPr>
            <a:spLocks noGrp="1"/>
          </p:cNvSpPr>
          <p:nvPr>
            <p:ph idx="1"/>
          </p:nvPr>
        </p:nvSpPr>
        <p:spPr/>
        <p:txBody>
          <a:bodyPr/>
          <a:lstStyle/>
          <a:p>
            <a:r>
              <a:rPr lang="en-US" dirty="0"/>
              <a:t>Reusing Bitcoin PoW</a:t>
            </a:r>
          </a:p>
          <a:p>
            <a:r>
              <a:rPr lang="en-US" dirty="0"/>
              <a:t>Decorrelated transaction flow</a:t>
            </a:r>
          </a:p>
          <a:p>
            <a:r>
              <a:rPr lang="en-US" dirty="0"/>
              <a:t>Fraud proof version</a:t>
            </a:r>
          </a:p>
          <a:p>
            <a:endParaRPr lang="en-US" dirty="0"/>
          </a:p>
          <a:p>
            <a:r>
              <a:rPr lang="en-US" dirty="0"/>
              <a:t>Recursive verifier: verifying Circle Plonk in Circle Plonk</a:t>
            </a:r>
          </a:p>
          <a:p>
            <a:r>
              <a:rPr lang="en-US" dirty="0"/>
              <a:t>Exploring STARK verifier in </a:t>
            </a:r>
            <a:r>
              <a:rPr lang="en-US" dirty="0" err="1"/>
              <a:t>BitVM</a:t>
            </a:r>
            <a:r>
              <a:rPr lang="en-US" dirty="0"/>
              <a:t> </a:t>
            </a:r>
          </a:p>
        </p:txBody>
      </p:sp>
    </p:spTree>
    <p:extLst>
      <p:ext uri="{BB962C8B-B14F-4D97-AF65-F5344CB8AC3E}">
        <p14:creationId xmlns:p14="http://schemas.microsoft.com/office/powerpoint/2010/main" val="391168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98625-B3AF-66F5-AEFD-D65559561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D2CB7-7860-F006-102F-0A04F23DB9AC}"/>
              </a:ext>
            </a:extLst>
          </p:cNvPr>
          <p:cNvSpPr>
            <a:spLocks noGrp="1"/>
          </p:cNvSpPr>
          <p:nvPr>
            <p:ph type="title"/>
          </p:nvPr>
        </p:nvSpPr>
        <p:spPr/>
        <p:txBody>
          <a:bodyPr/>
          <a:lstStyle/>
          <a:p>
            <a:pPr algn="ctr"/>
            <a:r>
              <a:rPr lang="en-US" dirty="0"/>
              <a:t>Thank you</a:t>
            </a:r>
          </a:p>
        </p:txBody>
      </p:sp>
      <p:pic>
        <p:nvPicPr>
          <p:cNvPr id="4" name="Picture 3">
            <a:extLst>
              <a:ext uri="{FF2B5EF4-FFF2-40B4-BE49-F238E27FC236}">
                <a16:creationId xmlns:a16="http://schemas.microsoft.com/office/drawing/2014/main" id="{4C4A814A-E7FB-972D-B836-A11B9DA6CF5D}"/>
              </a:ext>
            </a:extLst>
          </p:cNvPr>
          <p:cNvPicPr>
            <a:picLocks noChangeAspect="1"/>
          </p:cNvPicPr>
          <p:nvPr/>
        </p:nvPicPr>
        <p:blipFill>
          <a:blip r:embed="rId2"/>
          <a:stretch>
            <a:fillRect/>
          </a:stretch>
        </p:blipFill>
        <p:spPr>
          <a:xfrm>
            <a:off x="863183" y="1732428"/>
            <a:ext cx="5630141" cy="1179914"/>
          </a:xfrm>
          <a:prstGeom prst="rect">
            <a:avLst/>
          </a:prstGeom>
        </p:spPr>
      </p:pic>
      <p:sp>
        <p:nvSpPr>
          <p:cNvPr id="6" name="TextBox 5">
            <a:extLst>
              <a:ext uri="{FF2B5EF4-FFF2-40B4-BE49-F238E27FC236}">
                <a16:creationId xmlns:a16="http://schemas.microsoft.com/office/drawing/2014/main" id="{EBD7C171-20B4-B866-31C1-EEDEC7142076}"/>
              </a:ext>
            </a:extLst>
          </p:cNvPr>
          <p:cNvSpPr txBox="1"/>
          <p:nvPr/>
        </p:nvSpPr>
        <p:spPr>
          <a:xfrm>
            <a:off x="793044" y="2954082"/>
            <a:ext cx="5770418" cy="369332"/>
          </a:xfrm>
          <a:prstGeom prst="rect">
            <a:avLst/>
          </a:prstGeom>
          <a:noFill/>
        </p:spPr>
        <p:txBody>
          <a:bodyPr wrap="square">
            <a:spAutoFit/>
          </a:bodyPr>
          <a:lstStyle/>
          <a:p>
            <a:pPr algn="ctr"/>
            <a:r>
              <a:rPr lang="en-US" dirty="0"/>
              <a:t>https://github.com/Bitcoin-Wildlife-Sanctuary</a:t>
            </a:r>
          </a:p>
        </p:txBody>
      </p:sp>
      <p:pic>
        <p:nvPicPr>
          <p:cNvPr id="7" name="Picture 6">
            <a:extLst>
              <a:ext uri="{FF2B5EF4-FFF2-40B4-BE49-F238E27FC236}">
                <a16:creationId xmlns:a16="http://schemas.microsoft.com/office/drawing/2014/main" id="{4EF186DA-7FCE-9F82-82F3-6BF38EEC8967}"/>
              </a:ext>
            </a:extLst>
          </p:cNvPr>
          <p:cNvPicPr>
            <a:picLocks noChangeAspect="1"/>
          </p:cNvPicPr>
          <p:nvPr/>
        </p:nvPicPr>
        <p:blipFill>
          <a:blip r:embed="rId3"/>
          <a:stretch>
            <a:fillRect/>
          </a:stretch>
        </p:blipFill>
        <p:spPr>
          <a:xfrm>
            <a:off x="8748888" y="3461492"/>
            <a:ext cx="2604912" cy="2604912"/>
          </a:xfrm>
          <a:prstGeom prst="rect">
            <a:avLst/>
          </a:prstGeom>
        </p:spPr>
      </p:pic>
      <p:pic>
        <p:nvPicPr>
          <p:cNvPr id="8" name="Picture 7">
            <a:extLst>
              <a:ext uri="{FF2B5EF4-FFF2-40B4-BE49-F238E27FC236}">
                <a16:creationId xmlns:a16="http://schemas.microsoft.com/office/drawing/2014/main" id="{24E71E97-51EC-A136-AFF4-68E48AE3BFF1}"/>
              </a:ext>
            </a:extLst>
          </p:cNvPr>
          <p:cNvPicPr>
            <a:picLocks noChangeAspect="1"/>
          </p:cNvPicPr>
          <p:nvPr/>
        </p:nvPicPr>
        <p:blipFill>
          <a:blip r:embed="rId4"/>
          <a:stretch>
            <a:fillRect/>
          </a:stretch>
        </p:blipFill>
        <p:spPr>
          <a:xfrm>
            <a:off x="4314569" y="3685251"/>
            <a:ext cx="4357509" cy="2157394"/>
          </a:xfrm>
          <a:prstGeom prst="rect">
            <a:avLst/>
          </a:prstGeom>
        </p:spPr>
      </p:pic>
    </p:spTree>
    <p:extLst>
      <p:ext uri="{BB962C8B-B14F-4D97-AF65-F5344CB8AC3E}">
        <p14:creationId xmlns:p14="http://schemas.microsoft.com/office/powerpoint/2010/main" val="391112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2589-C3A2-79C3-F5D6-545A8610EDC8}"/>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Bitcoin lacks certain opcodes</a:t>
            </a:r>
          </a:p>
        </p:txBody>
      </p:sp>
      <p:sp>
        <p:nvSpPr>
          <p:cNvPr id="3" name="Content Placeholder 2">
            <a:extLst>
              <a:ext uri="{FF2B5EF4-FFF2-40B4-BE49-F238E27FC236}">
                <a16:creationId xmlns:a16="http://schemas.microsoft.com/office/drawing/2014/main" id="{8D58F203-30B8-F123-3C36-8845755117B1}"/>
              </a:ext>
            </a:extLst>
          </p:cNvPr>
          <p:cNvSpPr>
            <a:spLocks noGrp="1"/>
          </p:cNvSpPr>
          <p:nvPr>
            <p:ph idx="1"/>
          </p:nvPr>
        </p:nvSpPr>
        <p:spPr>
          <a:xfrm>
            <a:off x="838200" y="1825625"/>
            <a:ext cx="10515600" cy="3540125"/>
          </a:xfrm>
        </p:spPr>
        <p:txBody>
          <a:bodyPr>
            <a:normAutofit/>
          </a:bodyPr>
          <a:lstStyle/>
          <a:p>
            <a:r>
              <a:rPr lang="en-US" sz="2400" dirty="0">
                <a:latin typeface="Aptos" panose="020B0004020202020204" pitchFamily="34" charset="0"/>
                <a:ea typeface="Linux Biolinum O" panose="02000503000000000000" pitchFamily="2" charset="0"/>
                <a:cs typeface="Linux Biolinum O" panose="02000503000000000000" pitchFamily="2" charset="0"/>
              </a:rPr>
              <a:t>No </a:t>
            </a:r>
            <a:r>
              <a:rPr lang="en-US" sz="2400" dirty="0">
                <a:latin typeface="LM Mono 10" pitchFamily="49" charset="77"/>
                <a:ea typeface="Linux Biolinum O" panose="02000503000000000000" pitchFamily="2" charset="0"/>
                <a:cs typeface="Linux Biolinum O" panose="02000503000000000000" pitchFamily="2" charset="0"/>
              </a:rPr>
              <a:t>OP_MUL</a:t>
            </a:r>
            <a:r>
              <a:rPr lang="en-US" sz="2400" dirty="0">
                <a:latin typeface="Aptos" panose="020B0004020202020204" pitchFamily="34" charset="0"/>
                <a:ea typeface="Linux Biolinum O" panose="02000503000000000000" pitchFamily="2" charset="0"/>
                <a:cs typeface="Linux Biolinum O" panose="02000503000000000000" pitchFamily="2" charset="0"/>
              </a:rPr>
              <a:t> </a:t>
            </a:r>
            <a:r>
              <a:rPr lang="en-US" sz="2400" dirty="0">
                <a:latin typeface="LM Mono 10" pitchFamily="49" charset="77"/>
                <a:ea typeface="Linux Biolinum O" panose="02000503000000000000" pitchFamily="2" charset="0"/>
                <a:cs typeface="Linux Biolinum O" panose="02000503000000000000" pitchFamily="2" charset="0"/>
              </a:rPr>
              <a:t>OP_DIV</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Multiplication and division can be emulated using </a:t>
            </a:r>
            <a:r>
              <a:rPr lang="en-US" sz="2000" dirty="0">
                <a:latin typeface="LM Mono 10" pitchFamily="49" charset="77"/>
                <a:ea typeface="Linux Biolinum O" panose="02000503000000000000" pitchFamily="2" charset="0"/>
                <a:cs typeface="Linux Biolinum O" panose="02000503000000000000" pitchFamily="2" charset="0"/>
              </a:rPr>
              <a:t>OP_ADD</a:t>
            </a:r>
            <a:r>
              <a:rPr lang="en-US" sz="2000" dirty="0">
                <a:ea typeface="Linux Biolinum O" panose="02000503000000000000" pitchFamily="2" charset="0"/>
                <a:cs typeface="Linux Biolinum O" panose="02000503000000000000" pitchFamily="2" charset="0"/>
              </a:rPr>
              <a:t> </a:t>
            </a:r>
            <a:r>
              <a:rPr lang="en-US" sz="2000" dirty="0">
                <a:latin typeface="Aptos" panose="020B0004020202020204" pitchFamily="34" charset="0"/>
                <a:ea typeface="Linux Biolinum O" panose="02000503000000000000" pitchFamily="2" charset="0"/>
                <a:cs typeface="Linux Biolinum O" panose="02000503000000000000" pitchFamily="2" charset="0"/>
              </a:rPr>
              <a:t>and others</a:t>
            </a:r>
          </a:p>
          <a:p>
            <a:pPr lvl="1"/>
            <a:endParaRPr lang="en-US" sz="2000" dirty="0">
              <a:latin typeface="Aptos" panose="020B0004020202020204" pitchFamily="34" charset="0"/>
              <a:ea typeface="Linux Biolinum O" panose="02000503000000000000" pitchFamily="2" charset="0"/>
              <a:cs typeface="Linux Biolinum O" panose="02000503000000000000" pitchFamily="2" charset="0"/>
            </a:endParaRPr>
          </a:p>
          <a:p>
            <a:r>
              <a:rPr lang="en-US" sz="2400" dirty="0">
                <a:latin typeface="Aptos" panose="020B0004020202020204" pitchFamily="34" charset="0"/>
                <a:ea typeface="Linux Biolinum O" panose="02000503000000000000" pitchFamily="2" charset="0"/>
                <a:cs typeface="Linux Biolinum O" panose="02000503000000000000" pitchFamily="2" charset="0"/>
              </a:rPr>
              <a:t>No </a:t>
            </a:r>
            <a:r>
              <a:rPr lang="en-US" sz="2400" dirty="0">
                <a:latin typeface="LM Mono 10" pitchFamily="49" charset="77"/>
                <a:ea typeface="Linux Biolinum O" panose="02000503000000000000" pitchFamily="2" charset="0"/>
                <a:cs typeface="Linux Biolinum O" panose="02000503000000000000" pitchFamily="2" charset="0"/>
              </a:rPr>
              <a:t>OP_XOR</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XOR can be emulated by lookup table</a:t>
            </a:r>
          </a:p>
        </p:txBody>
      </p:sp>
    </p:spTree>
    <p:extLst>
      <p:ext uri="{BB962C8B-B14F-4D97-AF65-F5344CB8AC3E}">
        <p14:creationId xmlns:p14="http://schemas.microsoft.com/office/powerpoint/2010/main" val="83625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AE9F0-EBA6-CE70-FA3F-EB736E6B0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AF918-9490-F384-CFB5-7D12F2C5AEBF}"/>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Bitcoin lacks certain opcodes</a:t>
            </a:r>
          </a:p>
        </p:txBody>
      </p:sp>
      <p:sp>
        <p:nvSpPr>
          <p:cNvPr id="3" name="Content Placeholder 2">
            <a:extLst>
              <a:ext uri="{FF2B5EF4-FFF2-40B4-BE49-F238E27FC236}">
                <a16:creationId xmlns:a16="http://schemas.microsoft.com/office/drawing/2014/main" id="{00164D50-2414-2C10-EDA7-282F0EE31298}"/>
              </a:ext>
            </a:extLst>
          </p:cNvPr>
          <p:cNvSpPr>
            <a:spLocks noGrp="1"/>
          </p:cNvSpPr>
          <p:nvPr>
            <p:ph idx="1"/>
          </p:nvPr>
        </p:nvSpPr>
        <p:spPr>
          <a:xfrm>
            <a:off x="838200" y="1825625"/>
            <a:ext cx="10515600" cy="3540125"/>
          </a:xfrm>
        </p:spPr>
        <p:txBody>
          <a:bodyPr>
            <a:normAutofit/>
          </a:bodyPr>
          <a:lstStyle/>
          <a:p>
            <a:r>
              <a:rPr lang="en-US" sz="2400" dirty="0">
                <a:latin typeface="Aptos" panose="020B0004020202020204" pitchFamily="34" charset="0"/>
                <a:ea typeface="Linux Biolinum O" panose="02000503000000000000" pitchFamily="2" charset="0"/>
                <a:cs typeface="Linux Biolinum O" panose="02000503000000000000" pitchFamily="2" charset="0"/>
              </a:rPr>
              <a:t>No </a:t>
            </a:r>
            <a:r>
              <a:rPr lang="en-US" sz="2400" dirty="0">
                <a:latin typeface="LM Mono 10" pitchFamily="49" charset="77"/>
                <a:ea typeface="Linux Biolinum O" panose="02000503000000000000" pitchFamily="2" charset="0"/>
                <a:cs typeface="Linux Biolinum O" panose="02000503000000000000" pitchFamily="2" charset="0"/>
              </a:rPr>
              <a:t>OP_SEND_BTC OP_GET_INPUT OP_GET_OUTPUT</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The only opcodes that involve the transaction is signature verification.</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Covenant is [provably] not possible.</a:t>
            </a:r>
          </a:p>
          <a:p>
            <a:pPr lvl="1"/>
            <a:endParaRPr lang="en-US" sz="2000" dirty="0">
              <a:latin typeface="Aptos" panose="020B0004020202020204" pitchFamily="34" charset="0"/>
              <a:ea typeface="Linux Biolinum O" panose="02000503000000000000" pitchFamily="2" charset="0"/>
              <a:cs typeface="Linux Biolinum O" panose="02000503000000000000" pitchFamily="2" charset="0"/>
            </a:endParaRPr>
          </a:p>
          <a:p>
            <a:r>
              <a:rPr lang="en-US" sz="2400" dirty="0">
                <a:latin typeface="Aptos" panose="020B0004020202020204" pitchFamily="34" charset="0"/>
                <a:ea typeface="Linux Biolinum O" panose="02000503000000000000" pitchFamily="2" charset="0"/>
                <a:cs typeface="Linux Biolinum O" panose="02000503000000000000" pitchFamily="2" charset="0"/>
              </a:rPr>
              <a:t>No </a:t>
            </a:r>
            <a:r>
              <a:rPr lang="en-US" sz="2400" dirty="0">
                <a:latin typeface="LM Mono 10" pitchFamily="49" charset="77"/>
                <a:ea typeface="Linux Biolinum O" panose="02000503000000000000" pitchFamily="2" charset="0"/>
                <a:cs typeface="Linux Biolinum O" panose="02000503000000000000" pitchFamily="2" charset="0"/>
              </a:rPr>
              <a:t>OP_CAT</a:t>
            </a:r>
          </a:p>
          <a:p>
            <a:pPr lvl="1"/>
            <a:r>
              <a:rPr lang="en-US" sz="2000" dirty="0">
                <a:latin typeface="Aptos" panose="020B0004020202020204" pitchFamily="34" charset="0"/>
                <a:ea typeface="Linux Biolinum O" panose="02000503000000000000" pitchFamily="2" charset="0"/>
                <a:cs typeface="Linux Biolinum O" panose="02000503000000000000" pitchFamily="2" charset="0"/>
              </a:rPr>
              <a:t>There is [provably] no way to concatenate two strings that are longer than 4 bytes.</a:t>
            </a:r>
          </a:p>
        </p:txBody>
      </p:sp>
      <p:sp>
        <p:nvSpPr>
          <p:cNvPr id="4" name="Rectangle 3">
            <a:extLst>
              <a:ext uri="{FF2B5EF4-FFF2-40B4-BE49-F238E27FC236}">
                <a16:creationId xmlns:a16="http://schemas.microsoft.com/office/drawing/2014/main" id="{42D3449C-551E-3D8A-BF7B-D1DD8608261E}"/>
              </a:ext>
            </a:extLst>
          </p:cNvPr>
          <p:cNvSpPr/>
          <p:nvPr/>
        </p:nvSpPr>
        <p:spPr>
          <a:xfrm>
            <a:off x="3460750" y="4649787"/>
            <a:ext cx="10477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M Mono 10" pitchFamily="49" charset="77"/>
              </a:rPr>
              <a:t>“</a:t>
            </a:r>
            <a:r>
              <a:rPr lang="en-US" dirty="0" err="1">
                <a:solidFill>
                  <a:schemeClr val="tx1"/>
                </a:solidFill>
                <a:latin typeface="LM Mono 10" pitchFamily="49" charset="77"/>
              </a:rPr>
              <a:t>aaaaa</a:t>
            </a:r>
            <a:r>
              <a:rPr lang="en-US" dirty="0">
                <a:solidFill>
                  <a:schemeClr val="tx1"/>
                </a:solidFill>
                <a:latin typeface="LM Mono 10" pitchFamily="49" charset="77"/>
              </a:rPr>
              <a:t>”</a:t>
            </a:r>
          </a:p>
        </p:txBody>
      </p:sp>
      <p:sp>
        <p:nvSpPr>
          <p:cNvPr id="5" name="Rectangle 4">
            <a:extLst>
              <a:ext uri="{FF2B5EF4-FFF2-40B4-BE49-F238E27FC236}">
                <a16:creationId xmlns:a16="http://schemas.microsoft.com/office/drawing/2014/main" id="{D790CAA7-FA57-9635-DED0-29ACB8BE6208}"/>
              </a:ext>
            </a:extLst>
          </p:cNvPr>
          <p:cNvSpPr/>
          <p:nvPr/>
        </p:nvSpPr>
        <p:spPr>
          <a:xfrm>
            <a:off x="3460750" y="4914899"/>
            <a:ext cx="104775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M Mono 10" pitchFamily="49" charset="77"/>
              </a:rPr>
              <a:t>“</a:t>
            </a:r>
            <a:r>
              <a:rPr lang="en-US" dirty="0" err="1">
                <a:solidFill>
                  <a:schemeClr val="tx1"/>
                </a:solidFill>
                <a:latin typeface="LM Mono 10" pitchFamily="49" charset="77"/>
              </a:rPr>
              <a:t>bbbbb</a:t>
            </a:r>
            <a:r>
              <a:rPr lang="en-US" dirty="0">
                <a:solidFill>
                  <a:schemeClr val="tx1"/>
                </a:solidFill>
                <a:latin typeface="LM Mono 10" pitchFamily="49" charset="77"/>
              </a:rPr>
              <a:t>”</a:t>
            </a:r>
          </a:p>
        </p:txBody>
      </p:sp>
      <p:sp>
        <p:nvSpPr>
          <p:cNvPr id="8" name="Rectangle 7">
            <a:extLst>
              <a:ext uri="{FF2B5EF4-FFF2-40B4-BE49-F238E27FC236}">
                <a16:creationId xmlns:a16="http://schemas.microsoft.com/office/drawing/2014/main" id="{BA792C07-4307-CA4D-C55B-C6F88C62C004}"/>
              </a:ext>
            </a:extLst>
          </p:cNvPr>
          <p:cNvSpPr/>
          <p:nvPr/>
        </p:nvSpPr>
        <p:spPr>
          <a:xfrm>
            <a:off x="6159500" y="4774403"/>
            <a:ext cx="1676400" cy="2651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M Mono 10" pitchFamily="49" charset="77"/>
              </a:rPr>
              <a:t>“</a:t>
            </a:r>
            <a:r>
              <a:rPr lang="en-US" dirty="0" err="1">
                <a:solidFill>
                  <a:schemeClr val="tx1"/>
                </a:solidFill>
                <a:latin typeface="LM Mono 10" pitchFamily="49" charset="77"/>
              </a:rPr>
              <a:t>aaaaabbbbb</a:t>
            </a:r>
            <a:r>
              <a:rPr lang="en-US" dirty="0">
                <a:solidFill>
                  <a:schemeClr val="tx1"/>
                </a:solidFill>
                <a:latin typeface="LM Mono 10" pitchFamily="49" charset="77"/>
              </a:rPr>
              <a:t>”</a:t>
            </a:r>
          </a:p>
        </p:txBody>
      </p:sp>
      <p:cxnSp>
        <p:nvCxnSpPr>
          <p:cNvPr id="12" name="Straight Arrow Connector 11">
            <a:extLst>
              <a:ext uri="{FF2B5EF4-FFF2-40B4-BE49-F238E27FC236}">
                <a16:creationId xmlns:a16="http://schemas.microsoft.com/office/drawing/2014/main" id="{421528A3-F624-850B-6CDB-FAFD09A1155D}"/>
              </a:ext>
            </a:extLst>
          </p:cNvPr>
          <p:cNvCxnSpPr/>
          <p:nvPr/>
        </p:nvCxnSpPr>
        <p:spPr>
          <a:xfrm>
            <a:off x="4629150" y="4914899"/>
            <a:ext cx="1397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quot;No&quot; Symbol 12">
            <a:extLst>
              <a:ext uri="{FF2B5EF4-FFF2-40B4-BE49-F238E27FC236}">
                <a16:creationId xmlns:a16="http://schemas.microsoft.com/office/drawing/2014/main" id="{32B5196C-F594-95F9-A8FB-C02BDF0BF908}"/>
              </a:ext>
            </a:extLst>
          </p:cNvPr>
          <p:cNvSpPr/>
          <p:nvPr/>
        </p:nvSpPr>
        <p:spPr>
          <a:xfrm>
            <a:off x="5073650" y="4649787"/>
            <a:ext cx="558800" cy="530224"/>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6792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8"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D493-787C-1D38-8C62-471D99F37AD6}"/>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Consequences</a:t>
            </a:r>
          </a:p>
        </p:txBody>
      </p:sp>
      <p:sp>
        <p:nvSpPr>
          <p:cNvPr id="3" name="Content Placeholder 2">
            <a:extLst>
              <a:ext uri="{FF2B5EF4-FFF2-40B4-BE49-F238E27FC236}">
                <a16:creationId xmlns:a16="http://schemas.microsoft.com/office/drawing/2014/main" id="{CBBBC0A8-EEAC-FFF6-BDC3-E25A2A131B1D}"/>
              </a:ext>
            </a:extLst>
          </p:cNvPr>
          <p:cNvSpPr>
            <a:spLocks noGrp="1"/>
          </p:cNvSpPr>
          <p:nvPr>
            <p:ph idx="1"/>
          </p:nvPr>
        </p:nvSpPr>
        <p:spPr/>
        <p:txBody>
          <a:bodyPr>
            <a:normAutofit/>
          </a:bodyPr>
          <a:lstStyle/>
          <a:p>
            <a:r>
              <a:rPr lang="en-US" sz="2400" dirty="0">
                <a:latin typeface="Aptos" panose="020B0004020202020204" pitchFamily="34" charset="0"/>
                <a:ea typeface="Linux Biolinum O" panose="02000503000000000000" pitchFamily="2" charset="0"/>
                <a:cs typeface="Linux Biolinum O" panose="02000503000000000000" pitchFamily="2" charset="0"/>
              </a:rPr>
              <a:t>Some operations are possible but slow</a:t>
            </a:r>
          </a:p>
          <a:p>
            <a:pPr marL="0" indent="0">
              <a:buNone/>
            </a:pPr>
            <a:endParaRPr lang="en-US" sz="2400" dirty="0">
              <a:latin typeface="Aptos" panose="020B0004020202020204" pitchFamily="34" charset="0"/>
              <a:ea typeface="Linux Biolinum O" panose="02000503000000000000" pitchFamily="2" charset="0"/>
              <a:cs typeface="Linux Biolinum O" panose="02000503000000000000" pitchFamily="2" charset="0"/>
            </a:endParaRPr>
          </a:p>
          <a:p>
            <a:r>
              <a:rPr lang="en-US" sz="2400" dirty="0">
                <a:latin typeface="Aptos" panose="020B0004020202020204" pitchFamily="34" charset="0"/>
                <a:ea typeface="Linux Biolinum O" panose="02000503000000000000" pitchFamily="2" charset="0"/>
                <a:cs typeface="Linux Biolinum O" panose="02000503000000000000" pitchFamily="2" charset="0"/>
              </a:rPr>
              <a:t>Some operations are [provably] impossible</a:t>
            </a:r>
          </a:p>
        </p:txBody>
      </p:sp>
    </p:spTree>
    <p:extLst>
      <p:ext uri="{BB962C8B-B14F-4D97-AF65-F5344CB8AC3E}">
        <p14:creationId xmlns:p14="http://schemas.microsoft.com/office/powerpoint/2010/main" val="63467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171E-CE3A-B1D6-D299-A2CE86AD8024}"/>
              </a:ext>
            </a:extLst>
          </p:cNvPr>
          <p:cNvSpPr>
            <a:spLocks noGrp="1"/>
          </p:cNvSpPr>
          <p:nvPr>
            <p:ph type="title"/>
          </p:nvPr>
        </p:nvSpPr>
        <p:spPr/>
        <p:txBody>
          <a:bodyPr/>
          <a:lstStyle/>
          <a:p>
            <a:r>
              <a:rPr lang="en-US" dirty="0">
                <a:ea typeface="Linux Biolinum O" panose="02000503000000000000" pitchFamily="2" charset="0"/>
                <a:cs typeface="Linux Biolinum O" panose="02000503000000000000" pitchFamily="2" charset="0"/>
              </a:rPr>
              <a:t>Merkle tree is possible, but…</a:t>
            </a:r>
          </a:p>
        </p:txBody>
      </p:sp>
      <p:sp>
        <p:nvSpPr>
          <p:cNvPr id="3" name="Content Placeholder 2">
            <a:extLst>
              <a:ext uri="{FF2B5EF4-FFF2-40B4-BE49-F238E27FC236}">
                <a16:creationId xmlns:a16="http://schemas.microsoft.com/office/drawing/2014/main" id="{621CBFD2-10A6-5F05-C31B-438A9067E43A}"/>
              </a:ext>
            </a:extLst>
          </p:cNvPr>
          <p:cNvSpPr>
            <a:spLocks noGrp="1"/>
          </p:cNvSpPr>
          <p:nvPr>
            <p:ph idx="1"/>
          </p:nvPr>
        </p:nvSpPr>
        <p:spPr/>
        <p:txBody>
          <a:bodyPr>
            <a:normAutofit/>
          </a:bodyPr>
          <a:lstStyle/>
          <a:p>
            <a:r>
              <a:rPr lang="en-US" sz="2000" dirty="0">
                <a:latin typeface="Aptos" panose="020B0004020202020204" pitchFamily="34" charset="0"/>
                <a:ea typeface="Linux Biolinum O" panose="02000503000000000000" pitchFamily="2" charset="0"/>
                <a:cs typeface="Linux Biolinum O" panose="02000503000000000000" pitchFamily="2" charset="0"/>
              </a:rPr>
              <a:t>Without </a:t>
            </a:r>
            <a:r>
              <a:rPr lang="en-US" sz="2000" dirty="0">
                <a:latin typeface="LM Mono 10" pitchFamily="49" charset="77"/>
                <a:ea typeface="Linux Biolinum O" panose="02000503000000000000" pitchFamily="2" charset="0"/>
                <a:cs typeface="Linux Biolinum O" panose="02000503000000000000" pitchFamily="2" charset="0"/>
              </a:rPr>
              <a:t>OP_CAT</a:t>
            </a:r>
            <a:r>
              <a:rPr lang="en-US" sz="2000" dirty="0">
                <a:latin typeface="Aptos" panose="020B0004020202020204" pitchFamily="34" charset="0"/>
                <a:ea typeface="Linux Biolinum O" panose="02000503000000000000" pitchFamily="2" charset="0"/>
                <a:cs typeface="Linux Biolinum O" panose="02000503000000000000" pitchFamily="2" charset="0"/>
              </a:rPr>
              <a:t>, one needs to implement a hash function in Bitcoin script (and cannot use the </a:t>
            </a:r>
            <a:r>
              <a:rPr lang="en-US" sz="2000" dirty="0">
                <a:latin typeface="LM Mono 10" pitchFamily="49" charset="77"/>
                <a:ea typeface="Linux Biolinum O" panose="02000503000000000000" pitchFamily="2" charset="0"/>
                <a:cs typeface="Linux Biolinum O" panose="02000503000000000000" pitchFamily="2" charset="0"/>
              </a:rPr>
              <a:t>OP_SHA256</a:t>
            </a:r>
            <a:r>
              <a:rPr lang="en-US" sz="2000" dirty="0">
                <a:ea typeface="Linux Biolinum O" panose="02000503000000000000" pitchFamily="2" charset="0"/>
                <a:cs typeface="Linux Biolinum O" panose="02000503000000000000" pitchFamily="2" charset="0"/>
              </a:rPr>
              <a:t> </a:t>
            </a:r>
            <a:r>
              <a:rPr lang="en-US" sz="2000" dirty="0">
                <a:latin typeface="Aptos" panose="020B0004020202020204" pitchFamily="34" charset="0"/>
                <a:ea typeface="Linux Biolinum O" panose="02000503000000000000" pitchFamily="2" charset="0"/>
                <a:cs typeface="Linux Biolinum O" panose="02000503000000000000" pitchFamily="2" charset="0"/>
              </a:rPr>
              <a:t>opcode)</a:t>
            </a:r>
          </a:p>
          <a:p>
            <a:endParaRPr lang="en-US" sz="2000" dirty="0">
              <a:latin typeface="Aptos" panose="020B0004020202020204" pitchFamily="34" charset="0"/>
              <a:ea typeface="Linux Biolinum O" panose="02000503000000000000" pitchFamily="2" charset="0"/>
              <a:cs typeface="Linux Biolinum O" panose="02000503000000000000" pitchFamily="2" charset="0"/>
            </a:endParaRPr>
          </a:p>
          <a:p>
            <a:r>
              <a:rPr lang="en-US" sz="2000" dirty="0">
                <a:latin typeface="Aptos" panose="020B0004020202020204" pitchFamily="34" charset="0"/>
                <a:ea typeface="Linux Biolinum O" panose="02000503000000000000" pitchFamily="2" charset="0"/>
                <a:cs typeface="Linux Biolinum O" panose="02000503000000000000" pitchFamily="2" charset="0"/>
              </a:rPr>
              <a:t>Best result: Blake3, 46k script per 512 bits</a:t>
            </a:r>
          </a:p>
          <a:p>
            <a:pPr lvl="1"/>
            <a:r>
              <a:rPr lang="en-US" sz="1800" dirty="0">
                <a:latin typeface="Aptos" panose="020B0004020202020204" pitchFamily="34" charset="0"/>
                <a:ea typeface="Linux Biolinum O" panose="02000503000000000000" pitchFamily="2" charset="0"/>
                <a:cs typeface="Linux Biolinum O" panose="02000503000000000000" pitchFamily="2" charset="0"/>
              </a:rPr>
              <a:t>Simulate 32-bit additions using </a:t>
            </a:r>
            <a:r>
              <a:rPr lang="en-US" sz="1800" dirty="0">
                <a:latin typeface="LM Mono 10" pitchFamily="49" charset="77"/>
                <a:ea typeface="Linux Biolinum O" panose="02000503000000000000" pitchFamily="2" charset="0"/>
                <a:cs typeface="Linux Biolinum O" panose="02000503000000000000" pitchFamily="2" charset="0"/>
              </a:rPr>
              <a:t>OP_ADD OP_SUB OP_GREATERTHAN</a:t>
            </a:r>
          </a:p>
          <a:p>
            <a:pPr lvl="1"/>
            <a:r>
              <a:rPr lang="en-US" sz="1800" dirty="0">
                <a:latin typeface="Aptos" panose="020B0004020202020204" pitchFamily="34" charset="0"/>
                <a:ea typeface="Linux Biolinum O" panose="02000503000000000000" pitchFamily="2" charset="0"/>
                <a:cs typeface="Linux Biolinum O" panose="02000503000000000000" pitchFamily="2" charset="0"/>
              </a:rPr>
              <a:t>Simulate XOR using a lookup table</a:t>
            </a:r>
          </a:p>
          <a:p>
            <a:r>
              <a:rPr lang="en-US" sz="2000" dirty="0">
                <a:latin typeface="Aptos" panose="020B0004020202020204" pitchFamily="34" charset="0"/>
                <a:ea typeface="Linux Biolinum O" panose="02000503000000000000" pitchFamily="2" charset="0"/>
                <a:cs typeface="Linux Biolinum O" panose="02000503000000000000" pitchFamily="2" charset="0"/>
              </a:rPr>
              <a:t>USD </a:t>
            </a:r>
            <a:r>
              <a:rPr lang="en-US" sz="2000" dirty="0">
                <a:solidFill>
                  <a:srgbClr val="FF0000"/>
                </a:solidFill>
                <a:latin typeface="Aptos" panose="020B0004020202020204" pitchFamily="34" charset="0"/>
                <a:ea typeface="Linux Biolinum O" panose="02000503000000000000" pitchFamily="2" charset="0"/>
                <a:cs typeface="Linux Biolinum O" panose="02000503000000000000" pitchFamily="2" charset="0"/>
              </a:rPr>
              <a:t>$14.95 </a:t>
            </a:r>
            <a:r>
              <a:rPr lang="en-US" sz="2000" dirty="0">
                <a:latin typeface="Aptos" panose="020B0004020202020204" pitchFamily="34" charset="0"/>
                <a:ea typeface="Linux Biolinum O" panose="02000503000000000000" pitchFamily="2" charset="0"/>
                <a:cs typeface="Linux Biolinum O" panose="02000503000000000000" pitchFamily="2" charset="0"/>
              </a:rPr>
              <a:t>per layer in the Merkle tree, assuming 2sat/</a:t>
            </a:r>
            <a:r>
              <a:rPr lang="en-US" sz="2000" dirty="0" err="1">
                <a:latin typeface="Aptos" panose="020B0004020202020204" pitchFamily="34" charset="0"/>
                <a:ea typeface="Linux Biolinum O" panose="02000503000000000000" pitchFamily="2" charset="0"/>
                <a:cs typeface="Linux Biolinum O" panose="02000503000000000000" pitchFamily="2" charset="0"/>
              </a:rPr>
              <a:t>vByte</a:t>
            </a:r>
            <a:endParaRPr lang="en-US" sz="2000" dirty="0">
              <a:latin typeface="Aptos" panose="020B0004020202020204" pitchFamily="34" charset="0"/>
              <a:ea typeface="Linux Biolinum O" panose="02000503000000000000" pitchFamily="2" charset="0"/>
              <a:cs typeface="Linux Biolinum O" panose="02000503000000000000" pitchFamily="2" charset="0"/>
            </a:endParaRPr>
          </a:p>
          <a:p>
            <a:r>
              <a:rPr lang="en-US" sz="2000" dirty="0">
                <a:latin typeface="Aptos" panose="020B0004020202020204" pitchFamily="34" charset="0"/>
                <a:ea typeface="Linux Biolinum O" panose="02000503000000000000" pitchFamily="2" charset="0"/>
                <a:cs typeface="Linux Biolinum O" panose="02000503000000000000" pitchFamily="2" charset="0"/>
              </a:rPr>
              <a:t>If we use Merkle tree for a 4GB memory (each leaf is 32-bit), writing a leaf costs USD </a:t>
            </a:r>
            <a:r>
              <a:rPr lang="en-US" sz="2000" dirty="0">
                <a:solidFill>
                  <a:srgbClr val="FF0000"/>
                </a:solidFill>
                <a:latin typeface="Aptos" panose="020B0004020202020204" pitchFamily="34" charset="0"/>
                <a:ea typeface="Linux Biolinum O" panose="02000503000000000000" pitchFamily="2" charset="0"/>
                <a:cs typeface="Linux Biolinum O" panose="02000503000000000000" pitchFamily="2" charset="0"/>
              </a:rPr>
              <a:t>$600</a:t>
            </a:r>
            <a:r>
              <a:rPr lang="en-US" sz="2000" dirty="0">
                <a:latin typeface="Aptos" panose="020B0004020202020204" pitchFamily="34" charset="0"/>
                <a:ea typeface="Linux Biolinum O" panose="02000503000000000000" pitchFamily="2" charset="0"/>
                <a:cs typeface="Linux Biolinum O" panose="02000503000000000000" pitchFamily="2" charset="0"/>
              </a:rPr>
              <a:t>.</a:t>
            </a:r>
          </a:p>
          <a:p>
            <a:endParaRPr lang="en-US" sz="2000" dirty="0">
              <a:latin typeface="Aptos" panose="020B0004020202020204" pitchFamily="34" charset="0"/>
              <a:ea typeface="Linux Biolinum O" panose="02000503000000000000" pitchFamily="2" charset="0"/>
              <a:cs typeface="Linux Biolinum O" panose="02000503000000000000" pitchFamily="2" charset="0"/>
            </a:endParaRPr>
          </a:p>
          <a:p>
            <a:r>
              <a:rPr lang="en-US" sz="2000" dirty="0">
                <a:latin typeface="Aptos" panose="020B0004020202020204" pitchFamily="34" charset="0"/>
                <a:ea typeface="Linux Biolinum O" panose="02000503000000000000" pitchFamily="2" charset="0"/>
                <a:cs typeface="Linux Biolinum O" panose="02000503000000000000" pitchFamily="2" charset="0"/>
              </a:rPr>
              <a:t>Wasting </a:t>
            </a:r>
            <a:r>
              <a:rPr lang="en-US" sz="2000" dirty="0" err="1">
                <a:latin typeface="Aptos" panose="020B0004020202020204" pitchFamily="34" charset="0"/>
                <a:ea typeface="Linux Biolinum O" panose="02000503000000000000" pitchFamily="2" charset="0"/>
                <a:cs typeface="Linux Biolinum O" panose="02000503000000000000" pitchFamily="2" charset="0"/>
              </a:rPr>
              <a:t>blockspace</a:t>
            </a:r>
            <a:r>
              <a:rPr lang="en-US" sz="2000" dirty="0">
                <a:latin typeface="Aptos" panose="020B0004020202020204" pitchFamily="34" charset="0"/>
                <a:ea typeface="Linux Biolinum O" panose="02000503000000000000" pitchFamily="2" charset="0"/>
                <a:cs typeface="Linux Biolinum O" panose="02000503000000000000" pitchFamily="2" charset="0"/>
              </a:rPr>
              <a:t>: doing the script 100 times needs to repeat the script 100 times</a:t>
            </a:r>
          </a:p>
        </p:txBody>
      </p:sp>
    </p:spTree>
    <p:extLst>
      <p:ext uri="{BB962C8B-B14F-4D97-AF65-F5344CB8AC3E}">
        <p14:creationId xmlns:p14="http://schemas.microsoft.com/office/powerpoint/2010/main" val="129668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2224</TotalTime>
  <Words>2458</Words>
  <Application>Microsoft Macintosh PowerPoint</Application>
  <PresentationFormat>Widescreen</PresentationFormat>
  <Paragraphs>451</Paragraphs>
  <Slides>54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Aptos</vt:lpstr>
      <vt:lpstr>Calibri Light</vt:lpstr>
      <vt:lpstr>Arial</vt:lpstr>
      <vt:lpstr>LM Mono 10</vt:lpstr>
      <vt:lpstr>Linux Biolinum O</vt:lpstr>
      <vt:lpstr>Calibri</vt:lpstr>
      <vt:lpstr>Cambria Math</vt:lpstr>
      <vt:lpstr>Office 2013 - 2022 Theme</vt:lpstr>
      <vt:lpstr>PowerPoint Presentation</vt:lpstr>
      <vt:lpstr>Bitcoin Programmability</vt:lpstr>
      <vt:lpstr>Bitcoin script</vt:lpstr>
      <vt:lpstr>Stack machine and opcode</vt:lpstr>
      <vt:lpstr>Example of Bitcoin script</vt:lpstr>
      <vt:lpstr>Bitcoin lacks certain opcodes</vt:lpstr>
      <vt:lpstr>Bitcoin lacks certain opcodes</vt:lpstr>
      <vt:lpstr>Consequences</vt:lpstr>
      <vt:lpstr>Merkle tree is possible, but…</vt:lpstr>
      <vt:lpstr>Covenant is impossible</vt:lpstr>
      <vt:lpstr>Covenant with OP_CAT</vt:lpstr>
      <vt:lpstr>Schnorr trick</vt:lpstr>
      <vt:lpstr>Open up SigHash with OP_CAT</vt:lpstr>
      <vt:lpstr>Txid reflection with OP_CAT </vt:lpstr>
      <vt:lpstr>Covenant with OP_CAT</vt:lpstr>
      <vt:lpstr>Covenant with OP_CAT</vt:lpstr>
      <vt:lpstr>New tools from OP_CAT</vt:lpstr>
      <vt:lpstr>State</vt:lpstr>
      <vt:lpstr>State caboose</vt:lpstr>
      <vt:lpstr>State caboose</vt:lpstr>
      <vt:lpstr>State enables ERC20</vt:lpstr>
      <vt:lpstr>Function calls</vt:lpstr>
      <vt:lpstr>Function calls</vt:lpstr>
      <vt:lpstr>Function calls</vt:lpstr>
      <vt:lpstr>Function calls</vt:lpstr>
      <vt:lpstr>Function calls</vt:lpstr>
      <vt:lpstr>Function calls</vt:lpstr>
      <vt:lpstr>Function calls</vt:lpstr>
      <vt:lpstr>Function calls</vt:lpstr>
      <vt:lpstr>Function calls</vt:lpstr>
      <vt:lpstr>Function calls</vt:lpstr>
      <vt:lpstr>Function calls</vt:lpstr>
      <vt:lpstr>Function calls</vt:lpstr>
      <vt:lpstr>Concurrency</vt:lpstr>
      <vt:lpstr>Concurrency</vt:lpstr>
      <vt:lpstr>Concurrency</vt:lpstr>
      <vt:lpstr>Concurrency</vt:lpstr>
      <vt:lpstr>Crypto accelerators</vt:lpstr>
      <vt:lpstr>Send and receive money</vt:lpstr>
      <vt:lpstr>Status of OP_CAT</vt:lpstr>
      <vt:lpstr>Using OP_CAT today</vt:lpstr>
      <vt:lpstr>OP_CAT covenant is highly efficient</vt:lpstr>
      <vt:lpstr>BitVM benefits from OP_CAT</vt:lpstr>
      <vt:lpstr>OP_CAT subsumes OP_CTV</vt:lpstr>
      <vt:lpstr>OP_CAT can (somewhat) do ANYPREVOUT</vt:lpstr>
      <vt:lpstr>L2 and Bitcoin ZK verifier</vt:lpstr>
      <vt:lpstr>Reasons for L2</vt:lpstr>
      <vt:lpstr>BitVM is an option, but not ideal for a layer-2</vt:lpstr>
      <vt:lpstr>STARK vs SNARK </vt:lpstr>
      <vt:lpstr>Our work: Circle Plonk verifier</vt:lpstr>
      <vt:lpstr>Writing the Bitcoin script for the verifier</vt:lpstr>
      <vt:lpstr>Writing the Bitcoin script for the verifier</vt:lpstr>
      <vt:lpstr>Next steps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Weikeng Chen</dc:creator>
  <cp:keywords/>
  <dc:description/>
  <cp:lastModifiedBy>Weikeng Chen</cp:lastModifiedBy>
  <cp:revision>19</cp:revision>
  <dcterms:created xsi:type="dcterms:W3CDTF">2024-10-14T06:10:48Z</dcterms:created>
  <dcterms:modified xsi:type="dcterms:W3CDTF">2024-10-26T14:33:05Z</dcterms:modified>
  <cp:category/>
</cp:coreProperties>
</file>