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66" r:id="rId6"/>
    <p:sldId id="268" r:id="rId7"/>
    <p:sldId id="317" r:id="rId8"/>
    <p:sldId id="319" r:id="rId9"/>
    <p:sldId id="321" r:id="rId10"/>
    <p:sldId id="269" r:id="rId11"/>
    <p:sldId id="318" r:id="rId12"/>
    <p:sldId id="320" r:id="rId13"/>
    <p:sldId id="271" r:id="rId14"/>
    <p:sldId id="272" r:id="rId15"/>
    <p:sldId id="273" r:id="rId16"/>
    <p:sldId id="276" r:id="rId17"/>
    <p:sldId id="279" r:id="rId18"/>
    <p:sldId id="280" r:id="rId19"/>
    <p:sldId id="287" r:id="rId20"/>
    <p:sldId id="288" r:id="rId21"/>
    <p:sldId id="294" r:id="rId22"/>
    <p:sldId id="295" r:id="rId23"/>
    <p:sldId id="296" r:id="rId24"/>
    <p:sldId id="297" r:id="rId25"/>
    <p:sldId id="299" r:id="rId26"/>
    <p:sldId id="300" r:id="rId27"/>
    <p:sldId id="304" r:id="rId28"/>
    <p:sldId id="305" r:id="rId29"/>
    <p:sldId id="306" r:id="rId30"/>
    <p:sldId id="307" r:id="rId31"/>
    <p:sldId id="308" r:id="rId32"/>
    <p:sldId id="311" r:id="rId33"/>
    <p:sldId id="314" r:id="rId34"/>
    <p:sldId id="315" r:id="rId35"/>
    <p:sldId id="316" r:id="rId36"/>
    <p:sldId id="313" r:id="rId37"/>
  </p:sldIdLst>
  <p:sldSz cx="12192000" cy="6858000"/>
  <p:notesSz cx="6858000" cy="9144000"/>
  <p:embeddedFontLst>
    <p:embeddedFont>
      <p:font typeface="10X10 Bold" charset="-127"/>
      <p:regular r:id="rId38"/>
    </p:embeddedFont>
    <p:embeddedFont>
      <p:font typeface="맑은 고딕" pitchFamily="50" charset="-127"/>
      <p:regular r:id="rId39"/>
      <p:bold r:id="rId40"/>
    </p:embeddedFont>
    <p:embeddedFont>
      <p:font typeface="HY견고딕" pitchFamily="18" charset="-127"/>
      <p:regular r:id="rId41"/>
    </p:embeddedFont>
    <p:embeddedFont>
      <p:font typeface="10X10" charset="-127"/>
      <p:regular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200A"/>
    <a:srgbClr val="FAF6EB"/>
    <a:srgbClr val="00A89B"/>
    <a:srgbClr val="9B8776"/>
    <a:srgbClr val="3F1F08"/>
    <a:srgbClr val="00A493"/>
    <a:srgbClr val="C3AC92"/>
    <a:srgbClr val="411E08"/>
    <a:srgbClr val="0D8B78"/>
    <a:srgbClr val="EAE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>
        <p:scale>
          <a:sx n="66" d="100"/>
          <a:sy n="66" d="100"/>
        </p:scale>
        <p:origin x="-278" y="43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503C-6330-4259-9025-9D994DAD08F3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9AAC-6290-47DC-B0E0-C87A8507F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50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503C-6330-4259-9025-9D994DAD08F3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9AAC-6290-47DC-B0E0-C87A8507F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75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503C-6330-4259-9025-9D994DAD08F3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9AAC-6290-47DC-B0E0-C87A8507F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04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503C-6330-4259-9025-9D994DAD08F3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9AAC-6290-47DC-B0E0-C87A8507F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52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503C-6330-4259-9025-9D994DAD08F3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9AAC-6290-47DC-B0E0-C87A8507F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66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503C-6330-4259-9025-9D994DAD08F3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9AAC-6290-47DC-B0E0-C87A8507F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0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503C-6330-4259-9025-9D994DAD08F3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9AAC-6290-47DC-B0E0-C87A8507F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38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503C-6330-4259-9025-9D994DAD08F3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9AAC-6290-47DC-B0E0-C87A8507F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45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503C-6330-4259-9025-9D994DAD08F3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9AAC-6290-47DC-B0E0-C87A8507F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50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503C-6330-4259-9025-9D994DAD08F3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9AAC-6290-47DC-B0E0-C87A8507F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83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503C-6330-4259-9025-9D994DAD08F3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9AAC-6290-47DC-B0E0-C87A8507F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98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2503C-6330-4259-9025-9D994DAD08F3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F9AAC-6290-47DC-B0E0-C87A8507F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31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modeling_final.ipynb#catboos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71616" y="2525606"/>
            <a:ext cx="6120384" cy="663963"/>
          </a:xfrm>
          <a:prstGeom prst="rect">
            <a:avLst/>
          </a:prstGeom>
          <a:solidFill>
            <a:srgbClr val="EA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498592" y="2043522"/>
            <a:ext cx="1146048" cy="1146048"/>
          </a:xfrm>
          <a:prstGeom prst="ellipse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2043522"/>
            <a:ext cx="6071616" cy="1146048"/>
          </a:xfrm>
          <a:prstGeom prst="rect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" r="66375" b="63107"/>
          <a:stretch/>
        </p:blipFill>
        <p:spPr>
          <a:xfrm>
            <a:off x="-1" y="2026316"/>
            <a:ext cx="1117601" cy="11611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85937" y="2376053"/>
            <a:ext cx="2749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Caggle</a:t>
            </a:r>
            <a:r>
              <a:rPr lang="en-US" altLang="ko-KR" sz="24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5</a:t>
            </a:r>
            <a:r>
              <a:rPr lang="ko-KR" altLang="en-US" sz="24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팀 </a:t>
            </a:r>
            <a:r>
              <a:rPr lang="en-US" altLang="ko-KR" sz="24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VISION</a:t>
            </a:r>
            <a:endParaRPr lang="ko-KR" altLang="en-US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099695" y="2616546"/>
            <a:ext cx="4329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2400" dirty="0" err="1"/>
              <a:t>kaggle</a:t>
            </a:r>
            <a:r>
              <a:rPr lang="en-US" altLang="ko-KR" sz="2400" dirty="0"/>
              <a:t> - Predict Future Sales </a:t>
            </a:r>
          </a:p>
        </p:txBody>
      </p:sp>
    </p:spTree>
    <p:extLst>
      <p:ext uri="{BB962C8B-B14F-4D97-AF65-F5344CB8AC3E}">
        <p14:creationId xmlns:p14="http://schemas.microsoft.com/office/powerpoint/2010/main" val="365119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71616" y="287724"/>
            <a:ext cx="6120384" cy="663963"/>
          </a:xfrm>
          <a:prstGeom prst="rect">
            <a:avLst/>
          </a:prstGeom>
          <a:solidFill>
            <a:srgbClr val="EA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498592" y="133684"/>
            <a:ext cx="1146048" cy="814065"/>
          </a:xfrm>
          <a:prstGeom prst="ellipse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3685"/>
            <a:ext cx="6071616" cy="814065"/>
          </a:xfrm>
          <a:prstGeom prst="rect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-1" y="1391525"/>
            <a:ext cx="1682263" cy="520700"/>
          </a:xfrm>
          <a:prstGeom prst="roundRect">
            <a:avLst>
              <a:gd name="adj" fmla="val 33740"/>
            </a:avLst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1" y="1391883"/>
            <a:ext cx="457201" cy="520342"/>
          </a:xfrm>
          <a:prstGeom prst="rect">
            <a:avLst/>
          </a:prstGeom>
          <a:solidFill>
            <a:srgbClr val="00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153" y="140211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954" y="1465721"/>
            <a:ext cx="89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Process</a:t>
            </a:r>
            <a:endParaRPr lang="ko-KR" altLang="en-US" sz="16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0" name="직선 연결선 19"/>
          <p:cNvCxnSpPr>
            <a:stCxn id="15" idx="3"/>
          </p:cNvCxnSpPr>
          <p:nvPr/>
        </p:nvCxnSpPr>
        <p:spPr>
          <a:xfrm>
            <a:off x="1682262" y="1651875"/>
            <a:ext cx="105097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7591" y="270232"/>
            <a:ext cx="55574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</a:rPr>
              <a:t>3. </a:t>
            </a:r>
            <a:r>
              <a:rPr lang="ko-KR" altLang="en-US" sz="3000" dirty="0" smtClean="0">
                <a:solidFill>
                  <a:schemeClr val="bg1"/>
                </a:solidFill>
              </a:rPr>
              <a:t>프로젝트 수행 절차 및 과정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" r="66375" b="63107"/>
          <a:stretch/>
        </p:blipFill>
        <p:spPr>
          <a:xfrm>
            <a:off x="-1" y="116479"/>
            <a:ext cx="648183" cy="1161142"/>
          </a:xfrm>
          <a:prstGeom prst="rect">
            <a:avLst/>
          </a:prstGeom>
        </p:spPr>
      </p:pic>
      <p:pic>
        <p:nvPicPr>
          <p:cNvPr id="2050" name="Picture 2" descr="C:\Users\LG\Desktop\KakaoTalk_20220720_100539565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3" y="3306763"/>
            <a:ext cx="10234612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88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71616" y="287724"/>
            <a:ext cx="6120384" cy="663963"/>
          </a:xfrm>
          <a:prstGeom prst="rect">
            <a:avLst/>
          </a:prstGeom>
          <a:solidFill>
            <a:srgbClr val="EA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498592" y="133684"/>
            <a:ext cx="1146048" cy="814065"/>
          </a:xfrm>
          <a:prstGeom prst="ellipse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33685"/>
            <a:ext cx="6071616" cy="814065"/>
          </a:xfrm>
          <a:prstGeom prst="rect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-1" y="1391525"/>
            <a:ext cx="1682263" cy="520700"/>
          </a:xfrm>
          <a:prstGeom prst="roundRect">
            <a:avLst>
              <a:gd name="adj" fmla="val 33740"/>
            </a:avLst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1" y="1391883"/>
            <a:ext cx="457201" cy="520342"/>
          </a:xfrm>
          <a:prstGeom prst="rect">
            <a:avLst/>
          </a:prstGeom>
          <a:solidFill>
            <a:srgbClr val="00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153" y="140211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prstClr val="white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sz="2400" dirty="0">
              <a:solidFill>
                <a:prstClr val="white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954" y="1465721"/>
            <a:ext cx="89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prstClr val="white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Process</a:t>
            </a:r>
            <a:endParaRPr lang="ko-KR" altLang="en-US" sz="1600" dirty="0">
              <a:solidFill>
                <a:prstClr val="white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0" name="직선 연결선 19"/>
          <p:cNvCxnSpPr>
            <a:stCxn id="15" idx="3"/>
          </p:cNvCxnSpPr>
          <p:nvPr/>
        </p:nvCxnSpPr>
        <p:spPr>
          <a:xfrm>
            <a:off x="1682262" y="1651875"/>
            <a:ext cx="105097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7591" y="270232"/>
            <a:ext cx="55574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prstClr val="white"/>
                </a:solidFill>
              </a:rPr>
              <a:t>3. </a:t>
            </a:r>
            <a:r>
              <a:rPr lang="ko-KR" altLang="en-US" sz="3000" dirty="0" smtClean="0">
                <a:solidFill>
                  <a:prstClr val="white"/>
                </a:solidFill>
              </a:rPr>
              <a:t>프로젝트 수행 절차 및 과정</a:t>
            </a:r>
            <a:endParaRPr lang="ko-KR" altLang="en-US" sz="3000" dirty="0">
              <a:solidFill>
                <a:prstClr val="white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" r="66375" b="63107"/>
          <a:stretch/>
        </p:blipFill>
        <p:spPr>
          <a:xfrm>
            <a:off x="-1" y="116479"/>
            <a:ext cx="648183" cy="1161142"/>
          </a:xfrm>
          <a:prstGeom prst="rect">
            <a:avLst/>
          </a:prstGeom>
        </p:spPr>
      </p:pic>
      <p:pic>
        <p:nvPicPr>
          <p:cNvPr id="3074" name="Picture 2" descr="C:\Users\LG\Desktop\KakaoTalk_20220720_100539018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163" y="1963738"/>
            <a:ext cx="10250487" cy="471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55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71616" y="287724"/>
            <a:ext cx="6120384" cy="663963"/>
          </a:xfrm>
          <a:prstGeom prst="rect">
            <a:avLst/>
          </a:prstGeom>
          <a:solidFill>
            <a:srgbClr val="EA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498592" y="133684"/>
            <a:ext cx="1146048" cy="814065"/>
          </a:xfrm>
          <a:prstGeom prst="ellipse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33685"/>
            <a:ext cx="6071616" cy="814065"/>
          </a:xfrm>
          <a:prstGeom prst="rect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-1" y="1391525"/>
            <a:ext cx="1682263" cy="520700"/>
          </a:xfrm>
          <a:prstGeom prst="roundRect">
            <a:avLst>
              <a:gd name="adj" fmla="val 33740"/>
            </a:avLst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1" y="1391883"/>
            <a:ext cx="457201" cy="520342"/>
          </a:xfrm>
          <a:prstGeom prst="rect">
            <a:avLst/>
          </a:prstGeom>
          <a:solidFill>
            <a:srgbClr val="00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153" y="140211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prstClr val="white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sz="2400" dirty="0">
              <a:solidFill>
                <a:prstClr val="white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954" y="1465721"/>
            <a:ext cx="89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prstClr val="white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Process</a:t>
            </a:r>
            <a:endParaRPr lang="ko-KR" altLang="en-US" sz="1600" dirty="0">
              <a:solidFill>
                <a:prstClr val="white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0" name="직선 연결선 19"/>
          <p:cNvCxnSpPr>
            <a:stCxn id="15" idx="3"/>
          </p:cNvCxnSpPr>
          <p:nvPr/>
        </p:nvCxnSpPr>
        <p:spPr>
          <a:xfrm>
            <a:off x="1682262" y="1651875"/>
            <a:ext cx="105097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7591" y="270232"/>
            <a:ext cx="55574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prstClr val="white"/>
                </a:solidFill>
              </a:rPr>
              <a:t>3. </a:t>
            </a:r>
            <a:r>
              <a:rPr lang="ko-KR" altLang="en-US" sz="3000" dirty="0" smtClean="0">
                <a:solidFill>
                  <a:prstClr val="white"/>
                </a:solidFill>
              </a:rPr>
              <a:t>프로젝트 수행 절차 및 과정</a:t>
            </a:r>
            <a:endParaRPr lang="ko-KR" altLang="en-US" sz="3000" dirty="0">
              <a:solidFill>
                <a:prstClr val="white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" r="66375" b="63107"/>
          <a:stretch/>
        </p:blipFill>
        <p:spPr>
          <a:xfrm>
            <a:off x="-1" y="116479"/>
            <a:ext cx="648183" cy="1161142"/>
          </a:xfrm>
          <a:prstGeom prst="rect">
            <a:avLst/>
          </a:prstGeom>
        </p:spPr>
      </p:pic>
      <p:pic>
        <p:nvPicPr>
          <p:cNvPr id="4098" name="Picture 2" descr="C:\Users\LG\Desktop\KakaoTalk_20220720_100539338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77" y="1912225"/>
            <a:ext cx="10142538" cy="474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44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71616" y="287724"/>
            <a:ext cx="6120384" cy="663963"/>
          </a:xfrm>
          <a:prstGeom prst="rect">
            <a:avLst/>
          </a:prstGeom>
          <a:solidFill>
            <a:srgbClr val="EA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498592" y="133684"/>
            <a:ext cx="1146048" cy="814065"/>
          </a:xfrm>
          <a:prstGeom prst="ellipse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3685"/>
            <a:ext cx="6071616" cy="814065"/>
          </a:xfrm>
          <a:prstGeom prst="rect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-1" y="1391525"/>
            <a:ext cx="1682263" cy="520700"/>
          </a:xfrm>
          <a:prstGeom prst="roundRect">
            <a:avLst>
              <a:gd name="adj" fmla="val 33740"/>
            </a:avLst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1" y="1391883"/>
            <a:ext cx="457201" cy="520342"/>
          </a:xfrm>
          <a:prstGeom prst="rect">
            <a:avLst/>
          </a:prstGeom>
          <a:solidFill>
            <a:srgbClr val="00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153" y="140211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954" y="1465721"/>
            <a:ext cx="89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Process</a:t>
            </a:r>
            <a:endParaRPr lang="ko-KR" altLang="en-US" sz="16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0" name="직선 연결선 19"/>
          <p:cNvCxnSpPr>
            <a:stCxn id="15" idx="3"/>
          </p:cNvCxnSpPr>
          <p:nvPr/>
        </p:nvCxnSpPr>
        <p:spPr>
          <a:xfrm>
            <a:off x="1682262" y="1651875"/>
            <a:ext cx="105097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7591" y="270232"/>
            <a:ext cx="55574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</a:rPr>
              <a:t>3. </a:t>
            </a:r>
            <a:r>
              <a:rPr lang="ko-KR" altLang="en-US" sz="3000" dirty="0" smtClean="0">
                <a:solidFill>
                  <a:schemeClr val="bg1"/>
                </a:solidFill>
              </a:rPr>
              <a:t>프로젝트 수행 절차 및 과정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" r="66375" b="63107"/>
          <a:stretch/>
        </p:blipFill>
        <p:spPr>
          <a:xfrm>
            <a:off x="-1" y="116479"/>
            <a:ext cx="648183" cy="1161142"/>
          </a:xfrm>
          <a:prstGeom prst="rect">
            <a:avLst/>
          </a:prstGeom>
        </p:spPr>
      </p:pic>
      <p:pic>
        <p:nvPicPr>
          <p:cNvPr id="3074" name="Picture 2" descr="C:\Users\user\Desktop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58" y="2286903"/>
            <a:ext cx="4569934" cy="33627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68" y="2286901"/>
            <a:ext cx="4544955" cy="33627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110734" y="6087745"/>
            <a:ext cx="3540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2000</a:t>
            </a:r>
            <a:r>
              <a:rPr lang="en-US" altLang="ko-KR" dirty="0"/>
              <a:t>, 1000</a:t>
            </a:r>
            <a:r>
              <a:rPr lang="ko-KR" altLang="en-US" dirty="0"/>
              <a:t>이 넘는 이상치 발견</a:t>
            </a:r>
          </a:p>
        </p:txBody>
      </p:sp>
    </p:spTree>
    <p:extLst>
      <p:ext uri="{BB962C8B-B14F-4D97-AF65-F5344CB8AC3E}">
        <p14:creationId xmlns:p14="http://schemas.microsoft.com/office/powerpoint/2010/main" val="185036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71616" y="287724"/>
            <a:ext cx="6120384" cy="663963"/>
          </a:xfrm>
          <a:prstGeom prst="rect">
            <a:avLst/>
          </a:prstGeom>
          <a:solidFill>
            <a:srgbClr val="EA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498592" y="133684"/>
            <a:ext cx="1146048" cy="814065"/>
          </a:xfrm>
          <a:prstGeom prst="ellipse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3685"/>
            <a:ext cx="6071616" cy="814065"/>
          </a:xfrm>
          <a:prstGeom prst="rect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-1" y="1391525"/>
            <a:ext cx="1682263" cy="520700"/>
          </a:xfrm>
          <a:prstGeom prst="roundRect">
            <a:avLst>
              <a:gd name="adj" fmla="val 33740"/>
            </a:avLst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1" y="1391883"/>
            <a:ext cx="457201" cy="520342"/>
          </a:xfrm>
          <a:prstGeom prst="rect">
            <a:avLst/>
          </a:prstGeom>
          <a:solidFill>
            <a:srgbClr val="00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153" y="140211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954" y="1465721"/>
            <a:ext cx="89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Process</a:t>
            </a:r>
            <a:endParaRPr lang="ko-KR" altLang="en-US" sz="16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0" name="직선 연결선 19"/>
          <p:cNvCxnSpPr>
            <a:stCxn id="15" idx="3"/>
          </p:cNvCxnSpPr>
          <p:nvPr/>
        </p:nvCxnSpPr>
        <p:spPr>
          <a:xfrm>
            <a:off x="1682262" y="1651875"/>
            <a:ext cx="105097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7591" y="270232"/>
            <a:ext cx="55574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</a:rPr>
              <a:t>3. </a:t>
            </a:r>
            <a:r>
              <a:rPr lang="ko-KR" altLang="en-US" sz="3000" dirty="0" smtClean="0">
                <a:solidFill>
                  <a:schemeClr val="bg1"/>
                </a:solidFill>
              </a:rPr>
              <a:t>프로젝트 수행 절차 및 과정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" r="66375" b="63107"/>
          <a:stretch/>
        </p:blipFill>
        <p:spPr>
          <a:xfrm>
            <a:off x="-1" y="116479"/>
            <a:ext cx="648183" cy="1161142"/>
          </a:xfrm>
          <a:prstGeom prst="rect">
            <a:avLst/>
          </a:prstGeom>
        </p:spPr>
      </p:pic>
      <p:pic>
        <p:nvPicPr>
          <p:cNvPr id="4098" name="Picture 2" descr="C:\Users\user\Desktop\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248" y="2355337"/>
            <a:ext cx="4152900" cy="327659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user\Desktop\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046" y="2355337"/>
            <a:ext cx="4588668" cy="3276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110734" y="6087745"/>
            <a:ext cx="3540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3000</a:t>
            </a:r>
            <a:r>
              <a:rPr lang="ko-KR" altLang="en-US" dirty="0" smtClean="0"/>
              <a:t>이 </a:t>
            </a:r>
            <a:r>
              <a:rPr lang="ko-KR" altLang="en-US" dirty="0"/>
              <a:t>넘는 이상치 발견</a:t>
            </a:r>
          </a:p>
        </p:txBody>
      </p:sp>
    </p:spTree>
    <p:extLst>
      <p:ext uri="{BB962C8B-B14F-4D97-AF65-F5344CB8AC3E}">
        <p14:creationId xmlns:p14="http://schemas.microsoft.com/office/powerpoint/2010/main" val="185036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71616" y="287724"/>
            <a:ext cx="6120384" cy="663963"/>
          </a:xfrm>
          <a:prstGeom prst="rect">
            <a:avLst/>
          </a:prstGeom>
          <a:solidFill>
            <a:srgbClr val="EA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498592" y="133684"/>
            <a:ext cx="1146048" cy="814065"/>
          </a:xfrm>
          <a:prstGeom prst="ellipse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3685"/>
            <a:ext cx="6071616" cy="814065"/>
          </a:xfrm>
          <a:prstGeom prst="rect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-1" y="1391525"/>
            <a:ext cx="1682263" cy="520700"/>
          </a:xfrm>
          <a:prstGeom prst="roundRect">
            <a:avLst>
              <a:gd name="adj" fmla="val 33740"/>
            </a:avLst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1" y="1391883"/>
            <a:ext cx="457201" cy="520342"/>
          </a:xfrm>
          <a:prstGeom prst="rect">
            <a:avLst/>
          </a:prstGeom>
          <a:solidFill>
            <a:srgbClr val="00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153" y="140211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954" y="1465721"/>
            <a:ext cx="89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Process</a:t>
            </a:r>
            <a:endParaRPr lang="ko-KR" altLang="en-US" sz="16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0" name="직선 연결선 19"/>
          <p:cNvCxnSpPr>
            <a:stCxn id="15" idx="3"/>
          </p:cNvCxnSpPr>
          <p:nvPr/>
        </p:nvCxnSpPr>
        <p:spPr>
          <a:xfrm>
            <a:off x="1682262" y="1651875"/>
            <a:ext cx="105097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7591" y="270232"/>
            <a:ext cx="55574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</a:rPr>
              <a:t>3. </a:t>
            </a:r>
            <a:r>
              <a:rPr lang="ko-KR" altLang="en-US" sz="3000" dirty="0" smtClean="0">
                <a:solidFill>
                  <a:schemeClr val="bg1"/>
                </a:solidFill>
              </a:rPr>
              <a:t>프로젝트 수행 절차 및 과정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" r="66375" b="63107"/>
          <a:stretch/>
        </p:blipFill>
        <p:spPr>
          <a:xfrm>
            <a:off x="-1" y="116479"/>
            <a:ext cx="648183" cy="1161142"/>
          </a:xfrm>
          <a:prstGeom prst="rect">
            <a:avLst/>
          </a:prstGeom>
        </p:spPr>
      </p:pic>
      <p:pic>
        <p:nvPicPr>
          <p:cNvPr id="5122" name="Picture 2" descr="C:\Users\user\Desktop\9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"/>
          <a:stretch/>
        </p:blipFill>
        <p:spPr bwMode="auto">
          <a:xfrm>
            <a:off x="1896831" y="2399076"/>
            <a:ext cx="7872050" cy="8765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user\Desktop\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831" y="3565002"/>
            <a:ext cx="7872050" cy="11844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838217" y="6052482"/>
            <a:ext cx="23033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이상치 제거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036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71616" y="287724"/>
            <a:ext cx="6120384" cy="663963"/>
          </a:xfrm>
          <a:prstGeom prst="rect">
            <a:avLst/>
          </a:prstGeom>
          <a:solidFill>
            <a:srgbClr val="EA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498592" y="133684"/>
            <a:ext cx="1146048" cy="814065"/>
          </a:xfrm>
          <a:prstGeom prst="ellipse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3685"/>
            <a:ext cx="6071616" cy="814065"/>
          </a:xfrm>
          <a:prstGeom prst="rect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-1" y="1391525"/>
            <a:ext cx="1682263" cy="520700"/>
          </a:xfrm>
          <a:prstGeom prst="roundRect">
            <a:avLst>
              <a:gd name="adj" fmla="val 33740"/>
            </a:avLst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1" y="1391883"/>
            <a:ext cx="457201" cy="520342"/>
          </a:xfrm>
          <a:prstGeom prst="rect">
            <a:avLst/>
          </a:prstGeom>
          <a:solidFill>
            <a:srgbClr val="00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153" y="140211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954" y="1465721"/>
            <a:ext cx="89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Process</a:t>
            </a:r>
            <a:endParaRPr lang="ko-KR" altLang="en-US" sz="16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0" name="직선 연결선 19"/>
          <p:cNvCxnSpPr>
            <a:stCxn id="15" idx="3"/>
          </p:cNvCxnSpPr>
          <p:nvPr/>
        </p:nvCxnSpPr>
        <p:spPr>
          <a:xfrm>
            <a:off x="1682262" y="1651875"/>
            <a:ext cx="105097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7591" y="270232"/>
            <a:ext cx="55574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</a:rPr>
              <a:t>3. </a:t>
            </a:r>
            <a:r>
              <a:rPr lang="ko-KR" altLang="en-US" sz="3000" dirty="0" smtClean="0">
                <a:solidFill>
                  <a:schemeClr val="bg1"/>
                </a:solidFill>
              </a:rPr>
              <a:t>프로젝트 수행 절차 및 과정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" r="66375" b="63107"/>
          <a:stretch/>
        </p:blipFill>
        <p:spPr>
          <a:xfrm>
            <a:off x="-1" y="116479"/>
            <a:ext cx="648183" cy="11611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7024" y="2453833"/>
            <a:ext cx="11878765" cy="1200329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shops.loc</a:t>
            </a:r>
            <a:r>
              <a:rPr lang="en-US" altLang="ko-KR" dirty="0"/>
              <a:t>[</a:t>
            </a:r>
            <a:r>
              <a:rPr lang="en-US" altLang="ko-KR" dirty="0" err="1"/>
              <a:t>shops.shop_name</a:t>
            </a:r>
            <a:r>
              <a:rPr lang="en-US" altLang="ko-KR" dirty="0"/>
              <a:t> == '!</a:t>
            </a:r>
            <a:r>
              <a:rPr lang="az-Cyrl-AZ" altLang="ko-KR" dirty="0"/>
              <a:t>Якутск Орджоникидзе, 56 фран', '</a:t>
            </a:r>
            <a:r>
              <a:rPr lang="en-US" altLang="ko-KR" dirty="0" err="1"/>
              <a:t>shop_name</a:t>
            </a:r>
            <a:r>
              <a:rPr lang="en-US" altLang="ko-KR" dirty="0"/>
              <a:t>'] = '</a:t>
            </a:r>
            <a:r>
              <a:rPr lang="az-Cyrl-AZ" altLang="ko-KR" dirty="0"/>
              <a:t>Якутск Орджоникидзе, 56'</a:t>
            </a:r>
          </a:p>
          <a:p>
            <a:r>
              <a:rPr lang="en-US" altLang="ko-KR" dirty="0" err="1"/>
              <a:t>shops.loc</a:t>
            </a:r>
            <a:r>
              <a:rPr lang="en-US" altLang="ko-KR" dirty="0"/>
              <a:t>[</a:t>
            </a:r>
            <a:r>
              <a:rPr lang="en-US" altLang="ko-KR" dirty="0" err="1"/>
              <a:t>shops.shop_name</a:t>
            </a:r>
            <a:r>
              <a:rPr lang="en-US" altLang="ko-KR" dirty="0"/>
              <a:t> == '!</a:t>
            </a:r>
            <a:r>
              <a:rPr lang="az-Cyrl-AZ" altLang="ko-KR" dirty="0"/>
              <a:t>Якутск ТЦ "Центральный" фран', '</a:t>
            </a:r>
            <a:r>
              <a:rPr lang="en-US" altLang="ko-KR" dirty="0" err="1"/>
              <a:t>shop_name</a:t>
            </a:r>
            <a:r>
              <a:rPr lang="en-US" altLang="ko-KR" dirty="0"/>
              <a:t>'] = '</a:t>
            </a:r>
            <a:r>
              <a:rPr lang="az-Cyrl-AZ" altLang="ko-KR" dirty="0"/>
              <a:t>Якутск ТЦ "Центральный"'</a:t>
            </a:r>
          </a:p>
          <a:p>
            <a:r>
              <a:rPr lang="en-US" altLang="ko-KR" dirty="0" err="1"/>
              <a:t>shops.loc</a:t>
            </a:r>
            <a:r>
              <a:rPr lang="en-US" altLang="ko-KR" dirty="0"/>
              <a:t>[</a:t>
            </a:r>
            <a:r>
              <a:rPr lang="en-US" altLang="ko-KR" dirty="0" err="1"/>
              <a:t>shops.shop_name</a:t>
            </a:r>
            <a:r>
              <a:rPr lang="en-US" altLang="ko-KR" dirty="0"/>
              <a:t> == '</a:t>
            </a:r>
            <a:r>
              <a:rPr lang="az-Cyrl-AZ" altLang="ko-KR" dirty="0"/>
              <a:t>Жуковский ул. Чкалова 39м?', '</a:t>
            </a:r>
            <a:r>
              <a:rPr lang="en-US" altLang="ko-KR" dirty="0" err="1"/>
              <a:t>shop_name</a:t>
            </a:r>
            <a:r>
              <a:rPr lang="en-US" altLang="ko-KR" dirty="0"/>
              <a:t>'] = '</a:t>
            </a:r>
            <a:r>
              <a:rPr lang="az-Cyrl-AZ" altLang="ko-KR" dirty="0"/>
              <a:t>Жуковский ул. Чкалова 39м²'</a:t>
            </a:r>
          </a:p>
          <a:p>
            <a:r>
              <a:rPr lang="en-US" altLang="ko-KR" dirty="0" err="1"/>
              <a:t>shops.loc</a:t>
            </a:r>
            <a:r>
              <a:rPr lang="en-US" altLang="ko-KR" dirty="0"/>
              <a:t>[</a:t>
            </a:r>
            <a:r>
              <a:rPr lang="en-US" altLang="ko-KR" dirty="0" err="1"/>
              <a:t>shops.shop_name</a:t>
            </a:r>
            <a:r>
              <a:rPr lang="en-US" altLang="ko-KR" dirty="0"/>
              <a:t> == '</a:t>
            </a:r>
            <a:r>
              <a:rPr lang="az-Cyrl-AZ" altLang="ko-KR" dirty="0"/>
              <a:t>Сергиев Посад ТЦ "7Я"', '</a:t>
            </a:r>
            <a:r>
              <a:rPr lang="en-US" altLang="ko-KR" dirty="0" err="1"/>
              <a:t>shop_name</a:t>
            </a:r>
            <a:r>
              <a:rPr lang="en-US" altLang="ko-KR" dirty="0"/>
              <a:t>'] = '</a:t>
            </a:r>
            <a:r>
              <a:rPr lang="az-Cyrl-AZ" altLang="ko-KR" dirty="0"/>
              <a:t>СергиевПосад ТЦ "7Я</a:t>
            </a:r>
            <a:r>
              <a:rPr lang="az-Cyrl-AZ" altLang="ko-KR" dirty="0" smtClean="0"/>
              <a:t>"'</a:t>
            </a:r>
            <a:endParaRPr lang="az-Cyrl-AZ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1336758" y="4940194"/>
            <a:ext cx="963929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도시 </a:t>
            </a:r>
            <a:r>
              <a:rPr lang="ko-KR" altLang="en-US" dirty="0"/>
              <a:t>이름이 사실상 같은데 </a:t>
            </a:r>
            <a:r>
              <a:rPr lang="en-US" altLang="ko-KR" dirty="0"/>
              <a:t>! </a:t>
            </a:r>
            <a:r>
              <a:rPr lang="ko-KR" altLang="en-US" dirty="0"/>
              <a:t>붙어 있다고 다르다고 </a:t>
            </a:r>
            <a:r>
              <a:rPr lang="ko-KR" altLang="en-US" dirty="0" smtClean="0"/>
              <a:t>표현되니 수정해서 </a:t>
            </a:r>
            <a:r>
              <a:rPr lang="ko-KR" altLang="en-US" dirty="0"/>
              <a:t>같다고 </a:t>
            </a:r>
            <a:r>
              <a:rPr lang="ko-KR" altLang="en-US" dirty="0" smtClean="0"/>
              <a:t>변경</a:t>
            </a:r>
            <a:endParaRPr lang="ko-KR" alt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일단 </a:t>
            </a:r>
            <a:r>
              <a:rPr lang="ko-KR" altLang="en-US" dirty="0"/>
              <a:t>여기서는 고유 번호를 같다고 </a:t>
            </a:r>
            <a:r>
              <a:rPr lang="ko-KR" altLang="en-US" dirty="0" smtClean="0"/>
              <a:t>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1371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71616" y="287724"/>
            <a:ext cx="6120384" cy="663963"/>
          </a:xfrm>
          <a:prstGeom prst="rect">
            <a:avLst/>
          </a:prstGeom>
          <a:solidFill>
            <a:srgbClr val="EA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498592" y="133684"/>
            <a:ext cx="1146048" cy="814065"/>
          </a:xfrm>
          <a:prstGeom prst="ellipse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3685"/>
            <a:ext cx="6071616" cy="814065"/>
          </a:xfrm>
          <a:prstGeom prst="rect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-1" y="1391525"/>
            <a:ext cx="1682263" cy="520700"/>
          </a:xfrm>
          <a:prstGeom prst="roundRect">
            <a:avLst>
              <a:gd name="adj" fmla="val 33740"/>
            </a:avLst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1" y="1391883"/>
            <a:ext cx="457201" cy="520342"/>
          </a:xfrm>
          <a:prstGeom prst="rect">
            <a:avLst/>
          </a:prstGeom>
          <a:solidFill>
            <a:srgbClr val="00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153" y="140211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954" y="1465721"/>
            <a:ext cx="89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Process</a:t>
            </a:r>
            <a:endParaRPr lang="ko-KR" altLang="en-US" sz="16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0" name="직선 연결선 19"/>
          <p:cNvCxnSpPr>
            <a:stCxn id="15" idx="3"/>
          </p:cNvCxnSpPr>
          <p:nvPr/>
        </p:nvCxnSpPr>
        <p:spPr>
          <a:xfrm>
            <a:off x="1682262" y="1651875"/>
            <a:ext cx="105097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7591" y="270232"/>
            <a:ext cx="55574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</a:rPr>
              <a:t>3. </a:t>
            </a:r>
            <a:r>
              <a:rPr lang="ko-KR" altLang="en-US" sz="3000" dirty="0" smtClean="0">
                <a:solidFill>
                  <a:schemeClr val="bg1"/>
                </a:solidFill>
              </a:rPr>
              <a:t>프로젝트 수행 절차 및 과정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" r="66375" b="63107"/>
          <a:stretch/>
        </p:blipFill>
        <p:spPr>
          <a:xfrm>
            <a:off x="-1" y="116479"/>
            <a:ext cx="648183" cy="1161142"/>
          </a:xfrm>
          <a:prstGeom prst="rect">
            <a:avLst/>
          </a:prstGeom>
        </p:spPr>
      </p:pic>
      <p:pic>
        <p:nvPicPr>
          <p:cNvPr id="10242" name="Picture 2" descr="C:\Users\user\Desktop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776" y="2459399"/>
            <a:ext cx="8171726" cy="278564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682262" y="6132973"/>
            <a:ext cx="91400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사이킷런에</a:t>
            </a:r>
            <a:r>
              <a:rPr lang="ko-KR" altLang="en-US" dirty="0" smtClean="0"/>
              <a:t> </a:t>
            </a:r>
            <a:r>
              <a:rPr lang="ko-KR" altLang="en-US" dirty="0"/>
              <a:t>있는 </a:t>
            </a:r>
            <a:r>
              <a:rPr lang="en-US" altLang="ko-KR" dirty="0" err="1"/>
              <a:t>LabelEncoder</a:t>
            </a:r>
            <a:r>
              <a:rPr lang="ko-KR" altLang="en-US" dirty="0"/>
              <a:t>를 불러오며 데이터를 리스트 형태로 변수에 담는다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71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71616" y="287724"/>
            <a:ext cx="6120384" cy="663963"/>
          </a:xfrm>
          <a:prstGeom prst="rect">
            <a:avLst/>
          </a:prstGeom>
          <a:solidFill>
            <a:srgbClr val="EA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498592" y="133684"/>
            <a:ext cx="1146048" cy="814065"/>
          </a:xfrm>
          <a:prstGeom prst="ellipse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3685"/>
            <a:ext cx="6071616" cy="814065"/>
          </a:xfrm>
          <a:prstGeom prst="rect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-1" y="1391525"/>
            <a:ext cx="1682263" cy="520700"/>
          </a:xfrm>
          <a:prstGeom prst="roundRect">
            <a:avLst>
              <a:gd name="adj" fmla="val 33740"/>
            </a:avLst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1" y="1391883"/>
            <a:ext cx="457201" cy="520342"/>
          </a:xfrm>
          <a:prstGeom prst="rect">
            <a:avLst/>
          </a:prstGeom>
          <a:solidFill>
            <a:srgbClr val="00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153" y="140211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954" y="1465721"/>
            <a:ext cx="89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Process</a:t>
            </a:r>
            <a:endParaRPr lang="ko-KR" altLang="en-US" sz="16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0" name="직선 연결선 19"/>
          <p:cNvCxnSpPr>
            <a:stCxn id="15" idx="3"/>
          </p:cNvCxnSpPr>
          <p:nvPr/>
        </p:nvCxnSpPr>
        <p:spPr>
          <a:xfrm>
            <a:off x="1682262" y="1651875"/>
            <a:ext cx="105097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7591" y="270232"/>
            <a:ext cx="55574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</a:rPr>
              <a:t>3. </a:t>
            </a:r>
            <a:r>
              <a:rPr lang="ko-KR" altLang="en-US" sz="3000" dirty="0" smtClean="0">
                <a:solidFill>
                  <a:schemeClr val="bg1"/>
                </a:solidFill>
              </a:rPr>
              <a:t>프로젝트 수행 절차 및 과정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" r="66375" b="63107"/>
          <a:stretch/>
        </p:blipFill>
        <p:spPr>
          <a:xfrm>
            <a:off x="-1" y="116479"/>
            <a:ext cx="648183" cy="1161142"/>
          </a:xfrm>
          <a:prstGeom prst="rect">
            <a:avLst/>
          </a:prstGeom>
        </p:spPr>
      </p:pic>
      <p:pic>
        <p:nvPicPr>
          <p:cNvPr id="11266" name="Picture 2" descr="C:\Users\user\Desktop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47" y="2358302"/>
            <a:ext cx="9592997" cy="35332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71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71616" y="287724"/>
            <a:ext cx="6120384" cy="663963"/>
          </a:xfrm>
          <a:prstGeom prst="rect">
            <a:avLst/>
          </a:prstGeom>
          <a:solidFill>
            <a:srgbClr val="EA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498592" y="133684"/>
            <a:ext cx="1146048" cy="814065"/>
          </a:xfrm>
          <a:prstGeom prst="ellipse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3685"/>
            <a:ext cx="6071616" cy="814065"/>
          </a:xfrm>
          <a:prstGeom prst="rect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-1" y="1391525"/>
            <a:ext cx="1682263" cy="520700"/>
          </a:xfrm>
          <a:prstGeom prst="roundRect">
            <a:avLst>
              <a:gd name="adj" fmla="val 33740"/>
            </a:avLst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1" y="1391883"/>
            <a:ext cx="457201" cy="520342"/>
          </a:xfrm>
          <a:prstGeom prst="rect">
            <a:avLst/>
          </a:prstGeom>
          <a:solidFill>
            <a:srgbClr val="00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153" y="140211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954" y="1465721"/>
            <a:ext cx="89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Process</a:t>
            </a:r>
            <a:endParaRPr lang="ko-KR" altLang="en-US" sz="16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0" name="직선 연결선 19"/>
          <p:cNvCxnSpPr>
            <a:stCxn id="15" idx="3"/>
          </p:cNvCxnSpPr>
          <p:nvPr/>
        </p:nvCxnSpPr>
        <p:spPr>
          <a:xfrm>
            <a:off x="1682262" y="1651875"/>
            <a:ext cx="105097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7591" y="270232"/>
            <a:ext cx="55574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</a:rPr>
              <a:t>3. </a:t>
            </a:r>
            <a:r>
              <a:rPr lang="ko-KR" altLang="en-US" sz="3000" dirty="0" smtClean="0">
                <a:solidFill>
                  <a:schemeClr val="bg1"/>
                </a:solidFill>
              </a:rPr>
              <a:t>프로젝트 수행 절차 및 과정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" r="66375" b="63107"/>
          <a:stretch/>
        </p:blipFill>
        <p:spPr>
          <a:xfrm>
            <a:off x="-1" y="116479"/>
            <a:ext cx="648183" cy="1161142"/>
          </a:xfrm>
          <a:prstGeom prst="rect">
            <a:avLst/>
          </a:prstGeom>
        </p:spPr>
      </p:pic>
      <p:pic>
        <p:nvPicPr>
          <p:cNvPr id="19457" name="Picture 1" descr="C:\Users\user\Desktop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20" y="2491409"/>
            <a:ext cx="10500852" cy="312231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71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207735" y="1606878"/>
            <a:ext cx="11727761" cy="4490977"/>
          </a:xfrm>
          <a:prstGeom prst="roundRect">
            <a:avLst>
              <a:gd name="adj" fmla="val 33740"/>
            </a:avLst>
          </a:prstGeom>
          <a:solidFill>
            <a:schemeClr val="accent2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71616" y="287724"/>
            <a:ext cx="6120384" cy="663963"/>
          </a:xfrm>
          <a:prstGeom prst="rect">
            <a:avLst/>
          </a:prstGeom>
          <a:solidFill>
            <a:srgbClr val="EA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498592" y="133685"/>
            <a:ext cx="1146048" cy="818002"/>
          </a:xfrm>
          <a:prstGeom prst="ellipse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3685"/>
            <a:ext cx="6071616" cy="814065"/>
          </a:xfrm>
          <a:prstGeom prst="rect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" r="66375" b="63107"/>
          <a:stretch/>
        </p:blipFill>
        <p:spPr>
          <a:xfrm>
            <a:off x="-1" y="116479"/>
            <a:ext cx="648183" cy="116114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66491" y="270232"/>
            <a:ext cx="1402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</a:rPr>
              <a:t>목차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3266" y="1805653"/>
            <a:ext cx="517388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프로젝트 주제 및 개요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프로젝트 팀 구성 및 역할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프로젝트 수행 절차 및 과정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프로젝트 수행 결과 및  기대효과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899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71616" y="287724"/>
            <a:ext cx="6120384" cy="663963"/>
          </a:xfrm>
          <a:prstGeom prst="rect">
            <a:avLst/>
          </a:prstGeom>
          <a:solidFill>
            <a:srgbClr val="EA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498592" y="133684"/>
            <a:ext cx="1146048" cy="814065"/>
          </a:xfrm>
          <a:prstGeom prst="ellipse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3685"/>
            <a:ext cx="6071616" cy="814065"/>
          </a:xfrm>
          <a:prstGeom prst="rect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-1" y="1391525"/>
            <a:ext cx="1682263" cy="520700"/>
          </a:xfrm>
          <a:prstGeom prst="roundRect">
            <a:avLst>
              <a:gd name="adj" fmla="val 33740"/>
            </a:avLst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1" y="1391883"/>
            <a:ext cx="457201" cy="520342"/>
          </a:xfrm>
          <a:prstGeom prst="rect">
            <a:avLst/>
          </a:prstGeom>
          <a:solidFill>
            <a:srgbClr val="00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153" y="140211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954" y="1465721"/>
            <a:ext cx="89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Process</a:t>
            </a:r>
            <a:endParaRPr lang="ko-KR" altLang="en-US" sz="16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0" name="직선 연결선 19"/>
          <p:cNvCxnSpPr>
            <a:stCxn id="15" idx="3"/>
          </p:cNvCxnSpPr>
          <p:nvPr/>
        </p:nvCxnSpPr>
        <p:spPr>
          <a:xfrm>
            <a:off x="1682262" y="1651875"/>
            <a:ext cx="105097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7591" y="270232"/>
            <a:ext cx="55574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</a:rPr>
              <a:t>3. </a:t>
            </a:r>
            <a:r>
              <a:rPr lang="ko-KR" altLang="en-US" sz="3000" dirty="0" smtClean="0">
                <a:solidFill>
                  <a:schemeClr val="bg1"/>
                </a:solidFill>
              </a:rPr>
              <a:t>프로젝트 수행 절차 및 과정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" r="66375" b="63107"/>
          <a:stretch/>
        </p:blipFill>
        <p:spPr>
          <a:xfrm>
            <a:off x="-1" y="116479"/>
            <a:ext cx="648183" cy="1161142"/>
          </a:xfrm>
          <a:prstGeom prst="rect">
            <a:avLst/>
          </a:prstGeom>
        </p:spPr>
      </p:pic>
      <p:pic>
        <p:nvPicPr>
          <p:cNvPr id="18433" name="Picture 1" descr="C:\Users\user\Desktop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801" y="1979528"/>
            <a:ext cx="8972487" cy="18838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 descr="C:\Users\user\Desktop\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802" y="4341974"/>
            <a:ext cx="8972487" cy="19722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271058" y="6395520"/>
            <a:ext cx="34955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월별 </a:t>
            </a:r>
            <a:r>
              <a:rPr lang="en-US" altLang="ko-KR" dirty="0"/>
              <a:t>+ item</a:t>
            </a:r>
            <a:r>
              <a:rPr lang="ko-KR" altLang="en-US" dirty="0"/>
              <a:t>별 평균 판매 수량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62059" y="3911028"/>
            <a:ext cx="23033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월 평균 판매 수량</a:t>
            </a:r>
          </a:p>
        </p:txBody>
      </p:sp>
    </p:spTree>
    <p:extLst>
      <p:ext uri="{BB962C8B-B14F-4D97-AF65-F5344CB8AC3E}">
        <p14:creationId xmlns:p14="http://schemas.microsoft.com/office/powerpoint/2010/main" val="151371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71616" y="287724"/>
            <a:ext cx="6120384" cy="663963"/>
          </a:xfrm>
          <a:prstGeom prst="rect">
            <a:avLst/>
          </a:prstGeom>
          <a:solidFill>
            <a:srgbClr val="EA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498592" y="133684"/>
            <a:ext cx="1146048" cy="814065"/>
          </a:xfrm>
          <a:prstGeom prst="ellipse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3685"/>
            <a:ext cx="6071616" cy="814065"/>
          </a:xfrm>
          <a:prstGeom prst="rect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-1" y="1391525"/>
            <a:ext cx="1682263" cy="520700"/>
          </a:xfrm>
          <a:prstGeom prst="roundRect">
            <a:avLst>
              <a:gd name="adj" fmla="val 33740"/>
            </a:avLst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1" y="1391883"/>
            <a:ext cx="457201" cy="520342"/>
          </a:xfrm>
          <a:prstGeom prst="rect">
            <a:avLst/>
          </a:prstGeom>
          <a:solidFill>
            <a:srgbClr val="00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153" y="140211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954" y="1465721"/>
            <a:ext cx="89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Process</a:t>
            </a:r>
            <a:endParaRPr lang="ko-KR" altLang="en-US" sz="16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0" name="직선 연결선 19"/>
          <p:cNvCxnSpPr>
            <a:stCxn id="15" idx="3"/>
          </p:cNvCxnSpPr>
          <p:nvPr/>
        </p:nvCxnSpPr>
        <p:spPr>
          <a:xfrm>
            <a:off x="1682262" y="1651875"/>
            <a:ext cx="105097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7591" y="270232"/>
            <a:ext cx="55574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</a:rPr>
              <a:t>3. </a:t>
            </a:r>
            <a:r>
              <a:rPr lang="ko-KR" altLang="en-US" sz="3000" dirty="0" smtClean="0">
                <a:solidFill>
                  <a:schemeClr val="bg1"/>
                </a:solidFill>
              </a:rPr>
              <a:t>프로젝트 수행 절차 및 과정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" r="66375" b="63107"/>
          <a:stretch/>
        </p:blipFill>
        <p:spPr>
          <a:xfrm>
            <a:off x="-1" y="116479"/>
            <a:ext cx="648183" cy="1161142"/>
          </a:xfrm>
          <a:prstGeom prst="rect">
            <a:avLst/>
          </a:prstGeom>
        </p:spPr>
      </p:pic>
      <p:pic>
        <p:nvPicPr>
          <p:cNvPr id="1026" name="Picture 2" descr="C:\Users\user\Desktop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271" y="1804275"/>
            <a:ext cx="8773610" cy="48628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22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71616" y="287724"/>
            <a:ext cx="6120384" cy="663963"/>
          </a:xfrm>
          <a:prstGeom prst="rect">
            <a:avLst/>
          </a:prstGeom>
          <a:solidFill>
            <a:srgbClr val="EA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498592" y="133684"/>
            <a:ext cx="1146048" cy="814065"/>
          </a:xfrm>
          <a:prstGeom prst="ellipse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3685"/>
            <a:ext cx="6071616" cy="814065"/>
          </a:xfrm>
          <a:prstGeom prst="rect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-1" y="1391525"/>
            <a:ext cx="1682263" cy="520700"/>
          </a:xfrm>
          <a:prstGeom prst="roundRect">
            <a:avLst>
              <a:gd name="adj" fmla="val 33740"/>
            </a:avLst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1" y="1391883"/>
            <a:ext cx="457201" cy="520342"/>
          </a:xfrm>
          <a:prstGeom prst="rect">
            <a:avLst/>
          </a:prstGeom>
          <a:solidFill>
            <a:srgbClr val="00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153" y="140211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954" y="1465721"/>
            <a:ext cx="89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Process</a:t>
            </a:r>
            <a:endParaRPr lang="ko-KR" altLang="en-US" sz="16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0" name="직선 연결선 19"/>
          <p:cNvCxnSpPr>
            <a:stCxn id="15" idx="3"/>
          </p:cNvCxnSpPr>
          <p:nvPr/>
        </p:nvCxnSpPr>
        <p:spPr>
          <a:xfrm>
            <a:off x="1682262" y="1651875"/>
            <a:ext cx="105097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7591" y="270232"/>
            <a:ext cx="55574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</a:rPr>
              <a:t>3. </a:t>
            </a:r>
            <a:r>
              <a:rPr lang="ko-KR" altLang="en-US" sz="3000" dirty="0" smtClean="0">
                <a:solidFill>
                  <a:schemeClr val="bg1"/>
                </a:solidFill>
              </a:rPr>
              <a:t>프로젝트 수행 절차 및 과정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" r="66375" b="63107"/>
          <a:stretch/>
        </p:blipFill>
        <p:spPr>
          <a:xfrm>
            <a:off x="-1" y="116479"/>
            <a:ext cx="648183" cy="116114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33509" y="6418670"/>
            <a:ext cx="60188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가격 </a:t>
            </a:r>
            <a:r>
              <a:rPr lang="ko-KR" altLang="en-US" dirty="0" err="1"/>
              <a:t>트랜드와</a:t>
            </a:r>
            <a:r>
              <a:rPr lang="ko-KR" altLang="en-US" dirty="0"/>
              <a:t> 동일하게</a:t>
            </a:r>
            <a:r>
              <a:rPr lang="en-US" altLang="ko-KR" dirty="0"/>
              <a:t>, </a:t>
            </a:r>
            <a:r>
              <a:rPr lang="ko-KR" altLang="en-US" dirty="0"/>
              <a:t>총 수입 </a:t>
            </a:r>
            <a:r>
              <a:rPr lang="ko-KR" altLang="en-US" dirty="0" err="1" smtClean="0"/>
              <a:t>트랜드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pic>
        <p:nvPicPr>
          <p:cNvPr id="2050" name="Picture 2" descr="C:\Users\user\Desktop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137" y="1852203"/>
            <a:ext cx="9151641" cy="44656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22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71616" y="287724"/>
            <a:ext cx="6120384" cy="663963"/>
          </a:xfrm>
          <a:prstGeom prst="rect">
            <a:avLst/>
          </a:prstGeom>
          <a:solidFill>
            <a:srgbClr val="EA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498592" y="133684"/>
            <a:ext cx="1146048" cy="814065"/>
          </a:xfrm>
          <a:prstGeom prst="ellipse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3685"/>
            <a:ext cx="6071616" cy="814065"/>
          </a:xfrm>
          <a:prstGeom prst="rect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-1" y="1391525"/>
            <a:ext cx="1682263" cy="520700"/>
          </a:xfrm>
          <a:prstGeom prst="roundRect">
            <a:avLst>
              <a:gd name="adj" fmla="val 33740"/>
            </a:avLst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1" y="1391883"/>
            <a:ext cx="457201" cy="520342"/>
          </a:xfrm>
          <a:prstGeom prst="rect">
            <a:avLst/>
          </a:prstGeom>
          <a:solidFill>
            <a:srgbClr val="00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153" y="140211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954" y="1465721"/>
            <a:ext cx="89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Process</a:t>
            </a:r>
            <a:endParaRPr lang="ko-KR" altLang="en-US" sz="16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0" name="직선 연결선 19"/>
          <p:cNvCxnSpPr>
            <a:stCxn id="15" idx="3"/>
          </p:cNvCxnSpPr>
          <p:nvPr/>
        </p:nvCxnSpPr>
        <p:spPr>
          <a:xfrm>
            <a:off x="1682262" y="1651875"/>
            <a:ext cx="105097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7591" y="270232"/>
            <a:ext cx="55574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</a:rPr>
              <a:t>3. </a:t>
            </a:r>
            <a:r>
              <a:rPr lang="ko-KR" altLang="en-US" sz="3000" dirty="0" smtClean="0">
                <a:solidFill>
                  <a:schemeClr val="bg1"/>
                </a:solidFill>
              </a:rPr>
              <a:t>프로젝트 수행 절차 및 과정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" r="66375" b="63107"/>
          <a:stretch/>
        </p:blipFill>
        <p:spPr>
          <a:xfrm>
            <a:off x="-1" y="116479"/>
            <a:ext cx="648183" cy="116114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33509" y="6095504"/>
            <a:ext cx="60188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상점</a:t>
            </a:r>
            <a:r>
              <a:rPr lang="en-US" altLang="ko-KR" dirty="0"/>
              <a:t>, </a:t>
            </a:r>
            <a:r>
              <a:rPr lang="ko-KR" altLang="en-US" dirty="0"/>
              <a:t>상품</a:t>
            </a:r>
            <a:r>
              <a:rPr lang="en-US" altLang="ko-KR" dirty="0"/>
              <a:t>)</a:t>
            </a:r>
            <a:r>
              <a:rPr lang="ko-KR" altLang="en-US" dirty="0"/>
              <a:t>단위로</a:t>
            </a:r>
            <a:r>
              <a:rPr lang="en-US" altLang="ko-KR" dirty="0"/>
              <a:t>, </a:t>
            </a:r>
            <a:r>
              <a:rPr lang="ko-KR" altLang="en-US" dirty="0"/>
              <a:t>해당 상품이 해당 월 기준</a:t>
            </a:r>
            <a:r>
              <a:rPr lang="en-US" altLang="ko-KR" dirty="0"/>
              <a:t>, </a:t>
            </a:r>
            <a:r>
              <a:rPr lang="ko-KR" altLang="en-US" dirty="0"/>
              <a:t>몇 </a:t>
            </a:r>
            <a:r>
              <a:rPr lang="ko-KR" altLang="en-US" dirty="0" err="1"/>
              <a:t>달전에</a:t>
            </a:r>
            <a:r>
              <a:rPr lang="ko-KR" altLang="en-US" dirty="0"/>
              <a:t> 마지막으로 팔렸는지</a:t>
            </a:r>
            <a:r>
              <a:rPr lang="en-US" altLang="ko-KR" dirty="0"/>
              <a:t>, </a:t>
            </a:r>
            <a:r>
              <a:rPr lang="en-US" altLang="ko-KR" dirty="0" err="1"/>
              <a:t>item_shop_last_sale</a:t>
            </a:r>
            <a:r>
              <a:rPr lang="en-US" altLang="ko-KR" dirty="0"/>
              <a:t> </a:t>
            </a:r>
            <a:r>
              <a:rPr lang="ko-KR" altLang="en-US" dirty="0"/>
              <a:t>에 저장</a:t>
            </a:r>
          </a:p>
        </p:txBody>
      </p:sp>
      <p:pic>
        <p:nvPicPr>
          <p:cNvPr id="3074" name="Picture 2" descr="C:\Users\user\Desktop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570" y="1956119"/>
            <a:ext cx="9530712" cy="40815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22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71616" y="287724"/>
            <a:ext cx="6120384" cy="663963"/>
          </a:xfrm>
          <a:prstGeom prst="rect">
            <a:avLst/>
          </a:prstGeom>
          <a:solidFill>
            <a:srgbClr val="EA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498592" y="133684"/>
            <a:ext cx="1146048" cy="814065"/>
          </a:xfrm>
          <a:prstGeom prst="ellipse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3685"/>
            <a:ext cx="6071616" cy="814065"/>
          </a:xfrm>
          <a:prstGeom prst="rect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-1" y="1391525"/>
            <a:ext cx="1682263" cy="520700"/>
          </a:xfrm>
          <a:prstGeom prst="roundRect">
            <a:avLst>
              <a:gd name="adj" fmla="val 33740"/>
            </a:avLst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1" y="1391883"/>
            <a:ext cx="457201" cy="520342"/>
          </a:xfrm>
          <a:prstGeom prst="rect">
            <a:avLst/>
          </a:prstGeom>
          <a:solidFill>
            <a:srgbClr val="00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153" y="140211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954" y="1465721"/>
            <a:ext cx="89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Process</a:t>
            </a:r>
            <a:endParaRPr lang="ko-KR" altLang="en-US" sz="16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0" name="직선 연결선 19"/>
          <p:cNvCxnSpPr>
            <a:stCxn id="15" idx="3"/>
          </p:cNvCxnSpPr>
          <p:nvPr/>
        </p:nvCxnSpPr>
        <p:spPr>
          <a:xfrm>
            <a:off x="1682262" y="1651875"/>
            <a:ext cx="105097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7591" y="270232"/>
            <a:ext cx="55574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</a:rPr>
              <a:t>3. </a:t>
            </a:r>
            <a:r>
              <a:rPr lang="ko-KR" altLang="en-US" sz="3000" dirty="0" smtClean="0">
                <a:solidFill>
                  <a:schemeClr val="bg1"/>
                </a:solidFill>
              </a:rPr>
              <a:t>프로젝트 수행 절차 및 과정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" r="66375" b="63107"/>
          <a:stretch/>
        </p:blipFill>
        <p:spPr>
          <a:xfrm>
            <a:off x="-1" y="116479"/>
            <a:ext cx="648183" cy="116114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33509" y="6095504"/>
            <a:ext cx="60188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상품</a:t>
            </a:r>
            <a:r>
              <a:rPr lang="en-US" altLang="ko-KR" dirty="0"/>
              <a:t>) </a:t>
            </a:r>
            <a:r>
              <a:rPr lang="ko-KR" altLang="en-US" dirty="0"/>
              <a:t>단위로</a:t>
            </a:r>
            <a:r>
              <a:rPr lang="en-US" altLang="ko-KR" dirty="0"/>
              <a:t>, </a:t>
            </a:r>
            <a:r>
              <a:rPr lang="ko-KR" altLang="en-US" dirty="0"/>
              <a:t>해당 상품이 해당 월 기준</a:t>
            </a:r>
            <a:r>
              <a:rPr lang="en-US" altLang="ko-KR" dirty="0"/>
              <a:t>, </a:t>
            </a:r>
            <a:r>
              <a:rPr lang="ko-KR" altLang="en-US" dirty="0"/>
              <a:t>몇 </a:t>
            </a:r>
            <a:r>
              <a:rPr lang="ko-KR" altLang="en-US" dirty="0" err="1"/>
              <a:t>달전에</a:t>
            </a:r>
            <a:r>
              <a:rPr lang="ko-KR" altLang="en-US" dirty="0"/>
              <a:t> 마지막으로 팔렸는지</a:t>
            </a:r>
            <a:r>
              <a:rPr lang="en-US" altLang="ko-KR" dirty="0"/>
              <a:t>, </a:t>
            </a:r>
            <a:r>
              <a:rPr lang="en-US" altLang="ko-KR" dirty="0" err="1"/>
              <a:t>item_last_sale</a:t>
            </a:r>
            <a:r>
              <a:rPr lang="en-US" altLang="ko-KR" dirty="0"/>
              <a:t> </a:t>
            </a:r>
            <a:r>
              <a:rPr lang="ko-KR" altLang="en-US" dirty="0"/>
              <a:t>에 저장</a:t>
            </a:r>
          </a:p>
        </p:txBody>
      </p:sp>
      <p:pic>
        <p:nvPicPr>
          <p:cNvPr id="4098" name="Picture 2" descr="C:\Users\user\Desktop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699" y="2199189"/>
            <a:ext cx="9680727" cy="36923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22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71616" y="287724"/>
            <a:ext cx="6120384" cy="663963"/>
          </a:xfrm>
          <a:prstGeom prst="rect">
            <a:avLst/>
          </a:prstGeom>
          <a:solidFill>
            <a:srgbClr val="EA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498592" y="133684"/>
            <a:ext cx="1146048" cy="814065"/>
          </a:xfrm>
          <a:prstGeom prst="ellipse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3685"/>
            <a:ext cx="6071616" cy="814065"/>
          </a:xfrm>
          <a:prstGeom prst="rect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-1" y="1391525"/>
            <a:ext cx="1682263" cy="520700"/>
          </a:xfrm>
          <a:prstGeom prst="roundRect">
            <a:avLst>
              <a:gd name="adj" fmla="val 33740"/>
            </a:avLst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1" y="1391883"/>
            <a:ext cx="457201" cy="520342"/>
          </a:xfrm>
          <a:prstGeom prst="rect">
            <a:avLst/>
          </a:prstGeom>
          <a:solidFill>
            <a:srgbClr val="00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153" y="140211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954" y="1465721"/>
            <a:ext cx="89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Process</a:t>
            </a:r>
            <a:endParaRPr lang="ko-KR" altLang="en-US" sz="16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0" name="직선 연결선 19"/>
          <p:cNvCxnSpPr>
            <a:stCxn id="15" idx="3"/>
          </p:cNvCxnSpPr>
          <p:nvPr/>
        </p:nvCxnSpPr>
        <p:spPr>
          <a:xfrm>
            <a:off x="1682262" y="1651875"/>
            <a:ext cx="105097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7591" y="270232"/>
            <a:ext cx="55574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</a:rPr>
              <a:t>3. </a:t>
            </a:r>
            <a:r>
              <a:rPr lang="ko-KR" altLang="en-US" sz="3000" dirty="0" smtClean="0">
                <a:solidFill>
                  <a:schemeClr val="bg1"/>
                </a:solidFill>
              </a:rPr>
              <a:t>프로젝트 수행 절차 및 과정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" r="66375" b="63107"/>
          <a:stretch/>
        </p:blipFill>
        <p:spPr>
          <a:xfrm>
            <a:off x="-1" y="116479"/>
            <a:ext cx="648183" cy="1161142"/>
          </a:xfrm>
          <a:prstGeom prst="rect">
            <a:avLst/>
          </a:prstGeom>
        </p:spPr>
      </p:pic>
      <p:pic>
        <p:nvPicPr>
          <p:cNvPr id="6146" name="Picture 2" descr="C:\Users\user\Desktop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548" y="1912225"/>
            <a:ext cx="8582995" cy="445625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22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71616" y="287724"/>
            <a:ext cx="6120384" cy="663963"/>
          </a:xfrm>
          <a:prstGeom prst="rect">
            <a:avLst/>
          </a:prstGeom>
          <a:solidFill>
            <a:srgbClr val="EA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498592" y="133684"/>
            <a:ext cx="1146048" cy="814065"/>
          </a:xfrm>
          <a:prstGeom prst="ellipse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3685"/>
            <a:ext cx="6071616" cy="814065"/>
          </a:xfrm>
          <a:prstGeom prst="rect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-1" y="1391525"/>
            <a:ext cx="1682263" cy="520700"/>
          </a:xfrm>
          <a:prstGeom prst="roundRect">
            <a:avLst>
              <a:gd name="adj" fmla="val 33740"/>
            </a:avLst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1" y="1391883"/>
            <a:ext cx="457201" cy="520342"/>
          </a:xfrm>
          <a:prstGeom prst="rect">
            <a:avLst/>
          </a:prstGeom>
          <a:solidFill>
            <a:srgbClr val="00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153" y="140211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954" y="1465721"/>
            <a:ext cx="89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Process</a:t>
            </a:r>
            <a:endParaRPr lang="ko-KR" altLang="en-US" sz="16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0" name="직선 연결선 19"/>
          <p:cNvCxnSpPr>
            <a:stCxn id="15" idx="3"/>
          </p:cNvCxnSpPr>
          <p:nvPr/>
        </p:nvCxnSpPr>
        <p:spPr>
          <a:xfrm>
            <a:off x="1682262" y="1651875"/>
            <a:ext cx="105097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7591" y="270232"/>
            <a:ext cx="55574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</a:rPr>
              <a:t>3. </a:t>
            </a:r>
            <a:r>
              <a:rPr lang="ko-KR" altLang="en-US" sz="3000" dirty="0" smtClean="0">
                <a:solidFill>
                  <a:schemeClr val="bg1"/>
                </a:solidFill>
              </a:rPr>
              <a:t>프로젝트 수행 절차 및 과정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" r="66375" b="63107"/>
          <a:stretch/>
        </p:blipFill>
        <p:spPr>
          <a:xfrm>
            <a:off x="-1" y="116479"/>
            <a:ext cx="648183" cy="1161142"/>
          </a:xfrm>
          <a:prstGeom prst="rect">
            <a:avLst/>
          </a:prstGeom>
        </p:spPr>
      </p:pic>
      <p:pic>
        <p:nvPicPr>
          <p:cNvPr id="7170" name="Picture 2" descr="C:\Users\user\Desktop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986" y="1863778"/>
            <a:ext cx="8433800" cy="43518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409953" y="6349620"/>
            <a:ext cx="30172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Xgboost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22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71616" y="287724"/>
            <a:ext cx="6120384" cy="663963"/>
          </a:xfrm>
          <a:prstGeom prst="rect">
            <a:avLst/>
          </a:prstGeom>
          <a:solidFill>
            <a:srgbClr val="EA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498592" y="133684"/>
            <a:ext cx="1146048" cy="814065"/>
          </a:xfrm>
          <a:prstGeom prst="ellipse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3685"/>
            <a:ext cx="6071616" cy="814065"/>
          </a:xfrm>
          <a:prstGeom prst="rect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-1" y="1391525"/>
            <a:ext cx="1682263" cy="520700"/>
          </a:xfrm>
          <a:prstGeom prst="roundRect">
            <a:avLst>
              <a:gd name="adj" fmla="val 33740"/>
            </a:avLst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1" y="1391883"/>
            <a:ext cx="457201" cy="520342"/>
          </a:xfrm>
          <a:prstGeom prst="rect">
            <a:avLst/>
          </a:prstGeom>
          <a:solidFill>
            <a:srgbClr val="00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153" y="140211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954" y="1465721"/>
            <a:ext cx="89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Process</a:t>
            </a:r>
            <a:endParaRPr lang="ko-KR" altLang="en-US" sz="16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0" name="직선 연결선 19"/>
          <p:cNvCxnSpPr>
            <a:stCxn id="15" idx="3"/>
          </p:cNvCxnSpPr>
          <p:nvPr/>
        </p:nvCxnSpPr>
        <p:spPr>
          <a:xfrm>
            <a:off x="1682262" y="1651875"/>
            <a:ext cx="105097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7591" y="270232"/>
            <a:ext cx="55574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</a:rPr>
              <a:t>3. </a:t>
            </a:r>
            <a:r>
              <a:rPr lang="ko-KR" altLang="en-US" sz="3000" dirty="0" smtClean="0">
                <a:solidFill>
                  <a:schemeClr val="bg1"/>
                </a:solidFill>
              </a:rPr>
              <a:t>프로젝트 수행 절차 및 과정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" r="66375" b="63107"/>
          <a:stretch/>
        </p:blipFill>
        <p:spPr>
          <a:xfrm>
            <a:off x="-1" y="116479"/>
            <a:ext cx="648183" cy="1161142"/>
          </a:xfrm>
          <a:prstGeom prst="rect">
            <a:avLst/>
          </a:prstGeom>
        </p:spPr>
      </p:pic>
      <p:pic>
        <p:nvPicPr>
          <p:cNvPr id="11268" name="Picture 4" descr="C:\Users\user\Desktop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47" y="2314272"/>
            <a:ext cx="8104765" cy="34151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50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71616" y="287724"/>
            <a:ext cx="6120384" cy="663963"/>
          </a:xfrm>
          <a:prstGeom prst="rect">
            <a:avLst/>
          </a:prstGeom>
          <a:solidFill>
            <a:srgbClr val="EA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498592" y="133684"/>
            <a:ext cx="1146048" cy="814065"/>
          </a:xfrm>
          <a:prstGeom prst="ellipse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3685"/>
            <a:ext cx="6071616" cy="814065"/>
          </a:xfrm>
          <a:prstGeom prst="rect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-1" y="1391525"/>
            <a:ext cx="1682263" cy="520700"/>
          </a:xfrm>
          <a:prstGeom prst="roundRect">
            <a:avLst>
              <a:gd name="adj" fmla="val 33740"/>
            </a:avLst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1" y="1391883"/>
            <a:ext cx="457201" cy="520342"/>
          </a:xfrm>
          <a:prstGeom prst="rect">
            <a:avLst/>
          </a:prstGeom>
          <a:solidFill>
            <a:srgbClr val="00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153" y="140211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954" y="1465721"/>
            <a:ext cx="89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Process</a:t>
            </a:r>
            <a:endParaRPr lang="ko-KR" altLang="en-US" sz="16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0" name="직선 연결선 19"/>
          <p:cNvCxnSpPr>
            <a:stCxn id="15" idx="3"/>
          </p:cNvCxnSpPr>
          <p:nvPr/>
        </p:nvCxnSpPr>
        <p:spPr>
          <a:xfrm>
            <a:off x="1682262" y="1651875"/>
            <a:ext cx="105097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7591" y="270232"/>
            <a:ext cx="55574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</a:rPr>
              <a:t>3. </a:t>
            </a:r>
            <a:r>
              <a:rPr lang="ko-KR" altLang="en-US" sz="3000" dirty="0" smtClean="0">
                <a:solidFill>
                  <a:schemeClr val="bg1"/>
                </a:solidFill>
              </a:rPr>
              <a:t>프로젝트 수행 절차 및 과정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" r="66375" b="63107"/>
          <a:stretch/>
        </p:blipFill>
        <p:spPr>
          <a:xfrm>
            <a:off x="-1" y="116479"/>
            <a:ext cx="648183" cy="1161142"/>
          </a:xfrm>
          <a:prstGeom prst="rect">
            <a:avLst/>
          </a:prstGeom>
        </p:spPr>
      </p:pic>
      <p:pic>
        <p:nvPicPr>
          <p:cNvPr id="12290" name="Picture 2" descr="C:\Users\user\Desktop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369" y="2364785"/>
            <a:ext cx="4481814" cy="95714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user\Desktop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369" y="3588749"/>
            <a:ext cx="4481814" cy="23860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C:\Users\user\Desktop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873" y="2364783"/>
            <a:ext cx="5149532" cy="95714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 descr="C:\Users\user\Desktop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873" y="3625850"/>
            <a:ext cx="5149532" cy="23780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48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71616" y="287724"/>
            <a:ext cx="6120384" cy="663963"/>
          </a:xfrm>
          <a:prstGeom prst="rect">
            <a:avLst/>
          </a:prstGeom>
          <a:solidFill>
            <a:srgbClr val="EA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498592" y="133684"/>
            <a:ext cx="1146048" cy="814065"/>
          </a:xfrm>
          <a:prstGeom prst="ellipse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3685"/>
            <a:ext cx="6071616" cy="814065"/>
          </a:xfrm>
          <a:prstGeom prst="rect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-1" y="1391525"/>
            <a:ext cx="1682263" cy="520700"/>
          </a:xfrm>
          <a:prstGeom prst="roundRect">
            <a:avLst>
              <a:gd name="adj" fmla="val 33740"/>
            </a:avLst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1" y="1391883"/>
            <a:ext cx="457201" cy="520342"/>
          </a:xfrm>
          <a:prstGeom prst="rect">
            <a:avLst/>
          </a:prstGeom>
          <a:solidFill>
            <a:srgbClr val="00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153" y="140211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954" y="1465721"/>
            <a:ext cx="89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Process</a:t>
            </a:r>
            <a:endParaRPr lang="ko-KR" altLang="en-US" sz="16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0" name="직선 연결선 19"/>
          <p:cNvCxnSpPr>
            <a:stCxn id="15" idx="3"/>
          </p:cNvCxnSpPr>
          <p:nvPr/>
        </p:nvCxnSpPr>
        <p:spPr>
          <a:xfrm>
            <a:off x="1682262" y="1651875"/>
            <a:ext cx="105097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7591" y="270232"/>
            <a:ext cx="55574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</a:rPr>
              <a:t>3. </a:t>
            </a:r>
            <a:r>
              <a:rPr lang="ko-KR" altLang="en-US" sz="3000" dirty="0" smtClean="0">
                <a:solidFill>
                  <a:schemeClr val="bg1"/>
                </a:solidFill>
              </a:rPr>
              <a:t>프로젝트 수행 절차 및 과정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" r="66375" b="63107"/>
          <a:stretch/>
        </p:blipFill>
        <p:spPr>
          <a:xfrm>
            <a:off x="-1" y="116479"/>
            <a:ext cx="648183" cy="1161142"/>
          </a:xfrm>
          <a:prstGeom prst="rect">
            <a:avLst/>
          </a:prstGeom>
        </p:spPr>
      </p:pic>
      <p:pic>
        <p:nvPicPr>
          <p:cNvPr id="13314" name="Picture 2" descr="C:\Users\user\Desktop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373" y="2142502"/>
            <a:ext cx="7824486" cy="352909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00016" y="6192455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스피어만은</a:t>
            </a:r>
            <a:r>
              <a:rPr lang="ko-KR" altLang="en-US" dirty="0"/>
              <a:t> 서열척도 </a:t>
            </a:r>
          </a:p>
        </p:txBody>
      </p:sp>
    </p:spTree>
    <p:extLst>
      <p:ext uri="{BB962C8B-B14F-4D97-AF65-F5344CB8AC3E}">
        <p14:creationId xmlns:p14="http://schemas.microsoft.com/office/powerpoint/2010/main" val="150948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71616" y="287724"/>
            <a:ext cx="6120384" cy="663963"/>
          </a:xfrm>
          <a:prstGeom prst="rect">
            <a:avLst/>
          </a:prstGeom>
          <a:solidFill>
            <a:srgbClr val="EA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498592" y="133684"/>
            <a:ext cx="1146048" cy="814065"/>
          </a:xfrm>
          <a:prstGeom prst="ellipse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3685"/>
            <a:ext cx="6071616" cy="814065"/>
          </a:xfrm>
          <a:prstGeom prst="rect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-1" y="1391525"/>
            <a:ext cx="1682263" cy="520700"/>
          </a:xfrm>
          <a:prstGeom prst="roundRect">
            <a:avLst>
              <a:gd name="adj" fmla="val 33740"/>
            </a:avLst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1" y="1391883"/>
            <a:ext cx="457201" cy="520342"/>
          </a:xfrm>
          <a:prstGeom prst="rect">
            <a:avLst/>
          </a:prstGeom>
          <a:solidFill>
            <a:srgbClr val="00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153" y="1402113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3354" y="1465721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Subject</a:t>
            </a:r>
            <a:endParaRPr lang="ko-KR" altLang="en-US" sz="16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0" name="직선 연결선 19"/>
          <p:cNvCxnSpPr>
            <a:stCxn id="15" idx="3"/>
          </p:cNvCxnSpPr>
          <p:nvPr/>
        </p:nvCxnSpPr>
        <p:spPr>
          <a:xfrm>
            <a:off x="1682262" y="1651875"/>
            <a:ext cx="105097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9166" y="270232"/>
            <a:ext cx="55574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</a:rPr>
              <a:t>1. </a:t>
            </a:r>
            <a:r>
              <a:rPr lang="ko-KR" altLang="en-US" sz="3000" dirty="0" smtClean="0">
                <a:solidFill>
                  <a:schemeClr val="bg1"/>
                </a:solidFill>
              </a:rPr>
              <a:t>프로젝트 주제 및 개</a:t>
            </a:r>
            <a:r>
              <a:rPr lang="ko-KR" altLang="en-US" sz="3000" dirty="0">
                <a:solidFill>
                  <a:schemeClr val="bg1"/>
                </a:solidFill>
              </a:rPr>
              <a:t>요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" r="66375" b="63107"/>
          <a:stretch/>
        </p:blipFill>
        <p:spPr>
          <a:xfrm>
            <a:off x="-1" y="116479"/>
            <a:ext cx="648183" cy="11611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2155" y="2430683"/>
            <a:ext cx="101516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/>
              <a:t>다양한 자료를 분석</a:t>
            </a:r>
            <a:r>
              <a:rPr lang="en-US" altLang="ko-KR" sz="2400" dirty="0"/>
              <a:t>, </a:t>
            </a:r>
            <a:r>
              <a:rPr lang="ko-KR" altLang="en-US" sz="2400" dirty="0"/>
              <a:t>정리하여 월 단위로 </a:t>
            </a:r>
            <a:r>
              <a:rPr lang="en-US" altLang="ko-KR" sz="2400" dirty="0"/>
              <a:t>Future Sales</a:t>
            </a:r>
            <a:r>
              <a:rPr lang="ko-KR" altLang="en-US" sz="2400" dirty="0"/>
              <a:t>를 예측하는 것을 목표로 삼고 프로젝트를 </a:t>
            </a:r>
            <a:r>
              <a:rPr lang="ko-KR" altLang="en-US" sz="2400" dirty="0" smtClean="0"/>
              <a:t>진행하였습니다</a:t>
            </a:r>
            <a:r>
              <a:rPr lang="en-US" altLang="ko-KR" sz="2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/>
              <a:t> </a:t>
            </a:r>
            <a:r>
              <a:rPr lang="ko-KR" altLang="en-US" sz="2400" dirty="0" err="1"/>
              <a:t>캐글</a:t>
            </a:r>
            <a:r>
              <a:rPr lang="ko-KR" altLang="en-US" sz="2400" dirty="0"/>
              <a:t> 경진대회에 참가하여 강의한 내용들을 실 데이터에 적용하고 경험함으로써 데이터전처리 능력과 모델링 과정을 </a:t>
            </a:r>
            <a:r>
              <a:rPr lang="ko-KR" altLang="en-US" sz="2400" dirty="0" smtClean="0"/>
              <a:t>강화하고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공동 프로젝트 및 과제 진행 경험을 </a:t>
            </a:r>
            <a:r>
              <a:rPr lang="ko-KR" altLang="en-US" sz="2400" dirty="0" smtClean="0"/>
              <a:t>쌓고자 목표 설정했습니다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646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71616" y="287724"/>
            <a:ext cx="6120384" cy="663963"/>
          </a:xfrm>
          <a:prstGeom prst="rect">
            <a:avLst/>
          </a:prstGeom>
          <a:solidFill>
            <a:srgbClr val="EA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498592" y="133684"/>
            <a:ext cx="1146048" cy="814065"/>
          </a:xfrm>
          <a:prstGeom prst="ellipse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3685"/>
            <a:ext cx="6071616" cy="814065"/>
          </a:xfrm>
          <a:prstGeom prst="rect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-1" y="1391525"/>
            <a:ext cx="1682263" cy="520700"/>
          </a:xfrm>
          <a:prstGeom prst="roundRect">
            <a:avLst>
              <a:gd name="adj" fmla="val 33740"/>
            </a:avLst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1" y="1391883"/>
            <a:ext cx="457201" cy="520342"/>
          </a:xfrm>
          <a:prstGeom prst="rect">
            <a:avLst/>
          </a:prstGeom>
          <a:solidFill>
            <a:srgbClr val="00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153" y="140211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954" y="1465721"/>
            <a:ext cx="89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Process</a:t>
            </a:r>
            <a:endParaRPr lang="ko-KR" altLang="en-US" sz="16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0" name="직선 연결선 19"/>
          <p:cNvCxnSpPr>
            <a:stCxn id="15" idx="3"/>
          </p:cNvCxnSpPr>
          <p:nvPr/>
        </p:nvCxnSpPr>
        <p:spPr>
          <a:xfrm>
            <a:off x="1682262" y="1651875"/>
            <a:ext cx="105097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7591" y="270232"/>
            <a:ext cx="55574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</a:rPr>
              <a:t>3. </a:t>
            </a:r>
            <a:r>
              <a:rPr lang="ko-KR" altLang="en-US" sz="3000" dirty="0" smtClean="0">
                <a:solidFill>
                  <a:schemeClr val="bg1"/>
                </a:solidFill>
              </a:rPr>
              <a:t>프로젝트 수행 절차 및 과정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" r="66375" b="63107"/>
          <a:stretch/>
        </p:blipFill>
        <p:spPr>
          <a:xfrm>
            <a:off x="-1" y="116479"/>
            <a:ext cx="648183" cy="1161142"/>
          </a:xfrm>
          <a:prstGeom prst="rect">
            <a:avLst/>
          </a:prstGeom>
        </p:spPr>
      </p:pic>
      <p:pic>
        <p:nvPicPr>
          <p:cNvPr id="14338" name="Picture 2" descr="C:\Users\user\Desktop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91" y="2694792"/>
            <a:ext cx="5576297" cy="289408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C:\Users\user\Desktop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640" y="2694792"/>
            <a:ext cx="4977114" cy="6563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C:\Users\user\Desktop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251" y="3350447"/>
            <a:ext cx="4977114" cy="358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1" name="Picture 5" descr="C:\Users\user\Desktop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251" y="4141835"/>
            <a:ext cx="4977114" cy="8540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48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71616" y="287724"/>
            <a:ext cx="6120384" cy="663963"/>
          </a:xfrm>
          <a:prstGeom prst="rect">
            <a:avLst/>
          </a:prstGeom>
          <a:solidFill>
            <a:srgbClr val="EA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498592" y="133684"/>
            <a:ext cx="1146048" cy="814065"/>
          </a:xfrm>
          <a:prstGeom prst="ellipse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3685"/>
            <a:ext cx="6071616" cy="814065"/>
          </a:xfrm>
          <a:prstGeom prst="rect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-1" y="1391525"/>
            <a:ext cx="1682263" cy="520700"/>
          </a:xfrm>
          <a:prstGeom prst="roundRect">
            <a:avLst>
              <a:gd name="adj" fmla="val 33740"/>
            </a:avLst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1" y="1391883"/>
            <a:ext cx="457201" cy="520342"/>
          </a:xfrm>
          <a:prstGeom prst="rect">
            <a:avLst/>
          </a:prstGeom>
          <a:solidFill>
            <a:srgbClr val="00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153" y="140211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954" y="1465721"/>
            <a:ext cx="89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Process</a:t>
            </a:r>
            <a:endParaRPr lang="ko-KR" altLang="en-US" sz="16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0" name="직선 연결선 19"/>
          <p:cNvCxnSpPr>
            <a:stCxn id="15" idx="3"/>
          </p:cNvCxnSpPr>
          <p:nvPr/>
        </p:nvCxnSpPr>
        <p:spPr>
          <a:xfrm>
            <a:off x="1682262" y="1651875"/>
            <a:ext cx="105097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7591" y="270232"/>
            <a:ext cx="55574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</a:rPr>
              <a:t>3. </a:t>
            </a:r>
            <a:r>
              <a:rPr lang="ko-KR" altLang="en-US" sz="3000" dirty="0" smtClean="0">
                <a:solidFill>
                  <a:schemeClr val="bg1"/>
                </a:solidFill>
              </a:rPr>
              <a:t>프로젝트 수행 절차 및 과정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" r="66375" b="63107"/>
          <a:stretch/>
        </p:blipFill>
        <p:spPr>
          <a:xfrm>
            <a:off x="-1" y="116479"/>
            <a:ext cx="648183" cy="1161142"/>
          </a:xfrm>
          <a:prstGeom prst="rect">
            <a:avLst/>
          </a:prstGeom>
        </p:spPr>
      </p:pic>
      <p:pic>
        <p:nvPicPr>
          <p:cNvPr id="15362" name="Picture 2" descr="C:\Users\user\Desktop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30" y="2712703"/>
            <a:ext cx="4321179" cy="290101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C:\Users\user\Desktop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263" y="2712704"/>
            <a:ext cx="5243512" cy="290101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48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71616" y="287724"/>
            <a:ext cx="6120384" cy="663963"/>
          </a:xfrm>
          <a:prstGeom prst="rect">
            <a:avLst/>
          </a:prstGeom>
          <a:solidFill>
            <a:srgbClr val="EA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498592" y="133684"/>
            <a:ext cx="1146048" cy="814065"/>
          </a:xfrm>
          <a:prstGeom prst="ellipse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3685"/>
            <a:ext cx="6071616" cy="814065"/>
          </a:xfrm>
          <a:prstGeom prst="rect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-1" y="1391525"/>
            <a:ext cx="1682263" cy="520700"/>
          </a:xfrm>
          <a:prstGeom prst="roundRect">
            <a:avLst>
              <a:gd name="adj" fmla="val 33740"/>
            </a:avLst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1" y="1391883"/>
            <a:ext cx="457201" cy="520342"/>
          </a:xfrm>
          <a:prstGeom prst="rect">
            <a:avLst/>
          </a:prstGeom>
          <a:solidFill>
            <a:srgbClr val="00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153" y="1402113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954" y="1465721"/>
            <a:ext cx="787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Result</a:t>
            </a:r>
            <a:endParaRPr lang="ko-KR" altLang="en-US" sz="16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0" name="직선 연결선 19"/>
          <p:cNvCxnSpPr>
            <a:stCxn id="15" idx="3"/>
          </p:cNvCxnSpPr>
          <p:nvPr/>
        </p:nvCxnSpPr>
        <p:spPr>
          <a:xfrm>
            <a:off x="1682262" y="1651875"/>
            <a:ext cx="105097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7591" y="270232"/>
            <a:ext cx="55574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</a:rPr>
              <a:t>4</a:t>
            </a:r>
            <a:r>
              <a:rPr lang="en-US" altLang="ko-KR" sz="2700" dirty="0" smtClean="0">
                <a:solidFill>
                  <a:schemeClr val="bg1"/>
                </a:solidFill>
              </a:rPr>
              <a:t>. </a:t>
            </a:r>
            <a:r>
              <a:rPr lang="ko-KR" altLang="en-US" sz="2700" dirty="0" smtClean="0">
                <a:solidFill>
                  <a:schemeClr val="bg1"/>
                </a:solidFill>
              </a:rPr>
              <a:t>프로젝트 수행 결</a:t>
            </a:r>
            <a:r>
              <a:rPr lang="ko-KR" altLang="en-US" sz="2700" dirty="0">
                <a:solidFill>
                  <a:schemeClr val="bg1"/>
                </a:solidFill>
              </a:rPr>
              <a:t>과</a:t>
            </a:r>
            <a:r>
              <a:rPr lang="ko-KR" altLang="en-US" sz="2700" dirty="0" smtClean="0">
                <a:solidFill>
                  <a:schemeClr val="bg1"/>
                </a:solidFill>
              </a:rPr>
              <a:t> 및 기대효</a:t>
            </a:r>
            <a:r>
              <a:rPr lang="ko-KR" altLang="en-US" sz="2700" dirty="0">
                <a:solidFill>
                  <a:schemeClr val="bg1"/>
                </a:solidFill>
              </a:rPr>
              <a:t>과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" r="66375" b="63107"/>
          <a:stretch/>
        </p:blipFill>
        <p:spPr>
          <a:xfrm>
            <a:off x="-1" y="116479"/>
            <a:ext cx="648183" cy="1161142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80096"/>
              </p:ext>
            </p:extLst>
          </p:nvPr>
        </p:nvGraphicFramePr>
        <p:xfrm>
          <a:off x="1282294" y="2120570"/>
          <a:ext cx="9578643" cy="410487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92881"/>
                <a:gridCol w="3192881"/>
                <a:gridCol w="3192881"/>
              </a:tblGrid>
              <a:tr h="5795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effectLst/>
                        </a:rPr>
                        <a:t>Model</a:t>
                      </a:r>
                      <a:endParaRPr lang="en-US" altLang="ko-KR" sz="1800" b="1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train </a:t>
                      </a:r>
                      <a:r>
                        <a:rPr lang="en-US" altLang="ko-KR" b="1" dirty="0" err="1" smtClean="0"/>
                        <a:t>rmse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valid </a:t>
                      </a:r>
                      <a:r>
                        <a:rPr lang="en-US" altLang="ko-KR" b="1" dirty="0" err="1" smtClean="0"/>
                        <a:t>rmse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87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 smtClean="0">
                          <a:effectLst/>
                        </a:rPr>
                        <a:t>LinearRegression</a:t>
                      </a:r>
                      <a:endParaRPr lang="en-US" altLang="ko-K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0.9183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0.9645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587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0.0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0.9670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587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RandomForestRegressor</a:t>
                      </a:r>
                      <a:endParaRPr lang="en-US" altLang="ko-K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0.8775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0.9415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587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en-US" altLang="ko-K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0.8775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0.9153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587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LightGBM</a:t>
                      </a:r>
                      <a:endParaRPr lang="en-US" altLang="ko-K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0.6483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0.8979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587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catboost</a:t>
                      </a:r>
                      <a:r>
                        <a:rPr lang="en-US" altLang="ko-K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¶</a:t>
                      </a:r>
                      <a:endParaRPr lang="en-US" altLang="ko-K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0.8906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0.9522</a:t>
                      </a:r>
                      <a:endParaRPr lang="ko-KR" altLang="en-US" b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01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71616" y="287724"/>
            <a:ext cx="6120384" cy="663963"/>
          </a:xfrm>
          <a:prstGeom prst="rect">
            <a:avLst/>
          </a:prstGeom>
          <a:solidFill>
            <a:srgbClr val="EA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498592" y="133684"/>
            <a:ext cx="1146048" cy="814065"/>
          </a:xfrm>
          <a:prstGeom prst="ellipse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3685"/>
            <a:ext cx="6071616" cy="814065"/>
          </a:xfrm>
          <a:prstGeom prst="rect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-1" y="1391525"/>
            <a:ext cx="1682263" cy="520700"/>
          </a:xfrm>
          <a:prstGeom prst="roundRect">
            <a:avLst>
              <a:gd name="adj" fmla="val 33740"/>
            </a:avLst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1" y="1391883"/>
            <a:ext cx="457201" cy="520342"/>
          </a:xfrm>
          <a:prstGeom prst="rect">
            <a:avLst/>
          </a:prstGeom>
          <a:solidFill>
            <a:srgbClr val="00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153" y="1402113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954" y="1465721"/>
            <a:ext cx="787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Result</a:t>
            </a:r>
            <a:endParaRPr lang="ko-KR" altLang="en-US" sz="16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0" name="직선 연결선 19"/>
          <p:cNvCxnSpPr>
            <a:stCxn id="15" idx="3"/>
          </p:cNvCxnSpPr>
          <p:nvPr/>
        </p:nvCxnSpPr>
        <p:spPr>
          <a:xfrm>
            <a:off x="1682262" y="1651875"/>
            <a:ext cx="105097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7591" y="270232"/>
            <a:ext cx="55574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</a:rPr>
              <a:t>4</a:t>
            </a:r>
            <a:r>
              <a:rPr lang="en-US" altLang="ko-KR" sz="2700" dirty="0" smtClean="0">
                <a:solidFill>
                  <a:schemeClr val="bg1"/>
                </a:solidFill>
              </a:rPr>
              <a:t>. </a:t>
            </a:r>
            <a:r>
              <a:rPr lang="ko-KR" altLang="en-US" sz="2700" dirty="0" smtClean="0">
                <a:solidFill>
                  <a:schemeClr val="bg1"/>
                </a:solidFill>
              </a:rPr>
              <a:t>프로젝트 수행 결</a:t>
            </a:r>
            <a:r>
              <a:rPr lang="ko-KR" altLang="en-US" sz="2700" dirty="0">
                <a:solidFill>
                  <a:schemeClr val="bg1"/>
                </a:solidFill>
              </a:rPr>
              <a:t>과</a:t>
            </a:r>
            <a:r>
              <a:rPr lang="ko-KR" altLang="en-US" sz="2700" dirty="0" smtClean="0">
                <a:solidFill>
                  <a:schemeClr val="bg1"/>
                </a:solidFill>
              </a:rPr>
              <a:t> 및 기대효</a:t>
            </a:r>
            <a:r>
              <a:rPr lang="ko-KR" altLang="en-US" sz="2700" dirty="0">
                <a:solidFill>
                  <a:schemeClr val="bg1"/>
                </a:solidFill>
              </a:rPr>
              <a:t>과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" r="66375" b="63107"/>
          <a:stretch/>
        </p:blipFill>
        <p:spPr>
          <a:xfrm>
            <a:off x="-1" y="116479"/>
            <a:ext cx="648183" cy="1161142"/>
          </a:xfrm>
          <a:prstGeom prst="rect">
            <a:avLst/>
          </a:prstGeom>
        </p:spPr>
      </p:pic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914" y="1804275"/>
            <a:ext cx="8413750" cy="49609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3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71616" y="287724"/>
            <a:ext cx="6120384" cy="663963"/>
          </a:xfrm>
          <a:prstGeom prst="rect">
            <a:avLst/>
          </a:prstGeom>
          <a:solidFill>
            <a:srgbClr val="EA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498592" y="133684"/>
            <a:ext cx="1146048" cy="814065"/>
          </a:xfrm>
          <a:prstGeom prst="ellipse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3685"/>
            <a:ext cx="6071616" cy="814065"/>
          </a:xfrm>
          <a:prstGeom prst="rect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-1" y="1391525"/>
            <a:ext cx="1682263" cy="520700"/>
          </a:xfrm>
          <a:prstGeom prst="roundRect">
            <a:avLst>
              <a:gd name="adj" fmla="val 33740"/>
            </a:avLst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1" y="1391883"/>
            <a:ext cx="457201" cy="520342"/>
          </a:xfrm>
          <a:prstGeom prst="rect">
            <a:avLst/>
          </a:prstGeom>
          <a:solidFill>
            <a:srgbClr val="00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153" y="1402113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954" y="1465721"/>
            <a:ext cx="787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Result</a:t>
            </a:r>
            <a:endParaRPr lang="ko-KR" altLang="en-US" sz="16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0" name="직선 연결선 19"/>
          <p:cNvCxnSpPr>
            <a:stCxn id="15" idx="3"/>
          </p:cNvCxnSpPr>
          <p:nvPr/>
        </p:nvCxnSpPr>
        <p:spPr>
          <a:xfrm>
            <a:off x="1682262" y="1651875"/>
            <a:ext cx="105097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7591" y="270232"/>
            <a:ext cx="55574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</a:rPr>
              <a:t>4</a:t>
            </a:r>
            <a:r>
              <a:rPr lang="en-US" altLang="ko-KR" sz="2700" dirty="0" smtClean="0">
                <a:solidFill>
                  <a:schemeClr val="bg1"/>
                </a:solidFill>
              </a:rPr>
              <a:t>. </a:t>
            </a:r>
            <a:r>
              <a:rPr lang="ko-KR" altLang="en-US" sz="2700" dirty="0" smtClean="0">
                <a:solidFill>
                  <a:schemeClr val="bg1"/>
                </a:solidFill>
              </a:rPr>
              <a:t>프로젝트 수행 결</a:t>
            </a:r>
            <a:r>
              <a:rPr lang="ko-KR" altLang="en-US" sz="2700" dirty="0">
                <a:solidFill>
                  <a:schemeClr val="bg1"/>
                </a:solidFill>
              </a:rPr>
              <a:t>과</a:t>
            </a:r>
            <a:r>
              <a:rPr lang="ko-KR" altLang="en-US" sz="2700" dirty="0" smtClean="0">
                <a:solidFill>
                  <a:schemeClr val="bg1"/>
                </a:solidFill>
              </a:rPr>
              <a:t> 및 기대효</a:t>
            </a:r>
            <a:r>
              <a:rPr lang="ko-KR" altLang="en-US" sz="2700" dirty="0">
                <a:solidFill>
                  <a:schemeClr val="bg1"/>
                </a:solidFill>
              </a:rPr>
              <a:t>과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" r="66375" b="63107"/>
          <a:stretch/>
        </p:blipFill>
        <p:spPr>
          <a:xfrm>
            <a:off x="-1" y="116479"/>
            <a:ext cx="648183" cy="1161142"/>
          </a:xfrm>
          <a:prstGeom prst="rect">
            <a:avLst/>
          </a:prstGeom>
        </p:spPr>
      </p:pic>
      <p:pic>
        <p:nvPicPr>
          <p:cNvPr id="3" name="Picture 2" descr="C:\Users\user\Desktop\1제목 없음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943" y="1912225"/>
            <a:ext cx="7918590" cy="45323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11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71616" y="287724"/>
            <a:ext cx="6120384" cy="663963"/>
          </a:xfrm>
          <a:prstGeom prst="rect">
            <a:avLst/>
          </a:prstGeom>
          <a:solidFill>
            <a:srgbClr val="EA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498592" y="133684"/>
            <a:ext cx="1146048" cy="814065"/>
          </a:xfrm>
          <a:prstGeom prst="ellipse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3685"/>
            <a:ext cx="6071616" cy="814065"/>
          </a:xfrm>
          <a:prstGeom prst="rect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-1" y="1391525"/>
            <a:ext cx="1682263" cy="520700"/>
          </a:xfrm>
          <a:prstGeom prst="roundRect">
            <a:avLst>
              <a:gd name="adj" fmla="val 33740"/>
            </a:avLst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1" y="1391883"/>
            <a:ext cx="457201" cy="520342"/>
          </a:xfrm>
          <a:prstGeom prst="rect">
            <a:avLst/>
          </a:prstGeom>
          <a:solidFill>
            <a:srgbClr val="00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153" y="1402113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954" y="1465721"/>
            <a:ext cx="787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Result</a:t>
            </a:r>
            <a:endParaRPr lang="ko-KR" altLang="en-US" sz="16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0" name="직선 연결선 19"/>
          <p:cNvCxnSpPr>
            <a:stCxn id="15" idx="3"/>
          </p:cNvCxnSpPr>
          <p:nvPr/>
        </p:nvCxnSpPr>
        <p:spPr>
          <a:xfrm>
            <a:off x="1682262" y="1651875"/>
            <a:ext cx="105097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7591" y="270232"/>
            <a:ext cx="55574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</a:rPr>
              <a:t>4</a:t>
            </a:r>
            <a:r>
              <a:rPr lang="en-US" altLang="ko-KR" sz="2700" dirty="0" smtClean="0">
                <a:solidFill>
                  <a:schemeClr val="bg1"/>
                </a:solidFill>
              </a:rPr>
              <a:t>. </a:t>
            </a:r>
            <a:r>
              <a:rPr lang="ko-KR" altLang="en-US" sz="2700" dirty="0" smtClean="0">
                <a:solidFill>
                  <a:schemeClr val="bg1"/>
                </a:solidFill>
              </a:rPr>
              <a:t>프로젝트 수행 결</a:t>
            </a:r>
            <a:r>
              <a:rPr lang="ko-KR" altLang="en-US" sz="2700" dirty="0">
                <a:solidFill>
                  <a:schemeClr val="bg1"/>
                </a:solidFill>
              </a:rPr>
              <a:t>과</a:t>
            </a:r>
            <a:r>
              <a:rPr lang="ko-KR" altLang="en-US" sz="2700" dirty="0" smtClean="0">
                <a:solidFill>
                  <a:schemeClr val="bg1"/>
                </a:solidFill>
              </a:rPr>
              <a:t> 및 기대효</a:t>
            </a:r>
            <a:r>
              <a:rPr lang="ko-KR" altLang="en-US" sz="2700" dirty="0">
                <a:solidFill>
                  <a:schemeClr val="bg1"/>
                </a:solidFill>
              </a:rPr>
              <a:t>과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" r="66375" b="63107"/>
          <a:stretch/>
        </p:blipFill>
        <p:spPr>
          <a:xfrm>
            <a:off x="-1" y="116479"/>
            <a:ext cx="648183" cy="1161142"/>
          </a:xfrm>
          <a:prstGeom prst="rect">
            <a:avLst/>
          </a:prstGeom>
        </p:spPr>
      </p:pic>
      <p:pic>
        <p:nvPicPr>
          <p:cNvPr id="2051" name="Picture 3" descr="C:\Users\user\Desktop\제12목 없음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58" y="2453551"/>
            <a:ext cx="10721975" cy="34512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11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2063469"/>
            <a:ext cx="12191999" cy="2820965"/>
          </a:xfrm>
          <a:prstGeom prst="rect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129568" y="2811816"/>
            <a:ext cx="1608774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80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Fin</a:t>
            </a:r>
            <a:endParaRPr lang="ko-KR" altLang="en-US" sz="80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171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71616" y="287724"/>
            <a:ext cx="6120384" cy="663963"/>
          </a:xfrm>
          <a:prstGeom prst="rect">
            <a:avLst/>
          </a:prstGeom>
          <a:solidFill>
            <a:srgbClr val="EA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498592" y="133684"/>
            <a:ext cx="1146048" cy="814065"/>
          </a:xfrm>
          <a:prstGeom prst="ellipse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3685"/>
            <a:ext cx="6071616" cy="814065"/>
          </a:xfrm>
          <a:prstGeom prst="rect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-1" y="1391525"/>
            <a:ext cx="1682263" cy="520700"/>
          </a:xfrm>
          <a:prstGeom prst="roundRect">
            <a:avLst>
              <a:gd name="adj" fmla="val 33740"/>
            </a:avLst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1" y="1391883"/>
            <a:ext cx="457201" cy="520342"/>
          </a:xfrm>
          <a:prstGeom prst="rect">
            <a:avLst/>
          </a:prstGeom>
          <a:solidFill>
            <a:srgbClr val="00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153" y="140211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8554" y="1465721"/>
            <a:ext cx="601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Role</a:t>
            </a:r>
            <a:endParaRPr lang="ko-KR" altLang="en-US" sz="16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0" name="직선 연결선 19"/>
          <p:cNvCxnSpPr>
            <a:stCxn id="15" idx="3"/>
          </p:cNvCxnSpPr>
          <p:nvPr/>
        </p:nvCxnSpPr>
        <p:spPr>
          <a:xfrm>
            <a:off x="1682262" y="1651875"/>
            <a:ext cx="105097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7591" y="270232"/>
            <a:ext cx="55574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</a:rPr>
              <a:t>2</a:t>
            </a:r>
            <a:r>
              <a:rPr lang="en-US" altLang="ko-KR" sz="3000" dirty="0" smtClean="0">
                <a:solidFill>
                  <a:schemeClr val="bg1"/>
                </a:solidFill>
              </a:rPr>
              <a:t>. </a:t>
            </a:r>
            <a:r>
              <a:rPr lang="ko-KR" altLang="en-US" sz="3000" dirty="0" smtClean="0">
                <a:solidFill>
                  <a:schemeClr val="bg1"/>
                </a:solidFill>
              </a:rPr>
              <a:t>프로젝트 팀 구성 및 역할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" r="66375" b="63107"/>
          <a:stretch/>
        </p:blipFill>
        <p:spPr>
          <a:xfrm>
            <a:off x="-1" y="116479"/>
            <a:ext cx="648183" cy="11611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2155" y="2430683"/>
            <a:ext cx="101516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/>
              <a:t>공동 작업 </a:t>
            </a:r>
            <a:r>
              <a:rPr lang="en-US" altLang="ko-KR" sz="2400" dirty="0"/>
              <a:t>: EDA </a:t>
            </a:r>
            <a:r>
              <a:rPr lang="ko-KR" altLang="en-US" sz="2400" dirty="0"/>
              <a:t>분석 및 전처리</a:t>
            </a:r>
            <a:r>
              <a:rPr lang="en-US" altLang="ko-KR" sz="2400" dirty="0"/>
              <a:t>, </a:t>
            </a:r>
            <a:r>
              <a:rPr lang="ko-KR" altLang="en-US" sz="2400" dirty="0"/>
              <a:t>모델링</a:t>
            </a:r>
            <a:r>
              <a:rPr lang="en-US" altLang="ko-KR" sz="2400" dirty="0"/>
              <a:t>, </a:t>
            </a:r>
            <a:r>
              <a:rPr lang="ko-KR" altLang="en-US" sz="2400" dirty="0"/>
              <a:t>코드리뷰</a:t>
            </a:r>
          </a:p>
          <a:p>
            <a:pPr marL="285750" indent="-285750" fontAlgn="base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/>
              <a:t>팀장 </a:t>
            </a:r>
            <a:r>
              <a:rPr lang="en-US" altLang="ko-KR" sz="2400" dirty="0"/>
              <a:t>: </a:t>
            </a:r>
            <a:r>
              <a:rPr lang="ko-KR" altLang="en-US" sz="2400" dirty="0"/>
              <a:t>천승진 </a:t>
            </a:r>
            <a:r>
              <a:rPr lang="en-US" altLang="ko-KR" sz="2400" dirty="0"/>
              <a:t>(</a:t>
            </a:r>
            <a:r>
              <a:rPr lang="ko-KR" altLang="en-US" sz="2400" dirty="0"/>
              <a:t>회의 진행 및 기록</a:t>
            </a:r>
            <a:r>
              <a:rPr lang="en-US" altLang="ko-KR" sz="2400" dirty="0"/>
              <a:t>, </a:t>
            </a:r>
            <a:r>
              <a:rPr lang="ko-KR" altLang="en-US" sz="2400" dirty="0"/>
              <a:t>팀 발표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pPr marL="285750" indent="-285750" fontAlgn="base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err="1"/>
              <a:t>부팀장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박준하 </a:t>
            </a:r>
            <a:r>
              <a:rPr lang="en-US" altLang="ko-KR" sz="2400" dirty="0"/>
              <a:t>(</a:t>
            </a:r>
            <a:r>
              <a:rPr lang="ko-KR" altLang="en-US" sz="2400" dirty="0"/>
              <a:t>소스 및 협업 툴 관리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pPr marL="285750" indent="-285750" fontAlgn="base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/>
              <a:t>팀원 </a:t>
            </a:r>
            <a:r>
              <a:rPr lang="en-US" altLang="ko-KR" sz="2400" dirty="0"/>
              <a:t>: </a:t>
            </a:r>
            <a:r>
              <a:rPr lang="ko-KR" altLang="en-US" sz="2400" dirty="0"/>
              <a:t>장익규 </a:t>
            </a:r>
            <a:r>
              <a:rPr lang="en-US" altLang="ko-KR" sz="2400" dirty="0"/>
              <a:t>(</a:t>
            </a:r>
            <a:r>
              <a:rPr lang="ko-KR" altLang="en-US" sz="2400" dirty="0"/>
              <a:t>일정수립 및 검토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pPr marL="285750" indent="-285750" fontAlgn="base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/>
              <a:t>팀원 </a:t>
            </a:r>
            <a:r>
              <a:rPr lang="en-US" altLang="ko-KR" sz="2400" dirty="0"/>
              <a:t>: </a:t>
            </a:r>
            <a:r>
              <a:rPr lang="ko-KR" altLang="en-US" sz="2400" dirty="0"/>
              <a:t>양형모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ppt</a:t>
            </a:r>
            <a:r>
              <a:rPr lang="en-US" altLang="ko-KR" sz="2400" dirty="0"/>
              <a:t> </a:t>
            </a:r>
            <a:r>
              <a:rPr lang="ko-KR" altLang="en-US" sz="2400" dirty="0"/>
              <a:t>제작</a:t>
            </a:r>
            <a:r>
              <a:rPr lang="en-US" altLang="ko-KR" sz="2400" dirty="0"/>
              <a:t>, </a:t>
            </a:r>
            <a:r>
              <a:rPr lang="ko-KR" altLang="en-US" sz="2400" dirty="0"/>
              <a:t>자료 수집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pPr marL="285750" indent="-285750" fontAlgn="base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/>
              <a:t>팀원 </a:t>
            </a:r>
            <a:r>
              <a:rPr lang="en-US" altLang="ko-KR" sz="2400" dirty="0"/>
              <a:t>: </a:t>
            </a:r>
            <a:r>
              <a:rPr lang="ko-KR" altLang="en-US" sz="2400" dirty="0"/>
              <a:t>전준혁 </a:t>
            </a:r>
            <a:r>
              <a:rPr lang="en-US" altLang="ko-KR" sz="2400" dirty="0"/>
              <a:t>(</a:t>
            </a:r>
            <a:r>
              <a:rPr lang="ko-KR" altLang="en-US" sz="2400" dirty="0"/>
              <a:t>포트폴리오 작성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28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71616" y="287724"/>
            <a:ext cx="6120384" cy="663963"/>
          </a:xfrm>
          <a:prstGeom prst="rect">
            <a:avLst/>
          </a:prstGeom>
          <a:solidFill>
            <a:srgbClr val="EA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498592" y="133684"/>
            <a:ext cx="1146048" cy="814065"/>
          </a:xfrm>
          <a:prstGeom prst="ellipse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3685"/>
            <a:ext cx="6071616" cy="814065"/>
          </a:xfrm>
          <a:prstGeom prst="rect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-1" y="1391525"/>
            <a:ext cx="1682263" cy="520700"/>
          </a:xfrm>
          <a:prstGeom prst="roundRect">
            <a:avLst>
              <a:gd name="adj" fmla="val 33740"/>
            </a:avLst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1" y="1391883"/>
            <a:ext cx="457201" cy="520342"/>
          </a:xfrm>
          <a:prstGeom prst="rect">
            <a:avLst/>
          </a:prstGeom>
          <a:solidFill>
            <a:srgbClr val="00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153" y="140211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954" y="1465721"/>
            <a:ext cx="89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Process</a:t>
            </a:r>
            <a:endParaRPr lang="ko-KR" altLang="en-US" sz="16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0" name="직선 연결선 19"/>
          <p:cNvCxnSpPr>
            <a:stCxn id="15" idx="3"/>
          </p:cNvCxnSpPr>
          <p:nvPr/>
        </p:nvCxnSpPr>
        <p:spPr>
          <a:xfrm>
            <a:off x="1682262" y="1651875"/>
            <a:ext cx="105097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7591" y="270232"/>
            <a:ext cx="55574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</a:rPr>
              <a:t>3. </a:t>
            </a:r>
            <a:r>
              <a:rPr lang="ko-KR" altLang="en-US" sz="3000" dirty="0" smtClean="0">
                <a:solidFill>
                  <a:schemeClr val="bg1"/>
                </a:solidFill>
              </a:rPr>
              <a:t>프로젝트 수행 절차 및 과정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" r="66375" b="63107"/>
          <a:stretch/>
        </p:blipFill>
        <p:spPr>
          <a:xfrm>
            <a:off x="-1" y="116479"/>
            <a:ext cx="648183" cy="11611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1043" y="2928394"/>
            <a:ext cx="101516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개별적으로 </a:t>
            </a:r>
            <a:r>
              <a:rPr lang="en-US" altLang="ko-KR" sz="2400" dirty="0"/>
              <a:t>EDA</a:t>
            </a:r>
            <a:r>
              <a:rPr lang="ko-KR" altLang="en-US" sz="2400" dirty="0"/>
              <a:t>를 실시하고 코드 분석을 하면서 동시에 각자 발견한 내용을 공유하고 협의를 통해 전처리 방안을 모색하고 모델링 작업을 </a:t>
            </a:r>
            <a:r>
              <a:rPr lang="ko-KR" altLang="en-US" sz="2400" dirty="0" smtClean="0"/>
              <a:t>진행하였습니</a:t>
            </a:r>
            <a:r>
              <a:rPr lang="ko-KR" altLang="en-US" sz="2400" dirty="0"/>
              <a:t>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664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71616" y="287724"/>
            <a:ext cx="6120384" cy="663963"/>
          </a:xfrm>
          <a:prstGeom prst="rect">
            <a:avLst/>
          </a:prstGeom>
          <a:solidFill>
            <a:srgbClr val="EA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498592" y="133684"/>
            <a:ext cx="1146048" cy="814065"/>
          </a:xfrm>
          <a:prstGeom prst="ellipse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3685"/>
            <a:ext cx="6071616" cy="814065"/>
          </a:xfrm>
          <a:prstGeom prst="rect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-1" y="1391525"/>
            <a:ext cx="1682263" cy="520700"/>
          </a:xfrm>
          <a:prstGeom prst="roundRect">
            <a:avLst>
              <a:gd name="adj" fmla="val 33740"/>
            </a:avLst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1" y="1391883"/>
            <a:ext cx="457201" cy="520342"/>
          </a:xfrm>
          <a:prstGeom prst="rect">
            <a:avLst/>
          </a:prstGeom>
          <a:solidFill>
            <a:srgbClr val="00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153" y="140211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954" y="1465721"/>
            <a:ext cx="89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Process</a:t>
            </a:r>
            <a:endParaRPr lang="ko-KR" altLang="en-US" sz="16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0" name="직선 연결선 19"/>
          <p:cNvCxnSpPr>
            <a:stCxn id="15" idx="3"/>
          </p:cNvCxnSpPr>
          <p:nvPr/>
        </p:nvCxnSpPr>
        <p:spPr>
          <a:xfrm>
            <a:off x="1682262" y="1651875"/>
            <a:ext cx="105097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7591" y="270232"/>
            <a:ext cx="55574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</a:rPr>
              <a:t>3. </a:t>
            </a:r>
            <a:r>
              <a:rPr lang="ko-KR" altLang="en-US" sz="3000" dirty="0" smtClean="0">
                <a:solidFill>
                  <a:schemeClr val="bg1"/>
                </a:solidFill>
              </a:rPr>
              <a:t>프로젝트 수행 절차 및 과정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" r="66375" b="63107"/>
          <a:stretch/>
        </p:blipFill>
        <p:spPr>
          <a:xfrm>
            <a:off x="-1" y="116479"/>
            <a:ext cx="648183" cy="11611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1043" y="2928394"/>
            <a:ext cx="101516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2400" dirty="0"/>
              <a:t>• </a:t>
            </a:r>
            <a:r>
              <a:rPr lang="ko-KR" altLang="en-US" sz="2400" dirty="0"/>
              <a:t>기본 패키지</a:t>
            </a:r>
            <a:r>
              <a:rPr lang="en-US" altLang="ko-KR" sz="2400" dirty="0"/>
              <a:t>(</a:t>
            </a:r>
            <a:r>
              <a:rPr lang="en-US" altLang="ko-KR" sz="2400" dirty="0" err="1"/>
              <a:t>numpy</a:t>
            </a:r>
            <a:r>
              <a:rPr lang="en-US" altLang="ko-KR" sz="2400" dirty="0"/>
              <a:t>, pandas</a:t>
            </a:r>
            <a:r>
              <a:rPr lang="ko-KR" altLang="en-US" sz="2400" dirty="0"/>
              <a:t>등</a:t>
            </a:r>
            <a:r>
              <a:rPr lang="en-US" altLang="ko-KR" sz="2400" dirty="0"/>
              <a:t>)</a:t>
            </a:r>
            <a:r>
              <a:rPr lang="ko-KR" altLang="en-US" sz="2400" dirty="0"/>
              <a:t>을 활용한 데이터 전처리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dirty="0"/>
              <a:t>• </a:t>
            </a:r>
            <a:r>
              <a:rPr lang="ko-KR" altLang="en-US" sz="2400" dirty="0"/>
              <a:t>시각화 패키지</a:t>
            </a:r>
            <a:r>
              <a:rPr lang="en-US" altLang="ko-KR" sz="2400" dirty="0"/>
              <a:t>(</a:t>
            </a:r>
            <a:r>
              <a:rPr lang="en-US" altLang="ko-KR" sz="2400" dirty="0" err="1"/>
              <a:t>matplotlib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seaborn</a:t>
            </a:r>
            <a:r>
              <a:rPr lang="ko-KR" altLang="en-US" sz="2400" dirty="0"/>
              <a:t>등</a:t>
            </a:r>
            <a:r>
              <a:rPr lang="en-US" altLang="ko-KR" sz="2400" dirty="0"/>
              <a:t>)</a:t>
            </a:r>
            <a:r>
              <a:rPr lang="ko-KR" altLang="en-US" sz="2400" dirty="0"/>
              <a:t>을 활용한 데이터 시각화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dirty="0"/>
              <a:t>• </a:t>
            </a:r>
            <a:r>
              <a:rPr lang="ko-KR" altLang="en-US" sz="2400" dirty="0" err="1"/>
              <a:t>머신러닝</a:t>
            </a:r>
            <a:r>
              <a:rPr lang="ko-KR" altLang="en-US" sz="2400" dirty="0"/>
              <a:t> 패키지</a:t>
            </a:r>
            <a:r>
              <a:rPr lang="en-US" altLang="ko-KR" sz="2400" dirty="0"/>
              <a:t>(</a:t>
            </a:r>
            <a:r>
              <a:rPr lang="en-US" altLang="ko-KR" sz="2400" dirty="0" err="1"/>
              <a:t>scikit</a:t>
            </a:r>
            <a:r>
              <a:rPr lang="en-US" altLang="ko-KR" sz="2400" dirty="0"/>
              <a:t>-learn</a:t>
            </a:r>
            <a:r>
              <a:rPr lang="ko-KR" altLang="en-US" sz="2400" dirty="0"/>
              <a:t>등</a:t>
            </a:r>
            <a:r>
              <a:rPr lang="en-US" altLang="ko-KR" sz="2400" dirty="0"/>
              <a:t>)</a:t>
            </a:r>
            <a:r>
              <a:rPr lang="ko-KR" altLang="en-US" sz="2400" dirty="0"/>
              <a:t>을 활용한 모델링 및 </a:t>
            </a:r>
            <a:r>
              <a:rPr lang="ko-KR" altLang="en-US" sz="2400" dirty="0" smtClean="0"/>
              <a:t>모델평가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048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71616" y="287724"/>
            <a:ext cx="6120384" cy="663963"/>
          </a:xfrm>
          <a:prstGeom prst="rect">
            <a:avLst/>
          </a:prstGeom>
          <a:solidFill>
            <a:srgbClr val="EA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498592" y="133684"/>
            <a:ext cx="1146048" cy="814065"/>
          </a:xfrm>
          <a:prstGeom prst="ellipse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33685"/>
            <a:ext cx="6071616" cy="814065"/>
          </a:xfrm>
          <a:prstGeom prst="rect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-1" y="1391525"/>
            <a:ext cx="1682263" cy="520700"/>
          </a:xfrm>
          <a:prstGeom prst="roundRect">
            <a:avLst>
              <a:gd name="adj" fmla="val 33740"/>
            </a:avLst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1" y="1391883"/>
            <a:ext cx="457201" cy="520342"/>
          </a:xfrm>
          <a:prstGeom prst="rect">
            <a:avLst/>
          </a:prstGeom>
          <a:solidFill>
            <a:srgbClr val="00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153" y="140211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prstClr val="white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sz="2400" dirty="0">
              <a:solidFill>
                <a:prstClr val="white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954" y="1465721"/>
            <a:ext cx="89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prstClr val="white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Process</a:t>
            </a:r>
            <a:endParaRPr lang="ko-KR" altLang="en-US" sz="1600" dirty="0">
              <a:solidFill>
                <a:prstClr val="white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0" name="직선 연결선 19"/>
          <p:cNvCxnSpPr>
            <a:stCxn id="15" idx="3"/>
          </p:cNvCxnSpPr>
          <p:nvPr/>
        </p:nvCxnSpPr>
        <p:spPr>
          <a:xfrm>
            <a:off x="1682262" y="1651875"/>
            <a:ext cx="105097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7591" y="270232"/>
            <a:ext cx="55574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prstClr val="white"/>
                </a:solidFill>
              </a:rPr>
              <a:t>3. </a:t>
            </a:r>
            <a:r>
              <a:rPr lang="ko-KR" altLang="en-US" sz="3000" dirty="0" smtClean="0">
                <a:solidFill>
                  <a:prstClr val="white"/>
                </a:solidFill>
              </a:rPr>
              <a:t>프로젝트 수행 절차 및 과정</a:t>
            </a:r>
            <a:endParaRPr lang="ko-KR" altLang="en-US" sz="3000" dirty="0">
              <a:solidFill>
                <a:prstClr val="white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" r="66375" b="63107"/>
          <a:stretch/>
        </p:blipFill>
        <p:spPr>
          <a:xfrm>
            <a:off x="-1" y="116479"/>
            <a:ext cx="648183" cy="1161142"/>
          </a:xfrm>
          <a:prstGeom prst="rect">
            <a:avLst/>
          </a:prstGeom>
        </p:spPr>
      </p:pic>
      <p:pic>
        <p:nvPicPr>
          <p:cNvPr id="1026" name="Picture 2" descr="C:\Users\LG\Desktop\제목111 없음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803" y="1804275"/>
            <a:ext cx="5889625" cy="493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4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71616" y="287724"/>
            <a:ext cx="6120384" cy="663963"/>
          </a:xfrm>
          <a:prstGeom prst="rect">
            <a:avLst/>
          </a:prstGeom>
          <a:solidFill>
            <a:srgbClr val="EA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498592" y="133684"/>
            <a:ext cx="1146048" cy="814065"/>
          </a:xfrm>
          <a:prstGeom prst="ellipse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33685"/>
            <a:ext cx="6071616" cy="814065"/>
          </a:xfrm>
          <a:prstGeom prst="rect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-1" y="1391525"/>
            <a:ext cx="1682263" cy="520700"/>
          </a:xfrm>
          <a:prstGeom prst="roundRect">
            <a:avLst>
              <a:gd name="adj" fmla="val 33740"/>
            </a:avLst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1" y="1391883"/>
            <a:ext cx="457201" cy="520342"/>
          </a:xfrm>
          <a:prstGeom prst="rect">
            <a:avLst/>
          </a:prstGeom>
          <a:solidFill>
            <a:srgbClr val="00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153" y="140211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prstClr val="white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sz="2400" dirty="0">
              <a:solidFill>
                <a:prstClr val="white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954" y="1465721"/>
            <a:ext cx="89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prstClr val="white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Process</a:t>
            </a:r>
            <a:endParaRPr lang="ko-KR" altLang="en-US" sz="1600" dirty="0">
              <a:solidFill>
                <a:prstClr val="white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0" name="직선 연결선 19"/>
          <p:cNvCxnSpPr>
            <a:stCxn id="15" idx="3"/>
          </p:cNvCxnSpPr>
          <p:nvPr/>
        </p:nvCxnSpPr>
        <p:spPr>
          <a:xfrm>
            <a:off x="1682262" y="1651875"/>
            <a:ext cx="105097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7591" y="270232"/>
            <a:ext cx="55574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prstClr val="white"/>
                </a:solidFill>
              </a:rPr>
              <a:t>3. </a:t>
            </a:r>
            <a:r>
              <a:rPr lang="ko-KR" altLang="en-US" sz="3000" dirty="0" smtClean="0">
                <a:solidFill>
                  <a:prstClr val="white"/>
                </a:solidFill>
              </a:rPr>
              <a:t>프로젝트 수행 절차 및 과정</a:t>
            </a:r>
            <a:endParaRPr lang="ko-KR" altLang="en-US" sz="3000" dirty="0">
              <a:solidFill>
                <a:prstClr val="white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" r="66375" b="63107"/>
          <a:stretch/>
        </p:blipFill>
        <p:spPr>
          <a:xfrm>
            <a:off x="-1" y="116479"/>
            <a:ext cx="648183" cy="1161142"/>
          </a:xfrm>
          <a:prstGeom prst="rect">
            <a:avLst/>
          </a:prstGeom>
        </p:spPr>
      </p:pic>
      <p:pic>
        <p:nvPicPr>
          <p:cNvPr id="1027" name="Picture 3" descr="C:\Users\user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147" y="2191935"/>
            <a:ext cx="9532938" cy="425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55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71616" y="287724"/>
            <a:ext cx="6120384" cy="663963"/>
          </a:xfrm>
          <a:prstGeom prst="rect">
            <a:avLst/>
          </a:prstGeom>
          <a:solidFill>
            <a:srgbClr val="EA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498592" y="133684"/>
            <a:ext cx="1146048" cy="814065"/>
          </a:xfrm>
          <a:prstGeom prst="ellipse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33685"/>
            <a:ext cx="6071616" cy="814065"/>
          </a:xfrm>
          <a:prstGeom prst="rect">
            <a:avLst/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-1" y="1391525"/>
            <a:ext cx="1682263" cy="520700"/>
          </a:xfrm>
          <a:prstGeom prst="roundRect">
            <a:avLst>
              <a:gd name="adj" fmla="val 33740"/>
            </a:avLst>
          </a:prstGeom>
          <a:solidFill>
            <a:srgbClr val="3F1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1" y="1391883"/>
            <a:ext cx="457201" cy="520342"/>
          </a:xfrm>
          <a:prstGeom prst="rect">
            <a:avLst/>
          </a:prstGeom>
          <a:solidFill>
            <a:srgbClr val="00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153" y="140211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prstClr val="white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sz="2400" dirty="0">
              <a:solidFill>
                <a:prstClr val="white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954" y="1465721"/>
            <a:ext cx="89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prstClr val="white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Process</a:t>
            </a:r>
            <a:endParaRPr lang="ko-KR" altLang="en-US" sz="1600" dirty="0">
              <a:solidFill>
                <a:prstClr val="white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0" name="직선 연결선 19"/>
          <p:cNvCxnSpPr>
            <a:stCxn id="15" idx="3"/>
          </p:cNvCxnSpPr>
          <p:nvPr/>
        </p:nvCxnSpPr>
        <p:spPr>
          <a:xfrm>
            <a:off x="1682262" y="1651875"/>
            <a:ext cx="105097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7591" y="270232"/>
            <a:ext cx="55574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prstClr val="white"/>
                </a:solidFill>
              </a:rPr>
              <a:t>3. </a:t>
            </a:r>
            <a:r>
              <a:rPr lang="ko-KR" altLang="en-US" sz="3000" dirty="0" smtClean="0">
                <a:solidFill>
                  <a:prstClr val="white"/>
                </a:solidFill>
              </a:rPr>
              <a:t>프로젝트 수행 절차 및 과정</a:t>
            </a:r>
            <a:endParaRPr lang="ko-KR" altLang="en-US" sz="3000" dirty="0">
              <a:solidFill>
                <a:prstClr val="white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" r="66375" b="63107"/>
          <a:stretch/>
        </p:blipFill>
        <p:spPr>
          <a:xfrm>
            <a:off x="-1" y="116479"/>
            <a:ext cx="648183" cy="1161142"/>
          </a:xfrm>
          <a:prstGeom prst="rect">
            <a:avLst/>
          </a:prstGeom>
        </p:spPr>
      </p:pic>
      <p:pic>
        <p:nvPicPr>
          <p:cNvPr id="5122" name="Picture 2" descr="C:\Users\LG\Desktop\제목 qq없음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220" y="1804275"/>
            <a:ext cx="6026150" cy="475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48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694</Words>
  <Application>Microsoft Office PowerPoint</Application>
  <PresentationFormat>사용자 지정</PresentationFormat>
  <Paragraphs>167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굴림</vt:lpstr>
      <vt:lpstr>Arial</vt:lpstr>
      <vt:lpstr>10X10 Bold</vt:lpstr>
      <vt:lpstr>맑은 고딕</vt:lpstr>
      <vt:lpstr>HY견고딕</vt:lpstr>
      <vt:lpstr>10X10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LG</cp:lastModifiedBy>
  <cp:revision>109</cp:revision>
  <dcterms:created xsi:type="dcterms:W3CDTF">2014-03-08T14:59:42Z</dcterms:created>
  <dcterms:modified xsi:type="dcterms:W3CDTF">2022-07-20T02:11:43Z</dcterms:modified>
</cp:coreProperties>
</file>