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Gill Sans" panose="020B0604020202020204" charset="0"/>
      <p:regular r:id="rId14"/>
      <p:bold r:id="rId15"/>
    </p:embeddedFont>
    <p:embeddedFont>
      <p:font typeface="Impact" panose="020B0806030902050204" pitchFamily="3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d782Em13n5kIhs+rP+TVRjlX6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3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60312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9918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d9e60bb1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d9e60bb1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386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d9e60bb1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0d9e60bb1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084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6586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448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578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966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7795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d9e60bb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d9e60bb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250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d9e60bb1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d9e60bb1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590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d9e60bb1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d9e60bb1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99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00" cy="25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40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20" name="Google Shape;20;p8"/>
          <p:cNvCxnSpPr/>
          <p:nvPr/>
        </p:nvCxnSpPr>
        <p:spPr>
          <a:xfrm>
            <a:off x="2417780" y="3528542"/>
            <a:ext cx="86370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 rot="5400000">
            <a:off x="4527904" y="-1060618"/>
            <a:ext cx="3450600" cy="9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88" name="Google Shape;88;p17"/>
          <p:cNvCxnSpPr/>
          <p:nvPr/>
        </p:nvCxnSpPr>
        <p:spPr>
          <a:xfrm>
            <a:off x="1453896" y="1847088"/>
            <a:ext cx="96075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 rot="5400000">
            <a:off x="7917003" y="2321023"/>
            <a:ext cx="4659900" cy="16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 rot="5400000">
            <a:off x="3029152" y="-785477"/>
            <a:ext cx="4659900" cy="7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95" name="Google Shape;95;p18"/>
          <p:cNvCxnSpPr/>
          <p:nvPr/>
        </p:nvCxnSpPr>
        <p:spPr>
          <a:xfrm>
            <a:off x="9439111" y="798973"/>
            <a:ext cx="0" cy="465990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27" name="Google Shape;27;p9"/>
          <p:cNvCxnSpPr/>
          <p:nvPr/>
        </p:nvCxnSpPr>
        <p:spPr>
          <a:xfrm>
            <a:off x="1453896" y="1847088"/>
            <a:ext cx="96075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30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34" name="Google Shape;34;p10"/>
          <p:cNvCxnSpPr/>
          <p:nvPr/>
        </p:nvCxnSpPr>
        <p:spPr>
          <a:xfrm>
            <a:off x="1454239" y="3804985"/>
            <a:ext cx="86304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7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200" cy="3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200" cy="3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42" name="Google Shape;42;p11"/>
          <p:cNvCxnSpPr/>
          <p:nvPr/>
        </p:nvCxnSpPr>
        <p:spPr>
          <a:xfrm>
            <a:off x="1453896" y="1847088"/>
            <a:ext cx="96075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800" cy="1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200" cy="26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200" cy="8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200" cy="26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52" name="Google Shape;52;p12"/>
          <p:cNvCxnSpPr/>
          <p:nvPr/>
        </p:nvCxnSpPr>
        <p:spPr>
          <a:xfrm>
            <a:off x="1453896" y="1847088"/>
            <a:ext cx="96075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1453896" y="1847088"/>
            <a:ext cx="96075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00" cy="22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600" cy="46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100" cy="22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70" name="Google Shape;70;p15"/>
          <p:cNvCxnSpPr/>
          <p:nvPr/>
        </p:nvCxnSpPr>
        <p:spPr>
          <a:xfrm>
            <a:off x="1448280" y="3205491"/>
            <a:ext cx="32694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6"/>
          <p:cNvGrpSpPr/>
          <p:nvPr/>
        </p:nvGrpSpPr>
        <p:grpSpPr>
          <a:xfrm>
            <a:off x="7477387" y="482170"/>
            <a:ext cx="4074600" cy="5149200"/>
            <a:chOff x="7477387" y="482170"/>
            <a:chExt cx="4074600" cy="5149200"/>
          </a:xfrm>
        </p:grpSpPr>
        <p:sp>
          <p:nvSpPr>
            <p:cNvPr id="73" name="Google Shape;73;p16"/>
            <p:cNvSpPr/>
            <p:nvPr/>
          </p:nvSpPr>
          <p:spPr>
            <a:xfrm>
              <a:off x="7477387" y="482170"/>
              <a:ext cx="4074600" cy="5149200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12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3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7790446" y="812506"/>
              <a:ext cx="3450300" cy="4466400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38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00" cy="1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200" cy="38664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500" cy="20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447382" y="3143605"/>
            <a:ext cx="55275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0" y="2019476"/>
            <a:ext cx="12192000" cy="4105800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7"/>
          <p:cNvPicPr preferRelativeResize="0"/>
          <p:nvPr/>
        </p:nvPicPr>
        <p:blipFill rotWithShape="1">
          <a:blip r:embed="rId13">
            <a:alphaModFix/>
          </a:blip>
          <a:srcRect t="1540" b="-1539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13" name="Google Shape;13;p7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3sfGirryF9RcwwvTtBhj0jO4JNM4hpKY/view?usp=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9pdqDNqNaUB1Re4eNRzHiLqNj5zAvCQz/view?usp=drive_lin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00" cy="25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s-MX"/>
              <a:t>ASAMBLEAS NIVEL MEDIO –CIPOLLETTI</a:t>
            </a:r>
            <a:br>
              <a:rPr lang="es-MX"/>
            </a:br>
            <a:endParaRPr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2417780" y="3514272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MX" sz="5400"/>
              <a:t>2025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d9e60bb12_0_6"/>
          <p:cNvSpPr txBox="1">
            <a:spLocks noGrp="1"/>
          </p:cNvSpPr>
          <p:nvPr>
            <p:ph type="title"/>
          </p:nvPr>
        </p:nvSpPr>
        <p:spPr>
          <a:xfrm>
            <a:off x="351275" y="310500"/>
            <a:ext cx="11554500" cy="670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Por último, presione </a:t>
            </a:r>
            <a:r>
              <a:rPr lang="es-MX">
                <a:solidFill>
                  <a:srgbClr val="FF0000"/>
                </a:solidFill>
              </a:rPr>
              <a:t>siguiente </a:t>
            </a:r>
            <a:r>
              <a:rPr lang="es-MX"/>
              <a:t>en el margen inferior derecho y el sistema le muestra el resumen de las horas/cargo al que se postuló indicando como “</a:t>
            </a:r>
            <a:r>
              <a:rPr lang="es-MX" sz="3422">
                <a:latin typeface="Impact"/>
                <a:ea typeface="Impact"/>
                <a:cs typeface="Impact"/>
                <a:sym typeface="Impact"/>
              </a:rPr>
              <a:t>estas son sus preferencias</a:t>
            </a:r>
            <a:r>
              <a:rPr lang="es-MX"/>
              <a:t>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Debajo observará su Declaración Jurada de Cargos y Actividades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88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Recuerde que si todo es correcto, deberá presionar el botón: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s-MX"/>
              <a:t>para completar su postulación.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5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755" b="1"/>
              <a:t>Nota: que el sistema indique “felicitaciones” no implica que esté participando de la selección para el cargo u horas. Ud debe estar en listado Oficial o en el Listado Fuera de Término en la vacante para la que se postula, de lo contrario no se visualizará en el sistema..</a:t>
            </a:r>
            <a:endParaRPr sz="2755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" name="Google Shape;160;g20d9e60bb12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3000" y="2870475"/>
            <a:ext cx="3979000" cy="14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d9e60bb12_0_28"/>
          <p:cNvSpPr txBox="1">
            <a:spLocks noGrp="1"/>
          </p:cNvSpPr>
          <p:nvPr>
            <p:ph type="title"/>
          </p:nvPr>
        </p:nvSpPr>
        <p:spPr>
          <a:xfrm>
            <a:off x="728075" y="276975"/>
            <a:ext cx="7304100" cy="65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DE LLEGAR A QUEDAR DESIGNADO: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Le llega un mensaje de texto con un link al que deberá  acceder (MISDA)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En el margen superior derecho observará la notificación con un tilde </a:t>
            </a:r>
            <a:r>
              <a:rPr lang="es-MX">
                <a:solidFill>
                  <a:srgbClr val="FF0000"/>
                </a:solidFill>
              </a:rPr>
              <a:t>ROJO</a:t>
            </a:r>
            <a:r>
              <a:rPr lang="es-MX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Dispone de 3 minutos para aceptar la designación.</a:t>
            </a:r>
            <a:endParaRPr/>
          </a:p>
        </p:txBody>
      </p:sp>
      <p:pic>
        <p:nvPicPr>
          <p:cNvPr id="166" name="Google Shape;166;g20d9e60bb12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6401" y="141301"/>
            <a:ext cx="2770150" cy="47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0d9e60bb12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375" y="2602700"/>
            <a:ext cx="2972825" cy="4924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601049" y="148475"/>
            <a:ext cx="109899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s-MX" b="1"/>
              <a:t>¿DÓNDE ENCUENTRO LAS VACANTES OFRECIDAS?</a:t>
            </a:r>
            <a:endParaRPr b="1"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709650" y="757726"/>
            <a:ext cx="11075400" cy="1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3356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s-MX" sz="2246"/>
              <a:t>Debe ingresar a la página del Ministerio de Educación de Río Negro, y luego bajar hasta el lugar donde se indica “Asamblea de Interinatos y Suplencias”.        </a:t>
            </a:r>
            <a:r>
              <a:rPr lang="es-MX" sz="2246" u="sng"/>
              <a:t> https://educacion.rionegro.gov.ar</a:t>
            </a:r>
            <a:endParaRPr sz="2246" u="sng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pic>
        <p:nvPicPr>
          <p:cNvPr id="108" name="Google Shape;10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887" y="1520400"/>
            <a:ext cx="10270225" cy="50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335050" y="159775"/>
            <a:ext cx="11952300" cy="3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s-MX"/>
              <a:t>LAS ASAMBLEAS SON BIMODALES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s-MX"/>
              <a:t>(PRESENCIALES O VIRTUALES) Res N° 3237/24 Disponible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8461"/>
              <a:buFont typeface="Gill Sans"/>
              <a:buNone/>
            </a:pPr>
            <a:r>
              <a:rPr lang="es-MX" sz="2311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https://drive.google.com/file/d/13sfGirryF9RcwwvTtBhj0jO4JNM4hpKY/view?usp=sharing</a:t>
            </a:r>
            <a:endParaRPr sz="2311">
              <a:solidFill>
                <a:srgbClr val="0000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s-MX"/>
              <a:t>SE RECOMIENDA SI ES LA 1ERA VEZ QUE PARTICIPA, QUE LO HAGA DE FORMA PRESENCIAL (el VIERNES 7 de MARZO)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s-MX"/>
              <a:t>SE REALIZARÁ EN LA SUPERVISIÓN- Menguelle 1550.-</a:t>
            </a: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body" idx="1"/>
          </p:nvPr>
        </p:nvSpPr>
        <p:spPr>
          <a:xfrm>
            <a:off x="119850" y="3411150"/>
            <a:ext cx="11952300" cy="27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MX" sz="2200" dirty="0"/>
              <a:t>Para participar de forma presencial deberá </a:t>
            </a:r>
            <a:r>
              <a:rPr lang="es-MX" sz="2200" b="1" dirty="0"/>
              <a:t>escanear con su celular el QR</a:t>
            </a:r>
            <a:r>
              <a:rPr lang="es-MX" sz="2200" dirty="0"/>
              <a:t> que se publicará junto al orden de ofrecimiento.  De esta se forma ya se habrá postulado para la vacantes ofrecidas.</a:t>
            </a:r>
            <a:r>
              <a:rPr lang="es-MX" dirty="0"/>
              <a:t> </a:t>
            </a:r>
            <a:endParaRPr dirty="0"/>
          </a:p>
          <a:p>
            <a:pPr marL="228600" lvl="0" indent="-241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s-MX" sz="2200" dirty="0"/>
              <a:t>Recuerde que</a:t>
            </a:r>
            <a:r>
              <a:rPr lang="es-MX" sz="2200" b="1" dirty="0"/>
              <a:t> debe llevar DDJJ de cargos y actividades </a:t>
            </a:r>
            <a:r>
              <a:rPr lang="es-MX" sz="2200" dirty="0"/>
              <a:t>y su</a:t>
            </a:r>
            <a:r>
              <a:rPr lang="es-MX" sz="2200" b="1" dirty="0"/>
              <a:t> DNI</a:t>
            </a:r>
            <a:r>
              <a:rPr lang="es-MX" sz="2200" dirty="0"/>
              <a:t>.   </a:t>
            </a:r>
            <a:endParaRPr sz="2200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MX" b="1" u="sng" dirty="0">
                <a:solidFill>
                  <a:schemeClr val="hlink"/>
                </a:solidFill>
                <a:hlinkClick r:id="rId4"/>
              </a:rPr>
              <a:t>https://drive.google.com/file/d/19pdqDNqNaUB1Re4eNRzHiLqNj5zAvCQz/view?usp=drive_link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body" idx="1"/>
          </p:nvPr>
        </p:nvSpPr>
        <p:spPr>
          <a:xfrm>
            <a:off x="321475" y="158350"/>
            <a:ext cx="11590800" cy="14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09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s-MX"/>
              <a:t>debe seleccionar la supervisión, y el sistema le indica el horario en que comienza y finaliza la asamblea. Si le indica “futura” es porque todavía no se han cargado todas las vacantes ofrecidas, pero puedo observar la fecha en que se realizará.-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13" y="1877546"/>
            <a:ext cx="12020551" cy="474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1294362" y="215507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Una vez que ingresa a la supervisión, puede seleccionar en “cargo genérico”  por horas cátedras o por cargo.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Si selecciona hora cátedra, puede buscar por asignatura Genérica.</a:t>
            </a: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75" y="1836132"/>
            <a:ext cx="12192000" cy="4857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065762" y="4247669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MX"/>
              <a:t>Podrá ver el ofrecimiento por institución, el turno,  el curso, la división, la cantidad de horas, si es una suplencia el tipo de licencia, y por último si desliza  el cursor verde a la derecha podrá observar la diagramación de dichas horas (el horario que debe cumplir.)</a:t>
            </a:r>
            <a:endParaRPr/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2434" y="47573"/>
            <a:ext cx="10207129" cy="4066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d9e60bb12_0_0"/>
          <p:cNvSpPr txBox="1">
            <a:spLocks noGrp="1"/>
          </p:cNvSpPr>
          <p:nvPr>
            <p:ph type="title"/>
          </p:nvPr>
        </p:nvSpPr>
        <p:spPr>
          <a:xfrm>
            <a:off x="1014454" y="89444"/>
            <a:ext cx="96033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PARA PARTICIPAR DE FORMA VIRTUAL</a:t>
            </a:r>
            <a:endParaRPr/>
          </a:p>
        </p:txBody>
      </p:sp>
      <p:sp>
        <p:nvSpPr>
          <p:cNvPr id="139" name="Google Shape;139;g20d9e60bb12_0_0"/>
          <p:cNvSpPr txBox="1">
            <a:spLocks noGrp="1"/>
          </p:cNvSpPr>
          <p:nvPr>
            <p:ph type="body" idx="1"/>
          </p:nvPr>
        </p:nvSpPr>
        <p:spPr>
          <a:xfrm>
            <a:off x="1225504" y="1955432"/>
            <a:ext cx="96033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2200"/>
              <a:t>Debe ingresar a su MISDA </a:t>
            </a: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2200"/>
              <a:t>Luego seleccionar la asamblea</a:t>
            </a:r>
            <a:endParaRPr sz="2200"/>
          </a:p>
        </p:txBody>
      </p:sp>
      <p:pic>
        <p:nvPicPr>
          <p:cNvPr id="140" name="Google Shape;140;g20d9e60bb1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650" y="791875"/>
            <a:ext cx="6627401" cy="25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0d9e60bb1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125" y="3476350"/>
            <a:ext cx="6558875" cy="30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d9e60bb12_0_12"/>
          <p:cNvSpPr txBox="1">
            <a:spLocks noGrp="1"/>
          </p:cNvSpPr>
          <p:nvPr>
            <p:ph type="body" idx="1"/>
          </p:nvPr>
        </p:nvSpPr>
        <p:spPr>
          <a:xfrm>
            <a:off x="140325" y="1380650"/>
            <a:ext cx="4639800" cy="361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Seleccione el cargo u horas que desea.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Recuerde ver en la </a:t>
            </a:r>
            <a:r>
              <a:rPr lang="es-MX">
                <a:latin typeface="Impact"/>
                <a:ea typeface="Impact"/>
                <a:cs typeface="Impact"/>
                <a:sym typeface="Impact"/>
              </a:rPr>
              <a:t>diagramación</a:t>
            </a:r>
            <a:r>
              <a:rPr lang="es-MX"/>
              <a:t> el horario de trabajo para que no se superponga con sus horas.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Luego indicar que se quiere ACREDITAR. Y presionar SIGUIENTE para poder cargar su DECLARACIÓN JURADA</a:t>
            </a:r>
            <a:endParaRPr/>
          </a:p>
        </p:txBody>
      </p:sp>
      <p:pic>
        <p:nvPicPr>
          <p:cNvPr id="147" name="Google Shape;147;g20d9e60bb12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113" y="191038"/>
            <a:ext cx="7515225" cy="5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d9e60bb12_0_18"/>
          <p:cNvSpPr txBox="1">
            <a:spLocks noGrp="1"/>
          </p:cNvSpPr>
          <p:nvPr>
            <p:ph type="body" idx="1"/>
          </p:nvPr>
        </p:nvSpPr>
        <p:spPr>
          <a:xfrm>
            <a:off x="480800" y="482850"/>
            <a:ext cx="4836900" cy="57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2246"/>
              <a:t>Deberá completar la localidad donde reside, e indicar en su DDJJ si:</a:t>
            </a:r>
            <a:endParaRPr sz="2246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                     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Los cargos que tiene declarados.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O bien, si desea agregar nuevos cargos..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" name="Google Shape;153;g20d9e60bb12_0_18"/>
          <p:cNvPicPr preferRelativeResize="0"/>
          <p:nvPr/>
        </p:nvPicPr>
        <p:blipFill rotWithShape="1">
          <a:blip r:embed="rId3">
            <a:alphaModFix/>
          </a:blip>
          <a:srcRect l="1125" t="11130" r="8824" b="-1179"/>
          <a:stretch/>
        </p:blipFill>
        <p:spPr>
          <a:xfrm>
            <a:off x="5497950" y="385750"/>
            <a:ext cx="6694051" cy="515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0d9e60bb12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600" y="1415175"/>
            <a:ext cx="1488063" cy="27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Panorámica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Gill Sans</vt:lpstr>
      <vt:lpstr>Arial</vt:lpstr>
      <vt:lpstr>Impact</vt:lpstr>
      <vt:lpstr>Galería</vt:lpstr>
      <vt:lpstr>ASAMBLEAS NIVEL MEDIO –CIPOLLETTI </vt:lpstr>
      <vt:lpstr>¿DÓNDE ENCUENTRO LAS VACANTES OFRECIDAS?</vt:lpstr>
      <vt:lpstr>LAS ASAMBLEAS SON BIMODALES (PRESENCIALES O VIRTUALES) Res N° 3237/24 Disponible https://drive.google.com/file/d/13sfGirryF9RcwwvTtBhj0jO4JNM4hpKY/view?usp=sharing   SE RECOMIENDA SI ES LA 1ERA VEZ QUE PARTICIPA, QUE LO HAGA DE FORMA PRESENCIAL (el VIERNES 7 de MARZO) SE REALIZARÁ EN LA SUPERVISIÓN- Menguelle 1550.-</vt:lpstr>
      <vt:lpstr>Presentación de PowerPoint</vt:lpstr>
      <vt:lpstr>Presentación de PowerPoint</vt:lpstr>
      <vt:lpstr>Presentación de PowerPoint</vt:lpstr>
      <vt:lpstr>PARA PARTICIPAR DE FORMA VIRTUAL</vt:lpstr>
      <vt:lpstr>Presentación de PowerPoint</vt:lpstr>
      <vt:lpstr>Presentación de PowerPoint</vt:lpstr>
      <vt:lpstr>Por último, presione siguiente en el margen inferior derecho y el sistema le muestra el resumen de las horas/cargo al que se postuló indicando como “estas son sus preferencias”  Debajo observará su Declaración Jurada de Cargos y Actividades  Recuerde que si todo es correcto, deberá presionar el botón:  para completar su postulación.    Nota: que el sistema indique “felicitaciones” no implica que esté participando de la selección para el cargo u horas. Ud debe estar en listado Oficial o en el Listado Fuera de Término en la vacante para la que se postula, de lo contrario no se visualizará en el sistema.. </vt:lpstr>
      <vt:lpstr>DE LLEGAR A QUEDAR DESIGNADO:  Le llega un mensaje de texto con un link al que deberá  acceder (MISDA)  En el margen superior derecho observará la notificación con un tilde ROJO.    Dispone de 3 minutos para aceptar la designación.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ASAMBLEAS NIVEL MEDIO –CIPOLLETTI </dc:title>
  <dc:creator>ESTELA MARIS ARAMBURU</dc:creator>
  <cp:lastModifiedBy>Usuario</cp:lastModifiedBy>
  <cp:revision>1</cp:revision>
  <dcterms:created xsi:type="dcterms:W3CDTF">2024-02-20T00:54:55Z</dcterms:created>
  <dcterms:modified xsi:type="dcterms:W3CDTF">2025-09-02T04:29:37Z</dcterms:modified>
</cp:coreProperties>
</file>