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Source Code Pr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regular.fntdata"/><Relationship Id="rId47" Type="http://schemas.openxmlformats.org/officeDocument/2006/relationships/slide" Target="slides/slide42.xml"/><Relationship Id="rId49"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Italic.fntdata"/><Relationship Id="rId5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52654d9d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52654d9d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52654d9d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52654d9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52654d9d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52654d9d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7526258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7526258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75262586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75262586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75262586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75262586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75262586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75262586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75262586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75262586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75262586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75262586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75262586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75262586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ada1e3f8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ada1e3f8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75262586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75262586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75262586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75262586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75262586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75262586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75262586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75262586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75262586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75262586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75262586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75262586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75262586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75262586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75262586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75262586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75262586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75262586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75262586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75262586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52654d9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52654d9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7526258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7526258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75262586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75262586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75262586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75262586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75262586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75262586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575262586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575262586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575262586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575262586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75262586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75262586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75262586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75262586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75262586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75262586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75262586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75262586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デフォルトで存在するMainClassのMain関数を直接呼ぼうとしたがClassが見つからないというエラーになるので関数を追加した</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7526258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7526258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75262586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75262586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75262586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75262586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575262586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575262586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52654d9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52654d9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52654d9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52654d9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52654d9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52654d9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7526258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7526258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52654d9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52654d9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learn.microsoft.com/ja-jp/powershell/module/microsoft.powershell.core/about/about_comparison_operators?view=powershell-7.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PowerShell入門</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コマンドレット</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標準のコマンドレットは『</a:t>
            </a:r>
            <a:r>
              <a:rPr lang="ja">
                <a:solidFill>
                  <a:schemeClr val="dk1"/>
                </a:solidFill>
              </a:rPr>
              <a:t>Verb-Noun</a:t>
            </a:r>
            <a:r>
              <a:rPr lang="ja"/>
              <a:t>』の形で構成されているため、遂行したいタスクに対応したコマンドレットがある程度推測できる。</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遂行したいタスク → サービスを止めたい -&gt; </a:t>
            </a:r>
            <a:r>
              <a:rPr lang="ja">
                <a:latin typeface="Source Code Pro"/>
                <a:ea typeface="Source Code Pro"/>
                <a:cs typeface="Source Code Pro"/>
                <a:sym typeface="Source Code Pro"/>
              </a:rPr>
              <a:t>Stop-Service</a:t>
            </a:r>
            <a:endParaRPr>
              <a:latin typeface="Source Code Pro"/>
              <a:ea typeface="Source Code Pro"/>
              <a:cs typeface="Source Code Pro"/>
              <a:sym typeface="Source Code Pro"/>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a:t>どんなverbがあるかは</a:t>
            </a:r>
            <a:r>
              <a:rPr lang="ja">
                <a:solidFill>
                  <a:schemeClr val="dk1"/>
                </a:solidFill>
                <a:latin typeface="Source Code Pro"/>
                <a:ea typeface="Source Code Pro"/>
                <a:cs typeface="Source Code Pro"/>
                <a:sym typeface="Source Code Pro"/>
              </a:rPr>
              <a:t>Get-Verb</a:t>
            </a:r>
            <a:r>
              <a:rPr lang="ja"/>
              <a:t>で取得可能</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コマンドレット</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また、コマンドレットを探すコマンドレットも充実している</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solidFill>
                  <a:schemeClr val="dk1"/>
                </a:solidFill>
                <a:latin typeface="Source Code Pro"/>
                <a:ea typeface="Source Code Pro"/>
                <a:cs typeface="Source Code Pro"/>
                <a:sym typeface="Source Code Pro"/>
              </a:rPr>
              <a:t>Get-Command {CommandName}</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rPr lang="ja">
                <a:solidFill>
                  <a:schemeClr val="dk1"/>
                </a:solidFill>
                <a:latin typeface="Source Code Pro"/>
                <a:ea typeface="Source Code Pro"/>
                <a:cs typeface="Source Code Pro"/>
                <a:sym typeface="Source Code Pro"/>
              </a:rPr>
              <a:t>Get-Command *Service*</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rPr lang="ja">
                <a:solidFill>
                  <a:schemeClr val="dk1"/>
                </a:solidFill>
                <a:latin typeface="Source Code Pro"/>
                <a:ea typeface="Source Code Pro"/>
                <a:cs typeface="Source Code Pro"/>
                <a:sym typeface="Source Code Pro"/>
              </a:rPr>
              <a:t>Get-Command -Verb Get</a:t>
            </a:r>
            <a:endParaRPr>
              <a:solidFill>
                <a:schemeClr val="dk1"/>
              </a:solidFill>
              <a:latin typeface="Source Code Pro"/>
              <a:ea typeface="Source Code Pro"/>
              <a:cs typeface="Source Code Pro"/>
              <a:sym typeface="Source Code Pro"/>
            </a:endParaRPr>
          </a:p>
          <a:p>
            <a:pPr indent="0" lvl="0" marL="0" rtl="0" algn="l">
              <a:spcBef>
                <a:spcPts val="1200"/>
              </a:spcBef>
              <a:spcAft>
                <a:spcPts val="1200"/>
              </a:spcAft>
              <a:buNone/>
            </a:pPr>
            <a:r>
              <a:rPr lang="ja">
                <a:solidFill>
                  <a:schemeClr val="dk1"/>
                </a:solidFill>
                <a:latin typeface="Source Code Pro"/>
                <a:ea typeface="Source Code Pro"/>
                <a:cs typeface="Source Code Pro"/>
                <a:sym typeface="Source Code Pro"/>
              </a:rPr>
              <a:t>Get-Command -Noun Service</a:t>
            </a:r>
            <a:endParaRPr>
              <a:solidFill>
                <a:schemeClr val="dk1"/>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コマンドレット</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コマンドレットのUsageは</a:t>
            </a:r>
            <a:r>
              <a:rPr lang="ja">
                <a:solidFill>
                  <a:schemeClr val="dk1"/>
                </a:solidFill>
                <a:latin typeface="Source Code Pro"/>
                <a:ea typeface="Source Code Pro"/>
                <a:cs typeface="Source Code Pro"/>
                <a:sym typeface="Source Code Pro"/>
              </a:rPr>
              <a:t>Get-Help -CommandName</a:t>
            </a:r>
            <a:r>
              <a:rPr lang="ja"/>
              <a:t>で確認できる</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5" name="Google Shape;125;p24"/>
          <p:cNvPicPr preferRelativeResize="0"/>
          <p:nvPr/>
        </p:nvPicPr>
        <p:blipFill>
          <a:blip r:embed="rId3">
            <a:alphaModFix/>
          </a:blip>
          <a:stretch>
            <a:fillRect/>
          </a:stretch>
        </p:blipFill>
        <p:spPr>
          <a:xfrm>
            <a:off x="311700" y="1825197"/>
            <a:ext cx="8520601" cy="295565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エイリアス</a:t>
            </a:r>
            <a:endParaRPr/>
          </a:p>
        </p:txBody>
      </p:sp>
      <p:sp>
        <p:nvSpPr>
          <p:cNvPr id="131" name="Google Shape;131;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エイリアス</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PowerShellコマンドレットは基本長いので短縮されたエイリアスが標準で用意されている。</a:t>
            </a:r>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a:p>
            <a:pPr indent="-342900" lvl="0" marL="457200" rtl="0" algn="l">
              <a:spcBef>
                <a:spcPts val="120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Get-ChildItem  -&gt; ls</a:t>
            </a:r>
            <a:endParaRPr>
              <a:solidFill>
                <a:schemeClr val="dk1"/>
              </a:solidFill>
              <a:latin typeface="Source Code Pro"/>
              <a:ea typeface="Source Code Pro"/>
              <a:cs typeface="Source Code Pro"/>
              <a:sym typeface="Source Code Pro"/>
            </a:endParaRPr>
          </a:p>
          <a:p>
            <a:pPr indent="-342900" lvl="0" marL="457200" rtl="0" algn="l">
              <a:spcBef>
                <a:spcPts val="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Set-Location   -&gt; dir</a:t>
            </a:r>
            <a:endParaRPr>
              <a:solidFill>
                <a:schemeClr val="dk1"/>
              </a:solidFill>
              <a:latin typeface="Source Code Pro"/>
              <a:ea typeface="Source Code Pro"/>
              <a:cs typeface="Source Code Pro"/>
              <a:sym typeface="Source Code Pro"/>
            </a:endParaRPr>
          </a:p>
          <a:p>
            <a:pPr indent="-342900" lvl="0" marL="457200" rtl="0" algn="l">
              <a:spcBef>
                <a:spcPts val="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Get-Content    -&gt; cat</a:t>
            </a:r>
            <a:endParaRPr>
              <a:solidFill>
                <a:schemeClr val="dk1"/>
              </a:solidFill>
              <a:latin typeface="Source Code Pro"/>
              <a:ea typeface="Source Code Pro"/>
              <a:cs typeface="Source Code Pro"/>
              <a:sym typeface="Source Code Pro"/>
            </a:endParaRPr>
          </a:p>
          <a:p>
            <a:pPr indent="-342900" lvl="0" marL="457200" rtl="0" algn="l">
              <a:spcBef>
                <a:spcPts val="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Write-Output   -&gt; echo</a:t>
            </a:r>
            <a:endParaRPr>
              <a:solidFill>
                <a:schemeClr val="dk1"/>
              </a:solidFill>
              <a:latin typeface="Source Code Pro"/>
              <a:ea typeface="Source Code Pro"/>
              <a:cs typeface="Source Code Pro"/>
              <a:sym typeface="Source Code Pro"/>
            </a:endParaRPr>
          </a:p>
          <a:p>
            <a:pPr indent="-342900" lvl="0" marL="457200" rtl="0" algn="l">
              <a:spcBef>
                <a:spcPts val="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curl &amp; wget    -&gt; Invoke-WebRequest</a:t>
            </a:r>
            <a:endParaRPr>
              <a:solidFill>
                <a:schemeClr val="dk1"/>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エイリアス</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現在設定されているエイリアスを確認する</a:t>
            </a:r>
            <a:endParaRPr/>
          </a:p>
          <a:p>
            <a:pPr indent="-342900" lvl="0" marL="457200" rtl="0" algn="l">
              <a:spcBef>
                <a:spcPts val="120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Get-Alias</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新規でエイリアスを設定する</a:t>
            </a:r>
            <a:endParaRPr>
              <a:latin typeface="Source Code Pro"/>
              <a:ea typeface="Source Code Pro"/>
              <a:cs typeface="Source Code Pro"/>
              <a:sym typeface="Source Code Pro"/>
            </a:endParaRPr>
          </a:p>
          <a:p>
            <a:pPr indent="-342900" lvl="0" marL="457200" rtl="0" algn="l">
              <a:spcBef>
                <a:spcPts val="120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New-Alias -Name AliasName -Value AliasValue</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既存エイリアスを変更する</a:t>
            </a:r>
            <a:endParaRPr>
              <a:latin typeface="Source Code Pro"/>
              <a:ea typeface="Source Code Pro"/>
              <a:cs typeface="Source Code Pro"/>
              <a:sym typeface="Source Code Pro"/>
            </a:endParaRPr>
          </a:p>
          <a:p>
            <a:pPr indent="-342900" lvl="0" marL="457200" rtl="0" algn="l">
              <a:spcBef>
                <a:spcPts val="120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Set</a:t>
            </a:r>
            <a:r>
              <a:rPr lang="ja">
                <a:solidFill>
                  <a:schemeClr val="dk1"/>
                </a:solidFill>
                <a:latin typeface="Source Code Pro"/>
                <a:ea typeface="Source Code Pro"/>
                <a:cs typeface="Source Code Pro"/>
                <a:sym typeface="Source Code Pro"/>
              </a:rPr>
              <a:t>-Alias -Name AliasName -Value AliasValue</a:t>
            </a:r>
            <a:endParaRPr>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エイリアス</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設定したエイリアスは現在のセッションでしか有効でないため、PowerShellを閉じると設定が初期化される。</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永続化したい場合は特定のパスに</a:t>
            </a:r>
            <a:r>
              <a:rPr lang="ja">
                <a:solidFill>
                  <a:schemeClr val="dk1"/>
                </a:solidFill>
                <a:latin typeface="Source Code Pro"/>
                <a:ea typeface="Source Code Pro"/>
                <a:cs typeface="Source Code Pro"/>
                <a:sym typeface="Source Code Pro"/>
              </a:rPr>
              <a:t>profile.ps1</a:t>
            </a:r>
            <a:r>
              <a:rPr lang="ja"/>
              <a:t>を作成し、その中に設定する</a:t>
            </a:r>
            <a:endParaRPr/>
          </a:p>
          <a:p>
            <a:pPr indent="0" lvl="0" marL="0" rtl="0" algn="l">
              <a:spcBef>
                <a:spcPts val="1200"/>
              </a:spcBef>
              <a:spcAft>
                <a:spcPts val="0"/>
              </a:spcAft>
              <a:buNone/>
            </a:pPr>
            <a:r>
              <a:rPr lang="ja"/>
              <a:t>特定のパスについては下記を参照</a:t>
            </a:r>
            <a:endParaRPr/>
          </a:p>
          <a:p>
            <a:pPr indent="0" lvl="0" marL="0" rtl="0" algn="l">
              <a:spcBef>
                <a:spcPts val="1200"/>
              </a:spcBef>
              <a:spcAft>
                <a:spcPts val="1200"/>
              </a:spcAft>
              <a:buNone/>
            </a:pPr>
            <a:r>
              <a:rPr lang="ja" sz="1200"/>
              <a:t>https://learn.microsoft.com/ja-jp/powershell/module/microsoft.powershell.core/about/about_profiles?view=powershell-7.3</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エイリアス</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rPr>
              <a:t>TIPS</a:t>
            </a:r>
            <a:endParaRPr>
              <a:solidFill>
                <a:schemeClr val="dk1"/>
              </a:solidFill>
            </a:endParaRPr>
          </a:p>
          <a:p>
            <a:pPr indent="0" lvl="0" marL="0" rtl="0" algn="l">
              <a:spcBef>
                <a:spcPts val="1200"/>
              </a:spcBef>
              <a:spcAft>
                <a:spcPts val="0"/>
              </a:spcAft>
              <a:buNone/>
            </a:pPr>
            <a:r>
              <a:rPr lang="ja"/>
              <a:t>引数付きのコマンドをエイリアスに設定したい</a:t>
            </a:r>
            <a:endParaRPr/>
          </a:p>
          <a:p>
            <a:pPr indent="0" lvl="0" marL="0" rtl="0" algn="l">
              <a:spcBef>
                <a:spcPts val="1200"/>
              </a:spcBef>
              <a:spcAft>
                <a:spcPts val="0"/>
              </a:spcAft>
              <a:buNone/>
            </a:pPr>
            <a:r>
              <a:rPr lang="ja"/>
              <a:t>-&gt; エイリアスでは引数を認識できないので関数を定義する必要がある</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例: </a:t>
            </a:r>
            <a:r>
              <a:rPr lang="ja">
                <a:solidFill>
                  <a:schemeClr val="dk1"/>
                </a:solidFill>
                <a:latin typeface="Source Code Pro"/>
                <a:ea typeface="Source Code Pro"/>
                <a:cs typeface="Source Code Pro"/>
                <a:sym typeface="Source Code Pro"/>
              </a:rPr>
              <a:t>ls -a </a:t>
            </a:r>
            <a:r>
              <a:rPr lang="ja"/>
              <a:t>のように非表示ファイルも表示する</a:t>
            </a:r>
            <a:r>
              <a:rPr lang="ja">
                <a:solidFill>
                  <a:schemeClr val="dk1"/>
                </a:solidFill>
                <a:latin typeface="Source Code Pro"/>
                <a:ea typeface="Source Code Pro"/>
                <a:cs typeface="Source Code Pro"/>
                <a:sym typeface="Source Code Pro"/>
              </a:rPr>
              <a:t>ls-a</a:t>
            </a:r>
            <a:r>
              <a:rPr lang="ja">
                <a:latin typeface="Source Code Pro"/>
                <a:ea typeface="Source Code Pro"/>
                <a:cs typeface="Source Code Pro"/>
                <a:sym typeface="Source Code Pro"/>
              </a:rPr>
              <a:t>コマンドを作りたい</a:t>
            </a:r>
            <a:endParaRPr>
              <a:latin typeface="Source Code Pro"/>
              <a:ea typeface="Source Code Pro"/>
              <a:cs typeface="Source Code Pro"/>
              <a:sym typeface="Source Code Pro"/>
            </a:endParaRPr>
          </a:p>
          <a:p>
            <a:pPr indent="0" lvl="0" marL="0" rtl="0" algn="l">
              <a:spcBef>
                <a:spcPts val="1200"/>
              </a:spcBef>
              <a:spcAft>
                <a:spcPts val="1200"/>
              </a:spcAft>
              <a:buNone/>
            </a:pPr>
            <a:r>
              <a:rPr lang="ja">
                <a:solidFill>
                  <a:schemeClr val="dk1"/>
                </a:solidFill>
                <a:latin typeface="Source Code Pro"/>
                <a:ea typeface="Source Code Pro"/>
                <a:cs typeface="Source Code Pro"/>
                <a:sym typeface="Source Code Pro"/>
              </a:rPr>
              <a:t>function ls-a { Get-ChildItem -Force }</a:t>
            </a:r>
            <a:endParaRPr>
              <a:solidFill>
                <a:schemeClr val="dk1"/>
              </a:solidFill>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パイプライン</a:t>
            </a:r>
            <a:endParaRPr/>
          </a:p>
        </p:txBody>
      </p:sp>
      <p:sp>
        <p:nvSpPr>
          <p:cNvPr id="161" name="Google Shape;161;p3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パイプライン</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Source Code Pro"/>
                <a:ea typeface="Source Code Pro"/>
                <a:cs typeface="Source Code Pro"/>
                <a:sym typeface="Source Code Pro"/>
              </a:rPr>
              <a:t>コマンドレットの出力を次のコマンドレットの入力とする一連のコマンド</a:t>
            </a:r>
            <a:endParaRPr>
              <a:latin typeface="Source Code Pro"/>
              <a:ea typeface="Source Code Pro"/>
              <a:cs typeface="Source Code Pro"/>
              <a:sym typeface="Source Code Pro"/>
            </a:endParaRPr>
          </a:p>
          <a:p>
            <a:pPr indent="0" lvl="0" marL="0" rtl="0" algn="l">
              <a:spcBef>
                <a:spcPts val="1200"/>
              </a:spcBef>
              <a:spcAft>
                <a:spcPts val="0"/>
              </a:spcAft>
              <a:buNone/>
            </a:pPr>
            <a:r>
              <a:rPr lang="ja" sz="1300">
                <a:solidFill>
                  <a:schemeClr val="dk1"/>
                </a:solidFill>
                <a:latin typeface="Source Code Pro"/>
                <a:ea typeface="Source Code Pro"/>
                <a:cs typeface="Source Code Pro"/>
                <a:sym typeface="Source Code Pro"/>
              </a:rPr>
              <a:t>Get-NetTCPConnection | Where-Object { $_.State -eq “Listen”} | Sort-Object LocalPort</a:t>
            </a:r>
            <a:endParaRPr sz="1300">
              <a:solidFill>
                <a:schemeClr val="dk1"/>
              </a:solidFill>
              <a:latin typeface="Source Code Pro"/>
              <a:ea typeface="Source Code Pro"/>
              <a:cs typeface="Source Code Pro"/>
              <a:sym typeface="Source Code Pro"/>
            </a:endParaRPr>
          </a:p>
          <a:p>
            <a:pPr indent="0" lvl="0" marL="0" rtl="0" algn="l">
              <a:spcBef>
                <a:spcPts val="1200"/>
              </a:spcBef>
              <a:spcAft>
                <a:spcPts val="1200"/>
              </a:spcAft>
              <a:buNone/>
            </a:pPr>
            <a:r>
              <a:t/>
            </a:r>
            <a:endParaRPr>
              <a:latin typeface="Source Code Pro"/>
              <a:ea typeface="Source Code Pro"/>
              <a:cs typeface="Source Code Pro"/>
              <a:sym typeface="Source Code Pro"/>
            </a:endParaRPr>
          </a:p>
        </p:txBody>
      </p:sp>
      <p:pic>
        <p:nvPicPr>
          <p:cNvPr id="168" name="Google Shape;168;p31"/>
          <p:cNvPicPr preferRelativeResize="0"/>
          <p:nvPr/>
        </p:nvPicPr>
        <p:blipFill>
          <a:blip r:embed="rId3">
            <a:alphaModFix/>
          </a:blip>
          <a:stretch>
            <a:fillRect/>
          </a:stretch>
        </p:blipFill>
        <p:spPr>
          <a:xfrm>
            <a:off x="505737" y="2296200"/>
            <a:ext cx="8132527" cy="24248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話すことメモ</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PowerShellの立ち位置</a:t>
            </a:r>
            <a:endParaRPr/>
          </a:p>
          <a:p>
            <a:pPr indent="-342900" lvl="0" marL="457200" rtl="0" algn="l">
              <a:spcBef>
                <a:spcPts val="0"/>
              </a:spcBef>
              <a:spcAft>
                <a:spcPts val="0"/>
              </a:spcAft>
              <a:buSzPts val="1800"/>
              <a:buChar char="-"/>
            </a:pPr>
            <a:r>
              <a:rPr lang="ja"/>
              <a:t>Hello World</a:t>
            </a:r>
            <a:endParaRPr/>
          </a:p>
          <a:p>
            <a:pPr indent="-342900" lvl="0" marL="457200" rtl="0" algn="l">
              <a:spcBef>
                <a:spcPts val="0"/>
              </a:spcBef>
              <a:spcAft>
                <a:spcPts val="0"/>
              </a:spcAft>
              <a:buSzPts val="1800"/>
              <a:buChar char="-"/>
            </a:pPr>
            <a:r>
              <a:rPr lang="ja"/>
              <a:t>コマンドレット</a:t>
            </a:r>
            <a:endParaRPr/>
          </a:p>
          <a:p>
            <a:pPr indent="-342900" lvl="0" marL="457200" rtl="0" algn="l">
              <a:spcBef>
                <a:spcPts val="0"/>
              </a:spcBef>
              <a:spcAft>
                <a:spcPts val="0"/>
              </a:spcAft>
              <a:buSzPts val="1800"/>
              <a:buChar char="-"/>
            </a:pPr>
            <a:r>
              <a:rPr lang="ja"/>
              <a:t>エイリアス</a:t>
            </a:r>
            <a:endParaRPr/>
          </a:p>
          <a:p>
            <a:pPr indent="-342900" lvl="0" marL="457200" rtl="0" algn="l">
              <a:spcBef>
                <a:spcPts val="0"/>
              </a:spcBef>
              <a:spcAft>
                <a:spcPts val="0"/>
              </a:spcAft>
              <a:buSzPts val="1800"/>
              <a:buChar char="-"/>
            </a:pPr>
            <a:r>
              <a:rPr lang="ja"/>
              <a:t>パイプライン</a:t>
            </a:r>
            <a:endParaRPr/>
          </a:p>
          <a:p>
            <a:pPr indent="-317500" lvl="1" marL="914400" rtl="0" algn="l">
              <a:spcBef>
                <a:spcPts val="0"/>
              </a:spcBef>
              <a:spcAft>
                <a:spcPts val="0"/>
              </a:spcAft>
              <a:buSzPts val="1400"/>
              <a:buChar char="-"/>
            </a:pPr>
            <a:r>
              <a:rPr lang="ja"/>
              <a:t>Where-Object</a:t>
            </a:r>
            <a:endParaRPr/>
          </a:p>
          <a:p>
            <a:pPr indent="-317500" lvl="1" marL="914400" rtl="0" algn="l">
              <a:spcBef>
                <a:spcPts val="0"/>
              </a:spcBef>
              <a:spcAft>
                <a:spcPts val="0"/>
              </a:spcAft>
              <a:buSzPts val="1400"/>
              <a:buChar char="-"/>
            </a:pPr>
            <a:r>
              <a:rPr lang="ja"/>
              <a:t>Foreach-Object</a:t>
            </a:r>
            <a:endParaRPr/>
          </a:p>
          <a:p>
            <a:pPr indent="-342900" lvl="0" marL="457200" rtl="0" algn="l">
              <a:spcBef>
                <a:spcPts val="0"/>
              </a:spcBef>
              <a:spcAft>
                <a:spcPts val="0"/>
              </a:spcAft>
              <a:buSzPts val="1800"/>
              <a:buChar char="-"/>
            </a:pPr>
            <a:r>
              <a:rPr lang="ja"/>
              <a:t>スクリプトの実行、モジュールのインポート</a:t>
            </a:r>
            <a:endParaRPr/>
          </a:p>
          <a:p>
            <a:pPr indent="-342900" lvl="0" marL="457200" rtl="0" algn="l">
              <a:spcBef>
                <a:spcPts val="0"/>
              </a:spcBef>
              <a:spcAft>
                <a:spcPts val="0"/>
              </a:spcAft>
              <a:buSzPts val="1800"/>
              <a:buChar char="-"/>
            </a:pPr>
            <a:r>
              <a:rPr lang="ja"/>
              <a:t>関数の作成</a:t>
            </a:r>
            <a:endParaRPr/>
          </a:p>
          <a:p>
            <a:pPr indent="-342900" lvl="0" marL="457200" rtl="0" algn="l">
              <a:spcBef>
                <a:spcPts val="0"/>
              </a:spcBef>
              <a:spcAft>
                <a:spcPts val="0"/>
              </a:spcAft>
              <a:buSzPts val="1800"/>
              <a:buChar char="-"/>
            </a:pPr>
            <a:r>
              <a:rPr lang="ja"/>
              <a:t>PowerShellスクリプトのみでEXEを実行する</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パイプライン</a:t>
            </a:r>
            <a:endParaRPr/>
          </a:p>
        </p:txBody>
      </p:sp>
      <p:sp>
        <p:nvSpPr>
          <p:cNvPr id="174" name="Google Shape;174;p32"/>
          <p:cNvSpPr txBox="1"/>
          <p:nvPr>
            <p:ph idx="1" type="body"/>
          </p:nvPr>
        </p:nvSpPr>
        <p:spPr>
          <a:xfrm>
            <a:off x="353950" y="1200900"/>
            <a:ext cx="8520600" cy="394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latin typeface="Source Code Pro"/>
                <a:ea typeface="Source Code Pro"/>
                <a:cs typeface="Source Code Pro"/>
                <a:sym typeface="Source Code Pro"/>
              </a:rPr>
              <a:t>Where-Object</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パイプで渡ってくるオブジェクトを指定した条件に従ってフィルターする</a:t>
            </a:r>
            <a:endParaRPr>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SQLのWHERE句みたいな感じ</a:t>
            </a:r>
            <a:endParaRPr>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a:p>
            <a:pPr indent="0" lvl="0" marL="0" rtl="0" algn="l">
              <a:spcBef>
                <a:spcPts val="1200"/>
              </a:spcBef>
              <a:spcAft>
                <a:spcPts val="0"/>
              </a:spcAft>
              <a:buNone/>
            </a:pPr>
            <a:r>
              <a:rPr lang="ja">
                <a:solidFill>
                  <a:schemeClr val="dk1"/>
                </a:solidFill>
                <a:latin typeface="Source Code Pro"/>
                <a:ea typeface="Source Code Pro"/>
                <a:cs typeface="Source Code Pro"/>
                <a:sym typeface="Source Code Pro"/>
              </a:rPr>
              <a:t>Get-Process | Where-Object { $_.ProcessName -eq “foo” }</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1200"/>
              </a:spcBef>
              <a:spcAft>
                <a:spcPts val="1200"/>
              </a:spcAft>
              <a:buNone/>
            </a:pPr>
            <a:r>
              <a:rPr lang="ja">
                <a:solidFill>
                  <a:schemeClr val="dk1"/>
                </a:solidFill>
                <a:latin typeface="Source Code Pro"/>
                <a:ea typeface="Source Code Pro"/>
                <a:cs typeface="Source Code Pro"/>
                <a:sym typeface="Source Code Pro"/>
              </a:rPr>
              <a:t>$_ </a:t>
            </a:r>
            <a:r>
              <a:rPr lang="ja">
                <a:latin typeface="Source Code Pro"/>
                <a:ea typeface="Source Code Pro"/>
                <a:cs typeface="Source Code Pro"/>
                <a:sym typeface="Source Code Pro"/>
              </a:rPr>
              <a:t>&lt;- Get-Processで取得した一つ一つのプロセスオブジェクトが格納される</a:t>
            </a:r>
            <a:endParaRPr>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パイプライン</a:t>
            </a:r>
            <a:endParaRPr/>
          </a:p>
        </p:txBody>
      </p:sp>
      <p:sp>
        <p:nvSpPr>
          <p:cNvPr id="180" name="Google Shape;180;p33"/>
          <p:cNvSpPr txBox="1"/>
          <p:nvPr>
            <p:ph idx="1" type="body"/>
          </p:nvPr>
        </p:nvSpPr>
        <p:spPr>
          <a:xfrm>
            <a:off x="353950" y="1200900"/>
            <a:ext cx="8520600" cy="394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latin typeface="Source Code Pro"/>
                <a:ea typeface="Source Code Pro"/>
                <a:cs typeface="Source Code Pro"/>
                <a:sym typeface="Source Code Pro"/>
              </a:rPr>
              <a:t>Where-Object</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パイプで渡ってくるオブジェクトを指定した条件に従ってフィルターする</a:t>
            </a:r>
            <a:endParaRPr>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SQLのWHERE句みたいな感じ</a:t>
            </a:r>
            <a:endParaRPr>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Where-Object自体もコマンドレットでありエイリアスもある</a:t>
            </a:r>
            <a:endParaRPr>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下記は全て同じ意味</a:t>
            </a:r>
            <a:endParaRPr>
              <a:latin typeface="Source Code Pro"/>
              <a:ea typeface="Source Code Pro"/>
              <a:cs typeface="Source Code Pro"/>
              <a:sym typeface="Source Code Pro"/>
            </a:endParaRPr>
          </a:p>
          <a:p>
            <a:pPr indent="-342900" lvl="0" marL="457200" rtl="0" algn="l">
              <a:spcBef>
                <a:spcPts val="120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Where-Object { $_.Name -eq “foo” }</a:t>
            </a:r>
            <a:endParaRPr>
              <a:solidFill>
                <a:schemeClr val="dk1"/>
              </a:solidFill>
              <a:latin typeface="Source Code Pro"/>
              <a:ea typeface="Source Code Pro"/>
              <a:cs typeface="Source Code Pro"/>
              <a:sym typeface="Source Code Pro"/>
            </a:endParaRPr>
          </a:p>
          <a:p>
            <a:pPr indent="-342900" lvl="0" marL="457200" rtl="0" algn="l">
              <a:spcBef>
                <a:spcPts val="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where { $_.Name -eq “foo” }</a:t>
            </a:r>
            <a:endParaRPr>
              <a:solidFill>
                <a:schemeClr val="dk1"/>
              </a:solidFill>
              <a:latin typeface="Source Code Pro"/>
              <a:ea typeface="Source Code Pro"/>
              <a:cs typeface="Source Code Pro"/>
              <a:sym typeface="Source Code Pro"/>
            </a:endParaRPr>
          </a:p>
          <a:p>
            <a:pPr indent="-342900" lvl="0" marL="457200" rtl="0" algn="l">
              <a:spcBef>
                <a:spcPts val="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 { $_.Name -eq “foo” }</a:t>
            </a:r>
            <a:endParaRPr>
              <a:solidFill>
                <a:schemeClr val="dk1"/>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パイプライン</a:t>
            </a:r>
            <a:endParaRPr/>
          </a:p>
        </p:txBody>
      </p:sp>
      <p:sp>
        <p:nvSpPr>
          <p:cNvPr id="186" name="Google Shape;186;p34"/>
          <p:cNvSpPr txBox="1"/>
          <p:nvPr>
            <p:ph idx="1" type="body"/>
          </p:nvPr>
        </p:nvSpPr>
        <p:spPr>
          <a:xfrm>
            <a:off x="353950" y="1200900"/>
            <a:ext cx="8520600" cy="354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a:solidFill>
                  <a:schemeClr val="dk1"/>
                </a:solidFill>
                <a:latin typeface="Source Code Pro"/>
                <a:ea typeface="Source Code Pro"/>
                <a:cs typeface="Source Code Pro"/>
                <a:sym typeface="Source Code Pro"/>
              </a:rPr>
              <a:t>比較演算子は以下</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rPr lang="ja" sz="1200" u="sng">
                <a:solidFill>
                  <a:schemeClr val="hlink"/>
                </a:solidFill>
                <a:latin typeface="Source Code Pro"/>
                <a:ea typeface="Source Code Pro"/>
                <a:cs typeface="Source Code Pro"/>
                <a:sym typeface="Source Code Pro"/>
                <a:hlinkClick r:id="rId3"/>
              </a:rPr>
              <a:t>https://learn.microsoft.com/ja-jp/powershell/module/microsoft.powershell.core/about/about_comparison_operators?view=powershell-7.3</a:t>
            </a:r>
            <a:endParaRPr sz="1200">
              <a:latin typeface="Source Code Pro"/>
              <a:ea typeface="Source Code Pro"/>
              <a:cs typeface="Source Code Pro"/>
              <a:sym typeface="Source Code Pro"/>
            </a:endParaRPr>
          </a:p>
          <a:p>
            <a:pPr indent="0" lvl="0" marL="0" rtl="0" algn="l">
              <a:spcBef>
                <a:spcPts val="1200"/>
              </a:spcBef>
              <a:spcAft>
                <a:spcPts val="0"/>
              </a:spcAft>
              <a:buNone/>
            </a:pPr>
            <a:r>
              <a:rPr lang="ja" sz="1200">
                <a:latin typeface="Source Code Pro"/>
                <a:ea typeface="Source Code Pro"/>
                <a:cs typeface="Source Code Pro"/>
                <a:sym typeface="Source Code Pro"/>
              </a:rPr>
              <a:t>-eq -ieq -ceq -ne -ine -cne -gt -igt -cgt -ge -ige -cge -lt -ilt -clt -le -ile -cle　</a:t>
            </a:r>
            <a:endParaRPr sz="1200">
              <a:latin typeface="Source Code Pro"/>
              <a:ea typeface="Source Code Pro"/>
              <a:cs typeface="Source Code Pro"/>
              <a:sym typeface="Source Code Pro"/>
            </a:endParaRPr>
          </a:p>
          <a:p>
            <a:pPr indent="0" lvl="0" marL="0" rtl="0" algn="l">
              <a:spcBef>
                <a:spcPts val="1200"/>
              </a:spcBef>
              <a:spcAft>
                <a:spcPts val="0"/>
              </a:spcAft>
              <a:buNone/>
            </a:pPr>
            <a:r>
              <a:rPr lang="ja" sz="1200">
                <a:latin typeface="Source Code Pro"/>
                <a:ea typeface="Source Code Pro"/>
                <a:cs typeface="Source Code Pro"/>
                <a:sym typeface="Source Code Pro"/>
              </a:rPr>
              <a:t>-like -ilike -clike -notlike -inotlike -cnotlike </a:t>
            </a:r>
            <a:endParaRPr sz="1200">
              <a:latin typeface="Source Code Pro"/>
              <a:ea typeface="Source Code Pro"/>
              <a:cs typeface="Source Code Pro"/>
              <a:sym typeface="Source Code Pro"/>
            </a:endParaRPr>
          </a:p>
          <a:p>
            <a:pPr indent="0" lvl="0" marL="0" rtl="0" algn="l">
              <a:spcBef>
                <a:spcPts val="1200"/>
              </a:spcBef>
              <a:spcAft>
                <a:spcPts val="0"/>
              </a:spcAft>
              <a:buNone/>
            </a:pPr>
            <a:r>
              <a:rPr lang="ja" sz="1200">
                <a:latin typeface="Source Code Pro"/>
                <a:ea typeface="Source Code Pro"/>
                <a:cs typeface="Source Code Pro"/>
                <a:sym typeface="Source Code Pro"/>
              </a:rPr>
              <a:t>-match -imatch -cmatch -notmatch -inotmatch -cnotmatch </a:t>
            </a:r>
            <a:endParaRPr sz="1200">
              <a:latin typeface="Source Code Pro"/>
              <a:ea typeface="Source Code Pro"/>
              <a:cs typeface="Source Code Pro"/>
              <a:sym typeface="Source Code Pro"/>
            </a:endParaRPr>
          </a:p>
          <a:p>
            <a:pPr indent="0" lvl="0" marL="0" rtl="0" algn="l">
              <a:spcBef>
                <a:spcPts val="1200"/>
              </a:spcBef>
              <a:spcAft>
                <a:spcPts val="0"/>
              </a:spcAft>
              <a:buNone/>
            </a:pPr>
            <a:r>
              <a:rPr lang="ja" sz="1200">
                <a:latin typeface="Source Code Pro"/>
                <a:ea typeface="Source Code Pro"/>
                <a:cs typeface="Source Code Pro"/>
                <a:sym typeface="Source Code Pro"/>
              </a:rPr>
              <a:t>-replace -ireplace -creplace </a:t>
            </a:r>
            <a:endParaRPr sz="1200">
              <a:latin typeface="Source Code Pro"/>
              <a:ea typeface="Source Code Pro"/>
              <a:cs typeface="Source Code Pro"/>
              <a:sym typeface="Source Code Pro"/>
            </a:endParaRPr>
          </a:p>
          <a:p>
            <a:pPr indent="0" lvl="0" marL="0" rtl="0" algn="l">
              <a:spcBef>
                <a:spcPts val="1200"/>
              </a:spcBef>
              <a:spcAft>
                <a:spcPts val="0"/>
              </a:spcAft>
              <a:buNone/>
            </a:pPr>
            <a:r>
              <a:rPr lang="ja" sz="1200">
                <a:latin typeface="Source Code Pro"/>
                <a:ea typeface="Source Code Pro"/>
                <a:cs typeface="Source Code Pro"/>
                <a:sym typeface="Source Code Pro"/>
              </a:rPr>
              <a:t>-contains -icontains -ccontains -notcontains -inotcontains -cnotcontains </a:t>
            </a:r>
            <a:endParaRPr sz="1200">
              <a:latin typeface="Source Code Pro"/>
              <a:ea typeface="Source Code Pro"/>
              <a:cs typeface="Source Code Pro"/>
              <a:sym typeface="Source Code Pro"/>
            </a:endParaRPr>
          </a:p>
          <a:p>
            <a:pPr indent="0" lvl="0" marL="0" rtl="0" algn="l">
              <a:spcBef>
                <a:spcPts val="1200"/>
              </a:spcBef>
              <a:spcAft>
                <a:spcPts val="0"/>
              </a:spcAft>
              <a:buNone/>
            </a:pPr>
            <a:r>
              <a:rPr lang="ja" sz="1200">
                <a:latin typeface="Source Code Pro"/>
                <a:ea typeface="Source Code Pro"/>
                <a:cs typeface="Source Code Pro"/>
                <a:sym typeface="Source Code Pro"/>
              </a:rPr>
              <a:t>-in -notin </a:t>
            </a:r>
            <a:endParaRPr sz="1200">
              <a:latin typeface="Source Code Pro"/>
              <a:ea typeface="Source Code Pro"/>
              <a:cs typeface="Source Code Pro"/>
              <a:sym typeface="Source Code Pro"/>
            </a:endParaRPr>
          </a:p>
          <a:p>
            <a:pPr indent="0" lvl="0" marL="0" rtl="0" algn="l">
              <a:spcBef>
                <a:spcPts val="1200"/>
              </a:spcBef>
              <a:spcAft>
                <a:spcPts val="1200"/>
              </a:spcAft>
              <a:buNone/>
            </a:pPr>
            <a:r>
              <a:rPr lang="ja" sz="1200">
                <a:latin typeface="Source Code Pro"/>
                <a:ea typeface="Source Code Pro"/>
                <a:cs typeface="Source Code Pro"/>
                <a:sym typeface="Source Code Pro"/>
              </a:rPr>
              <a:t>-is -isnot </a:t>
            </a:r>
            <a:endParaRPr sz="1200">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パイプライン</a:t>
            </a:r>
            <a:endParaRPr/>
          </a:p>
        </p:txBody>
      </p:sp>
      <p:sp>
        <p:nvSpPr>
          <p:cNvPr id="192" name="Google Shape;192;p35"/>
          <p:cNvSpPr txBox="1"/>
          <p:nvPr>
            <p:ph idx="1" type="body"/>
          </p:nvPr>
        </p:nvSpPr>
        <p:spPr>
          <a:xfrm>
            <a:off x="353950" y="1200900"/>
            <a:ext cx="8520600" cy="394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latin typeface="Source Code Pro"/>
                <a:ea typeface="Source Code Pro"/>
                <a:cs typeface="Source Code Pro"/>
                <a:sym typeface="Source Code Pro"/>
              </a:rPr>
              <a:t>ForEach</a:t>
            </a:r>
            <a:r>
              <a:rPr lang="ja">
                <a:solidFill>
                  <a:schemeClr val="dk1"/>
                </a:solidFill>
                <a:latin typeface="Source Code Pro"/>
                <a:ea typeface="Source Code Pro"/>
                <a:cs typeface="Source Code Pro"/>
                <a:sym typeface="Source Code Pro"/>
              </a:rPr>
              <a:t>-Object</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パイプラインで渡ってきたオブジェクトの各項目に対して何らかの操作をする</a:t>
            </a:r>
            <a:endParaRPr>
              <a:latin typeface="Source Code Pro"/>
              <a:ea typeface="Source Code Pro"/>
              <a:cs typeface="Source Code Pro"/>
              <a:sym typeface="Source Code Pro"/>
            </a:endParaRPr>
          </a:p>
          <a:p>
            <a:pPr indent="0" lvl="0" marL="0" rtl="0" algn="l">
              <a:spcBef>
                <a:spcPts val="1200"/>
              </a:spcBef>
              <a:spcAft>
                <a:spcPts val="0"/>
              </a:spcAft>
              <a:buNone/>
            </a:pPr>
            <a:r>
              <a:rPr lang="ja">
                <a:solidFill>
                  <a:schemeClr val="dk1"/>
                </a:solidFill>
                <a:latin typeface="Source Code Pro"/>
                <a:ea typeface="Source Code Pro"/>
                <a:cs typeface="Source Code Pro"/>
                <a:sym typeface="Source Code Pro"/>
              </a:rPr>
              <a:t>1..10 | ForEach–Object { New-Item $_”.txt” }</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1200"/>
              </a:spcBef>
              <a:spcAft>
                <a:spcPts val="1200"/>
              </a:spcAft>
              <a:buNone/>
            </a:pPr>
            <a:r>
              <a:t/>
            </a:r>
            <a:endParaRPr>
              <a:latin typeface="Source Code Pro"/>
              <a:ea typeface="Source Code Pro"/>
              <a:cs typeface="Source Code Pro"/>
              <a:sym typeface="Source Code Pro"/>
            </a:endParaRPr>
          </a:p>
        </p:txBody>
      </p:sp>
      <p:pic>
        <p:nvPicPr>
          <p:cNvPr id="193" name="Google Shape;193;p35"/>
          <p:cNvPicPr preferRelativeResize="0"/>
          <p:nvPr/>
        </p:nvPicPr>
        <p:blipFill>
          <a:blip r:embed="rId3">
            <a:alphaModFix/>
          </a:blip>
          <a:stretch>
            <a:fillRect/>
          </a:stretch>
        </p:blipFill>
        <p:spPr>
          <a:xfrm>
            <a:off x="2191088" y="2724975"/>
            <a:ext cx="4846326" cy="227067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パイプライン</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Source Code Pro"/>
                <a:ea typeface="Source Code Pro"/>
                <a:cs typeface="Source Code Pro"/>
                <a:sym typeface="Source Code Pro"/>
              </a:rPr>
              <a:t>ForEach-Object自体もコマンドレットでありエイリアスもある</a:t>
            </a:r>
            <a:endParaRPr>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下記は全て同じ意味</a:t>
            </a:r>
            <a:endParaRPr>
              <a:latin typeface="Source Code Pro"/>
              <a:ea typeface="Source Code Pro"/>
              <a:cs typeface="Source Code Pro"/>
              <a:sym typeface="Source Code Pro"/>
            </a:endParaRPr>
          </a:p>
          <a:p>
            <a:pPr indent="-342900" lvl="0" marL="457200" rtl="0" algn="l">
              <a:spcBef>
                <a:spcPts val="120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ForEach-Object { $_.FirstName + “ ” + $_.LastName  }</a:t>
            </a:r>
            <a:endParaRPr>
              <a:solidFill>
                <a:schemeClr val="dk1"/>
              </a:solidFill>
              <a:latin typeface="Source Code Pro"/>
              <a:ea typeface="Source Code Pro"/>
              <a:cs typeface="Source Code Pro"/>
              <a:sym typeface="Source Code Pro"/>
            </a:endParaRPr>
          </a:p>
          <a:p>
            <a:pPr indent="-342900" lvl="0" marL="457200" rtl="0" algn="l">
              <a:spcBef>
                <a:spcPts val="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foreach { $_.FirstName + “ ” + $_.LastName  }</a:t>
            </a:r>
            <a:endParaRPr>
              <a:solidFill>
                <a:schemeClr val="dk1"/>
              </a:solidFill>
              <a:latin typeface="Source Code Pro"/>
              <a:ea typeface="Source Code Pro"/>
              <a:cs typeface="Source Code Pro"/>
              <a:sym typeface="Source Code Pro"/>
            </a:endParaRPr>
          </a:p>
          <a:p>
            <a:pPr indent="-342900" lvl="0" marL="457200" rtl="0" algn="l">
              <a:spcBef>
                <a:spcPts val="0"/>
              </a:spcBef>
              <a:spcAft>
                <a:spcPts val="0"/>
              </a:spcAft>
              <a:buClr>
                <a:schemeClr val="dk1"/>
              </a:buClr>
              <a:buSzPts val="1800"/>
              <a:buFont typeface="Source Code Pro"/>
              <a:buChar char="-"/>
            </a:pPr>
            <a:r>
              <a:rPr lang="ja">
                <a:solidFill>
                  <a:schemeClr val="dk1"/>
                </a:solidFill>
                <a:latin typeface="Source Code Pro"/>
                <a:ea typeface="Source Code Pro"/>
                <a:cs typeface="Source Code Pro"/>
                <a:sym typeface="Source Code Pro"/>
              </a:rPr>
              <a:t>% { $_.FirstName + “ ” + $_.LastName  }</a:t>
            </a:r>
            <a:endParaRPr>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パイプライン</a:t>
            </a:r>
            <a:endParaRPr/>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Source Code Pro"/>
                <a:ea typeface="Source Code Pro"/>
                <a:cs typeface="Source Code Pro"/>
                <a:sym typeface="Source Code Pro"/>
              </a:rPr>
              <a:t>パイプライン入力をするには受け側のコマンドレットに最低1つのパイプライン入力許可パラメータが存在する必要がある</a:t>
            </a:r>
            <a:endParaRPr>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コマンドレットのどのパラメータがパイプライン入力を許可しているかは</a:t>
            </a:r>
            <a:endParaRPr>
              <a:latin typeface="Source Code Pro"/>
              <a:ea typeface="Source Code Pro"/>
              <a:cs typeface="Source Code Pro"/>
              <a:sym typeface="Source Code Pro"/>
            </a:endParaRPr>
          </a:p>
          <a:p>
            <a:pPr indent="0" lvl="0" marL="0" rtl="0" algn="l">
              <a:spcBef>
                <a:spcPts val="1200"/>
              </a:spcBef>
              <a:spcAft>
                <a:spcPts val="0"/>
              </a:spcAft>
              <a:buNone/>
            </a:pPr>
            <a:r>
              <a:rPr lang="ja">
                <a:solidFill>
                  <a:schemeClr val="dk1"/>
                </a:solidFill>
                <a:latin typeface="Source Code Pro"/>
                <a:ea typeface="Source Code Pro"/>
                <a:cs typeface="Source Code Pro"/>
                <a:sym typeface="Source Code Pro"/>
              </a:rPr>
              <a:t>Get-Help CommandName -Parameter *</a:t>
            </a:r>
            <a:r>
              <a:rPr lang="ja">
                <a:latin typeface="Source Code Pro"/>
                <a:ea typeface="Source Code Pro"/>
                <a:cs typeface="Source Code Pro"/>
                <a:sym typeface="Source Code Pro"/>
              </a:rPr>
              <a:t> で確認できる</a:t>
            </a:r>
            <a:endParaRPr>
              <a:latin typeface="Source Code Pro"/>
              <a:ea typeface="Source Code Pro"/>
              <a:cs typeface="Source Code Pro"/>
              <a:sym typeface="Source Code Pro"/>
            </a:endParaRPr>
          </a:p>
          <a:p>
            <a:pPr indent="0" lvl="0" marL="0" rtl="0" algn="l">
              <a:spcBef>
                <a:spcPts val="1200"/>
              </a:spcBef>
              <a:spcAft>
                <a:spcPts val="1200"/>
              </a:spcAft>
              <a:buNone/>
            </a:pPr>
            <a:r>
              <a:t/>
            </a:r>
            <a:endParaRPr>
              <a:latin typeface="Source Code Pro"/>
              <a:ea typeface="Source Code Pro"/>
              <a:cs typeface="Source Code Pro"/>
              <a:sym typeface="Source Code Pro"/>
            </a:endParaRPr>
          </a:p>
        </p:txBody>
      </p:sp>
      <p:pic>
        <p:nvPicPr>
          <p:cNvPr id="206" name="Google Shape;206;p37"/>
          <p:cNvPicPr preferRelativeResize="0"/>
          <p:nvPr/>
        </p:nvPicPr>
        <p:blipFill>
          <a:blip r:embed="rId3">
            <a:alphaModFix/>
          </a:blip>
          <a:stretch>
            <a:fillRect/>
          </a:stretch>
        </p:blipFill>
        <p:spPr>
          <a:xfrm>
            <a:off x="2019300" y="3564200"/>
            <a:ext cx="5105400" cy="1352550"/>
          </a:xfrm>
          <a:prstGeom prst="rect">
            <a:avLst/>
          </a:prstGeom>
          <a:noFill/>
          <a:ln cap="flat" cmpd="sng" w="9525">
            <a:solidFill>
              <a:schemeClr val="dk1"/>
            </a:solidFill>
            <a:prstDash val="solid"/>
            <a:round/>
            <a:headEnd len="sm" w="sm" type="none"/>
            <a:tailEnd len="sm" w="sm" type="none"/>
          </a:ln>
        </p:spPr>
      </p:pic>
      <p:cxnSp>
        <p:nvCxnSpPr>
          <p:cNvPr id="207" name="Google Shape;207;p37"/>
          <p:cNvCxnSpPr>
            <a:stCxn id="206" idx="1"/>
          </p:cNvCxnSpPr>
          <p:nvPr/>
        </p:nvCxnSpPr>
        <p:spPr>
          <a:xfrm>
            <a:off x="2019300" y="4240475"/>
            <a:ext cx="51054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スクリプトの実行、</a:t>
            </a:r>
            <a:endParaRPr/>
          </a:p>
          <a:p>
            <a:pPr indent="0" lvl="0" marL="0" rtl="0" algn="ctr">
              <a:spcBef>
                <a:spcPts val="0"/>
              </a:spcBef>
              <a:spcAft>
                <a:spcPts val="0"/>
              </a:spcAft>
              <a:buNone/>
            </a:pPr>
            <a:r>
              <a:rPr lang="ja"/>
              <a:t>モジュールのインポート</a:t>
            </a:r>
            <a:endParaRPr/>
          </a:p>
        </p:txBody>
      </p:sp>
      <p:sp>
        <p:nvSpPr>
          <p:cNvPr id="213" name="Google Shape;213;p3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スクリプトの実行、モジュールのインポート</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Source Code Pro"/>
                <a:ea typeface="Source Code Pro"/>
                <a:cs typeface="Source Code Pro"/>
                <a:sym typeface="Source Code Pro"/>
              </a:rPr>
              <a:t>PowerShellコマンドレットはファイルに記述して実行することで逐次実行することができる</a:t>
            </a:r>
            <a:endParaRPr>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a:p>
            <a:pPr indent="0" lvl="0" marL="0" rtl="0" algn="l">
              <a:spcBef>
                <a:spcPts val="1200"/>
              </a:spcBef>
              <a:spcAft>
                <a:spcPts val="1200"/>
              </a:spcAft>
              <a:buNone/>
            </a:pPr>
            <a:r>
              <a:t/>
            </a:r>
            <a:endParaRPr>
              <a:latin typeface="Source Code Pro"/>
              <a:ea typeface="Source Code Pro"/>
              <a:cs typeface="Source Code Pro"/>
              <a:sym typeface="Source Code Pro"/>
            </a:endParaRPr>
          </a:p>
        </p:txBody>
      </p:sp>
      <p:pic>
        <p:nvPicPr>
          <p:cNvPr id="220" name="Google Shape;220;p39"/>
          <p:cNvPicPr preferRelativeResize="0"/>
          <p:nvPr/>
        </p:nvPicPr>
        <p:blipFill>
          <a:blip r:embed="rId3">
            <a:alphaModFix/>
          </a:blip>
          <a:stretch>
            <a:fillRect/>
          </a:stretch>
        </p:blipFill>
        <p:spPr>
          <a:xfrm>
            <a:off x="1624000" y="1888625"/>
            <a:ext cx="5895975" cy="8382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スクリプトの実行、モジュールのインポート</a:t>
            </a:r>
            <a:endParaRPr/>
          </a:p>
        </p:txBody>
      </p:sp>
      <p:sp>
        <p:nvSpPr>
          <p:cNvPr id="226" name="Google Shape;22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Source Code Pro"/>
                <a:ea typeface="Source Code Pro"/>
                <a:cs typeface="Source Code Pro"/>
                <a:sym typeface="Source Code Pro"/>
              </a:rPr>
              <a:t>関数定義などのみのファイルの場合は実行後にその関数が呼び出せる</a:t>
            </a:r>
            <a:r>
              <a:rPr lang="ja">
                <a:latin typeface="Source Code Pro"/>
                <a:ea typeface="Source Code Pro"/>
                <a:cs typeface="Source Code Pro"/>
                <a:sym typeface="Source Code Pro"/>
              </a:rPr>
              <a:t>が、、、、</a:t>
            </a:r>
            <a:r>
              <a:rPr lang="ja">
                <a:latin typeface="Source Code Pro"/>
                <a:ea typeface="Source Code Pro"/>
                <a:cs typeface="Source Code Pro"/>
                <a:sym typeface="Source Code Pro"/>
              </a:rPr>
              <a:t>通常の呼び出しだと別スコープとして呼び出されてしまい関数が有効にならないので</a:t>
            </a:r>
            <a:r>
              <a:rPr lang="ja">
                <a:solidFill>
                  <a:schemeClr val="dk1"/>
                </a:solidFill>
                <a:latin typeface="Source Code Pro"/>
                <a:ea typeface="Source Code Pro"/>
                <a:cs typeface="Source Code Pro"/>
                <a:sym typeface="Source Code Pro"/>
              </a:rPr>
              <a:t>Dot-Sourcing</a:t>
            </a:r>
            <a:r>
              <a:rPr lang="ja">
                <a:latin typeface="Source Code Pro"/>
                <a:ea typeface="Source Code Pro"/>
                <a:cs typeface="Source Code Pro"/>
                <a:sym typeface="Source Code Pro"/>
              </a:rPr>
              <a:t>を使用して関数を読み込む</a:t>
            </a:r>
            <a:endParaRPr>
              <a:latin typeface="Source Code Pro"/>
              <a:ea typeface="Source Code Pro"/>
              <a:cs typeface="Source Code Pro"/>
              <a:sym typeface="Source Code Pro"/>
            </a:endParaRPr>
          </a:p>
          <a:p>
            <a:pPr indent="0" lvl="0" marL="0" rtl="0" algn="l">
              <a:spcBef>
                <a:spcPts val="1200"/>
              </a:spcBef>
              <a:spcAft>
                <a:spcPts val="1200"/>
              </a:spcAft>
              <a:buNone/>
            </a:pPr>
            <a:r>
              <a:t/>
            </a:r>
            <a:endParaRPr>
              <a:latin typeface="Source Code Pro"/>
              <a:ea typeface="Source Code Pro"/>
              <a:cs typeface="Source Code Pro"/>
              <a:sym typeface="Source Code Pro"/>
            </a:endParaRPr>
          </a:p>
        </p:txBody>
      </p:sp>
      <p:pic>
        <p:nvPicPr>
          <p:cNvPr id="227" name="Google Shape;227;p40"/>
          <p:cNvPicPr preferRelativeResize="0"/>
          <p:nvPr/>
        </p:nvPicPr>
        <p:blipFill>
          <a:blip r:embed="rId3">
            <a:alphaModFix/>
          </a:blip>
          <a:stretch>
            <a:fillRect/>
          </a:stretch>
        </p:blipFill>
        <p:spPr>
          <a:xfrm>
            <a:off x="106675" y="2363175"/>
            <a:ext cx="8930651" cy="1401125"/>
          </a:xfrm>
          <a:prstGeom prst="rect">
            <a:avLst/>
          </a:prstGeom>
          <a:noFill/>
          <a:ln cap="flat" cmpd="sng" w="9525">
            <a:solidFill>
              <a:schemeClr val="dk1"/>
            </a:solidFill>
            <a:prstDash val="solid"/>
            <a:round/>
            <a:headEnd len="sm" w="sm" type="none"/>
            <a:tailEnd len="sm" w="sm" type="none"/>
          </a:ln>
        </p:spPr>
      </p:pic>
      <p:pic>
        <p:nvPicPr>
          <p:cNvPr id="228" name="Google Shape;228;p40"/>
          <p:cNvPicPr preferRelativeResize="0"/>
          <p:nvPr/>
        </p:nvPicPr>
        <p:blipFill>
          <a:blip r:embed="rId4">
            <a:alphaModFix/>
          </a:blip>
          <a:stretch>
            <a:fillRect/>
          </a:stretch>
        </p:blipFill>
        <p:spPr>
          <a:xfrm>
            <a:off x="106675" y="3952850"/>
            <a:ext cx="8930651" cy="85889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スクリプトの実行、モジュールのインポート</a:t>
            </a:r>
            <a:endParaRPr/>
          </a:p>
        </p:txBody>
      </p:sp>
      <p:sp>
        <p:nvSpPr>
          <p:cNvPr id="234" name="Google Shape;23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Source Code Pro"/>
                <a:ea typeface="Source Code Pro"/>
                <a:cs typeface="Source Code Pro"/>
                <a:sym typeface="Source Code Pro"/>
              </a:rPr>
              <a:t>権限昇格前の探索に使用するスクリプトを持ち込んで実行しようとしているときなどに、</a:t>
            </a:r>
            <a:r>
              <a:rPr lang="ja">
                <a:solidFill>
                  <a:schemeClr val="dk1"/>
                </a:solidFill>
                <a:latin typeface="Source Code Pro"/>
                <a:ea typeface="Source Code Pro"/>
                <a:cs typeface="Source Code Pro"/>
                <a:sym typeface="Source Code Pro"/>
              </a:rPr>
              <a:t>実行ポリシー</a:t>
            </a:r>
            <a:r>
              <a:rPr lang="ja">
                <a:latin typeface="Source Code Pro"/>
                <a:ea typeface="Source Code Pro"/>
                <a:cs typeface="Source Code Pro"/>
                <a:sym typeface="Source Code Pro"/>
              </a:rPr>
              <a:t>によってスクリプトの実行が阻まれる可能性がある</a:t>
            </a:r>
            <a:endParaRPr>
              <a:latin typeface="Source Code Pro"/>
              <a:ea typeface="Source Code Pro"/>
              <a:cs typeface="Source Code Pro"/>
              <a:sym typeface="Source Code Pro"/>
            </a:endParaRPr>
          </a:p>
          <a:p>
            <a:pPr indent="0" lvl="0" marL="0" rtl="0" algn="l">
              <a:spcBef>
                <a:spcPts val="1200"/>
              </a:spcBef>
              <a:spcAft>
                <a:spcPts val="1200"/>
              </a:spcAft>
              <a:buNone/>
            </a:pPr>
            <a:r>
              <a:t/>
            </a:r>
            <a:endParaRPr>
              <a:latin typeface="Source Code Pro"/>
              <a:ea typeface="Source Code Pro"/>
              <a:cs typeface="Source Code Pro"/>
              <a:sym typeface="Source Code Pro"/>
            </a:endParaRPr>
          </a:p>
        </p:txBody>
      </p:sp>
      <p:pic>
        <p:nvPicPr>
          <p:cNvPr id="235" name="Google Shape;235;p41"/>
          <p:cNvPicPr preferRelativeResize="0"/>
          <p:nvPr/>
        </p:nvPicPr>
        <p:blipFill>
          <a:blip r:embed="rId3">
            <a:alphaModFix/>
          </a:blip>
          <a:stretch>
            <a:fillRect/>
          </a:stretch>
        </p:blipFill>
        <p:spPr>
          <a:xfrm>
            <a:off x="311700" y="2279250"/>
            <a:ext cx="8520599" cy="14744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PowerShellの</a:t>
            </a:r>
            <a:r>
              <a:rPr lang="ja"/>
              <a:t>立ち位置</a:t>
            </a:r>
            <a:endParaRPr/>
          </a:p>
        </p:txBody>
      </p:sp>
      <p:sp>
        <p:nvSpPr>
          <p:cNvPr id="67" name="Google Shape;67;p15"/>
          <p:cNvSpPr txBox="1"/>
          <p:nvPr>
            <p:ph idx="1" type="body"/>
          </p:nvPr>
        </p:nvSpPr>
        <p:spPr>
          <a:xfrm>
            <a:off x="311700" y="1152475"/>
            <a:ext cx="8520600" cy="3752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ja"/>
              <a:t>コマンドプロンプトの上位互換</a:t>
            </a:r>
            <a:endParaRPr/>
          </a:p>
          <a:p>
            <a:pPr indent="-310832" lvl="1" marL="914400" rtl="0" algn="l">
              <a:spcBef>
                <a:spcPts val="0"/>
              </a:spcBef>
              <a:spcAft>
                <a:spcPts val="0"/>
              </a:spcAft>
              <a:buSzPct val="100000"/>
              <a:buChar char="-"/>
            </a:pPr>
            <a:r>
              <a:rPr lang="ja"/>
              <a:t>従来のコマンドはPowerShellから利用できる</a:t>
            </a:r>
            <a:endParaRPr/>
          </a:p>
          <a:p>
            <a:pPr indent="0" lvl="0" marL="914400" rtl="0" algn="l">
              <a:spcBef>
                <a:spcPts val="1200"/>
              </a:spcBef>
              <a:spcAft>
                <a:spcPts val="0"/>
              </a:spcAft>
              <a:buNone/>
            </a:pPr>
            <a:r>
              <a:t/>
            </a:r>
            <a:endParaRPr/>
          </a:p>
          <a:p>
            <a:pPr indent="-334327" lvl="0" marL="457200" rtl="0" algn="l">
              <a:spcBef>
                <a:spcPts val="1200"/>
              </a:spcBef>
              <a:spcAft>
                <a:spcPts val="0"/>
              </a:spcAft>
              <a:buSzPct val="100000"/>
              <a:buChar char="-"/>
            </a:pPr>
            <a:r>
              <a:rPr lang="ja"/>
              <a:t>オブジェクト指向</a:t>
            </a:r>
            <a:endParaRPr/>
          </a:p>
          <a:p>
            <a:pPr indent="-310832" lvl="1" marL="914400" rtl="0" algn="l">
              <a:spcBef>
                <a:spcPts val="0"/>
              </a:spcBef>
              <a:spcAft>
                <a:spcPts val="0"/>
              </a:spcAft>
              <a:buSzPct val="100000"/>
              <a:buChar char="-"/>
            </a:pPr>
            <a:r>
              <a:rPr lang="ja"/>
              <a:t>従来のシェルと違い、構造化オブジェクトを扱うことができる</a:t>
            </a:r>
            <a:endParaRPr/>
          </a:p>
          <a:p>
            <a:pPr indent="0" lvl="0" marL="914400" rtl="0" algn="l">
              <a:spcBef>
                <a:spcPts val="1200"/>
              </a:spcBef>
              <a:spcAft>
                <a:spcPts val="0"/>
              </a:spcAft>
              <a:buNone/>
            </a:pPr>
            <a:r>
              <a:t/>
            </a:r>
            <a:endParaRPr/>
          </a:p>
          <a:p>
            <a:pPr indent="-334327" lvl="0" marL="457200" rtl="0" algn="l">
              <a:spcBef>
                <a:spcPts val="1200"/>
              </a:spcBef>
              <a:spcAft>
                <a:spcPts val="0"/>
              </a:spcAft>
              <a:buSzPct val="100000"/>
              <a:buChar char="-"/>
            </a:pPr>
            <a:r>
              <a:rPr lang="ja"/>
              <a:t>管理者に有用な機能が豊富</a:t>
            </a:r>
            <a:endParaRPr/>
          </a:p>
          <a:p>
            <a:pPr indent="-310832" lvl="1" marL="914400" rtl="0" algn="l">
              <a:spcBef>
                <a:spcPts val="0"/>
              </a:spcBef>
              <a:spcAft>
                <a:spcPts val="0"/>
              </a:spcAft>
              <a:buSzPct val="100000"/>
              <a:buChar char="-"/>
            </a:pPr>
            <a:r>
              <a:rPr lang="ja"/>
              <a:t>.NET、COM、WMI、XML、Active Directoryとの連携をサポート</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ja"/>
              <a:t>管理者にとって有用ということは…</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スクリプトの実行、モジュールのインポート</a:t>
            </a:r>
            <a:endParaRPr/>
          </a:p>
        </p:txBody>
      </p:sp>
      <p:sp>
        <p:nvSpPr>
          <p:cNvPr id="241" name="Google Shape;241;p42"/>
          <p:cNvSpPr txBox="1"/>
          <p:nvPr>
            <p:ph idx="1" type="body"/>
          </p:nvPr>
        </p:nvSpPr>
        <p:spPr>
          <a:xfrm>
            <a:off x="311700" y="1152475"/>
            <a:ext cx="4210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実行ポリシー（緩い順）</a:t>
            </a:r>
            <a:endParaRPr/>
          </a:p>
          <a:p>
            <a:pPr indent="-342900" lvl="0" marL="457200" rtl="0" algn="l">
              <a:spcBef>
                <a:spcPts val="1200"/>
              </a:spcBef>
              <a:spcAft>
                <a:spcPts val="0"/>
              </a:spcAft>
              <a:buSzPts val="1800"/>
              <a:buChar char="-"/>
            </a:pPr>
            <a:r>
              <a:rPr lang="ja"/>
              <a:t>UnRestricted</a:t>
            </a:r>
            <a:endParaRPr/>
          </a:p>
          <a:p>
            <a:pPr indent="-342900" lvl="0" marL="457200" rtl="0" algn="l">
              <a:spcBef>
                <a:spcPts val="0"/>
              </a:spcBef>
              <a:spcAft>
                <a:spcPts val="0"/>
              </a:spcAft>
              <a:buSzPts val="1800"/>
              <a:buChar char="-"/>
            </a:pPr>
            <a:r>
              <a:rPr lang="ja"/>
              <a:t>Bypass</a:t>
            </a:r>
            <a:endParaRPr/>
          </a:p>
          <a:p>
            <a:pPr indent="-342900" lvl="0" marL="457200" rtl="0" algn="l">
              <a:spcBef>
                <a:spcPts val="0"/>
              </a:spcBef>
              <a:spcAft>
                <a:spcPts val="0"/>
              </a:spcAft>
              <a:buSzPts val="1800"/>
              <a:buChar char="-"/>
            </a:pPr>
            <a:r>
              <a:rPr lang="ja"/>
              <a:t>Undefined</a:t>
            </a:r>
            <a:r>
              <a:rPr lang="ja" sz="1100"/>
              <a:t>※</a:t>
            </a:r>
            <a:endParaRPr sz="1100"/>
          </a:p>
          <a:p>
            <a:pPr indent="-342900" lvl="0" marL="457200" rtl="0" algn="l">
              <a:spcBef>
                <a:spcPts val="0"/>
              </a:spcBef>
              <a:spcAft>
                <a:spcPts val="0"/>
              </a:spcAft>
              <a:buSzPts val="1800"/>
              <a:buChar char="-"/>
            </a:pPr>
            <a:r>
              <a:rPr lang="ja"/>
              <a:t>RemoteSigned</a:t>
            </a:r>
            <a:endParaRPr/>
          </a:p>
          <a:p>
            <a:pPr indent="-342900" lvl="0" marL="457200" rtl="0" algn="l">
              <a:spcBef>
                <a:spcPts val="0"/>
              </a:spcBef>
              <a:spcAft>
                <a:spcPts val="0"/>
              </a:spcAft>
              <a:buSzPts val="1800"/>
              <a:buChar char="-"/>
            </a:pPr>
            <a:r>
              <a:rPr lang="ja"/>
              <a:t>AllSigned</a:t>
            </a:r>
            <a:endParaRPr/>
          </a:p>
          <a:p>
            <a:pPr indent="-342900" lvl="0" marL="457200" rtl="0" algn="l">
              <a:spcBef>
                <a:spcPts val="0"/>
              </a:spcBef>
              <a:spcAft>
                <a:spcPts val="0"/>
              </a:spcAft>
              <a:buSzPts val="1800"/>
              <a:buChar char="-"/>
            </a:pPr>
            <a:r>
              <a:rPr lang="ja"/>
              <a:t>Default</a:t>
            </a:r>
            <a:endParaRPr/>
          </a:p>
          <a:p>
            <a:pPr indent="-342900" lvl="0" marL="457200" rtl="0" algn="l">
              <a:spcBef>
                <a:spcPts val="0"/>
              </a:spcBef>
              <a:spcAft>
                <a:spcPts val="0"/>
              </a:spcAft>
              <a:buSzPts val="1800"/>
              <a:buChar char="-"/>
            </a:pPr>
            <a:r>
              <a:rPr lang="ja"/>
              <a:t>Restricted</a:t>
            </a:r>
            <a:endParaRPr/>
          </a:p>
        </p:txBody>
      </p:sp>
      <p:sp>
        <p:nvSpPr>
          <p:cNvPr id="242" name="Google Shape;242;p42"/>
          <p:cNvSpPr txBox="1"/>
          <p:nvPr>
            <p:ph idx="1" type="body"/>
          </p:nvPr>
        </p:nvSpPr>
        <p:spPr>
          <a:xfrm>
            <a:off x="4678175" y="1283750"/>
            <a:ext cx="4210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実行ポリシー</a:t>
            </a:r>
            <a:r>
              <a:rPr lang="ja"/>
              <a:t>スコープ（優先度順）</a:t>
            </a:r>
            <a:endParaRPr/>
          </a:p>
          <a:p>
            <a:pPr indent="-342900" lvl="0" marL="457200" rtl="0" algn="l">
              <a:spcBef>
                <a:spcPts val="1200"/>
              </a:spcBef>
              <a:spcAft>
                <a:spcPts val="0"/>
              </a:spcAft>
              <a:buSzPts val="1800"/>
              <a:buChar char="-"/>
            </a:pPr>
            <a:r>
              <a:rPr lang="ja"/>
              <a:t>MachinePolicy</a:t>
            </a:r>
            <a:endParaRPr/>
          </a:p>
          <a:p>
            <a:pPr indent="-342900" lvl="0" marL="457200" rtl="0" algn="l">
              <a:spcBef>
                <a:spcPts val="0"/>
              </a:spcBef>
              <a:spcAft>
                <a:spcPts val="0"/>
              </a:spcAft>
              <a:buSzPts val="1800"/>
              <a:buChar char="-"/>
            </a:pPr>
            <a:r>
              <a:rPr lang="ja"/>
              <a:t>UserPolicy</a:t>
            </a:r>
            <a:endParaRPr/>
          </a:p>
          <a:p>
            <a:pPr indent="-342900" lvl="0" marL="457200" rtl="0" algn="l">
              <a:spcBef>
                <a:spcPts val="0"/>
              </a:spcBef>
              <a:spcAft>
                <a:spcPts val="0"/>
              </a:spcAft>
              <a:buSzPts val="1800"/>
              <a:buChar char="-"/>
            </a:pPr>
            <a:r>
              <a:rPr lang="ja"/>
              <a:t>Process</a:t>
            </a:r>
            <a:endParaRPr/>
          </a:p>
          <a:p>
            <a:pPr indent="-342900" lvl="0" marL="457200" rtl="0" algn="l">
              <a:spcBef>
                <a:spcPts val="0"/>
              </a:spcBef>
              <a:spcAft>
                <a:spcPts val="0"/>
              </a:spcAft>
              <a:buSzPts val="1800"/>
              <a:buChar char="-"/>
            </a:pPr>
            <a:r>
              <a:rPr lang="ja"/>
              <a:t>CurrentUser</a:t>
            </a:r>
            <a:endParaRPr/>
          </a:p>
          <a:p>
            <a:pPr indent="-342900" lvl="0" marL="457200" rtl="0" algn="l">
              <a:spcBef>
                <a:spcPts val="0"/>
              </a:spcBef>
              <a:spcAft>
                <a:spcPts val="0"/>
              </a:spcAft>
              <a:buSzPts val="1800"/>
              <a:buChar char="-"/>
            </a:pPr>
            <a:r>
              <a:rPr lang="ja"/>
              <a:t>Restricted</a:t>
            </a:r>
            <a:endParaRPr/>
          </a:p>
          <a:p>
            <a:pPr indent="-342900" lvl="0" marL="457200" rtl="0" algn="l">
              <a:spcBef>
                <a:spcPts val="0"/>
              </a:spcBef>
              <a:spcAft>
                <a:spcPts val="0"/>
              </a:spcAft>
              <a:buSzPts val="1800"/>
              <a:buChar char="-"/>
            </a:pPr>
            <a:r>
              <a:rPr lang="ja"/>
              <a:t>LocalMachine</a:t>
            </a:r>
            <a:endParaRPr/>
          </a:p>
        </p:txBody>
      </p:sp>
      <p:sp>
        <p:nvSpPr>
          <p:cNvPr id="243" name="Google Shape;243;p42"/>
          <p:cNvSpPr txBox="1"/>
          <p:nvPr>
            <p:ph idx="1" type="body"/>
          </p:nvPr>
        </p:nvSpPr>
        <p:spPr>
          <a:xfrm>
            <a:off x="311700" y="4334475"/>
            <a:ext cx="8520600" cy="633600"/>
          </a:xfrm>
          <a:prstGeom prst="rect">
            <a:avLst/>
          </a:prstGeom>
        </p:spPr>
        <p:txBody>
          <a:bodyPr anchorCtr="0" anchor="t" bIns="91425" lIns="91425" spcFirstLastPara="1" rIns="91425" wrap="square" tIns="91425">
            <a:normAutofit fontScale="77500" lnSpcReduction="10000"/>
          </a:bodyPr>
          <a:lstStyle/>
          <a:p>
            <a:pPr indent="0" lvl="0" marL="0" rtl="0" algn="l">
              <a:lnSpc>
                <a:spcPct val="95000"/>
              </a:lnSpc>
              <a:spcBef>
                <a:spcPts val="0"/>
              </a:spcBef>
              <a:spcAft>
                <a:spcPts val="0"/>
              </a:spcAft>
              <a:buSzPct val="70300"/>
              <a:buNone/>
            </a:pPr>
            <a:r>
              <a:rPr lang="ja" sz="1330"/>
              <a:t>※</a:t>
            </a:r>
            <a:r>
              <a:rPr lang="ja" sz="1330"/>
              <a:t>全てのスコープでポリシーがUndefinedの場合、Windows ClientではRestricted、Windows Serverの場合RemoteSignedに設定される</a:t>
            </a:r>
            <a:endParaRPr sz="1330"/>
          </a:p>
          <a:p>
            <a:pPr indent="0" lvl="0" marL="0" rtl="0" algn="l">
              <a:lnSpc>
                <a:spcPct val="95000"/>
              </a:lnSpc>
              <a:spcBef>
                <a:spcPts val="1200"/>
              </a:spcBef>
              <a:spcAft>
                <a:spcPts val="1200"/>
              </a:spcAft>
              <a:buSzPct val="70300"/>
              <a:buNone/>
            </a:pPr>
            <a:r>
              <a:rPr lang="ja" sz="1330"/>
              <a:t>https://learn.microsoft.com/ja-jp/powershell/module/microsoft.powershell.core/about/about_execution_policies?view=powershell-7.3</a:t>
            </a:r>
            <a:endParaRPr sz="133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スクリプトの実行、モジュールのインポート</a:t>
            </a:r>
            <a:endParaRPr/>
          </a:p>
        </p:txBody>
      </p:sp>
      <p:sp>
        <p:nvSpPr>
          <p:cNvPr id="249" name="Google Shape;24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latin typeface="Source Code Pro"/>
                <a:ea typeface="Source Code Pro"/>
                <a:cs typeface="Source Code Pro"/>
                <a:sym typeface="Source Code Pro"/>
              </a:rPr>
              <a:t>Get-ExecutionPolicyで現在適用されているポリシーが確認でき、-Listオプションをつけると全てのスコープでポリシーが確認できる</a:t>
            </a:r>
            <a:endParaRPr>
              <a:latin typeface="Source Code Pro"/>
              <a:ea typeface="Source Code Pro"/>
              <a:cs typeface="Source Code Pro"/>
              <a:sym typeface="Source Code Pro"/>
            </a:endParaRPr>
          </a:p>
        </p:txBody>
      </p:sp>
      <p:pic>
        <p:nvPicPr>
          <p:cNvPr id="250" name="Google Shape;250;p43"/>
          <p:cNvPicPr preferRelativeResize="0"/>
          <p:nvPr/>
        </p:nvPicPr>
        <p:blipFill>
          <a:blip r:embed="rId3">
            <a:alphaModFix/>
          </a:blip>
          <a:stretch>
            <a:fillRect/>
          </a:stretch>
        </p:blipFill>
        <p:spPr>
          <a:xfrm>
            <a:off x="1738313" y="2256975"/>
            <a:ext cx="5667375" cy="26860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スクリプトの実行、モジュールのインポート</a:t>
            </a:r>
            <a:endParaRPr/>
          </a:p>
        </p:txBody>
      </p:sp>
      <p:sp>
        <p:nvSpPr>
          <p:cNvPr id="256" name="Google Shape;25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Source Code Pro"/>
              <a:buChar char="-"/>
            </a:pPr>
            <a:r>
              <a:rPr lang="ja">
                <a:latin typeface="Source Code Pro"/>
                <a:ea typeface="Source Code Pro"/>
                <a:cs typeface="Source Code Pro"/>
                <a:sym typeface="Source Code Pro"/>
              </a:rPr>
              <a:t>MachinePolicyとUserPolicyはGPOでのみ制御できるようだった</a:t>
            </a:r>
            <a:endParaRPr>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ja">
                <a:latin typeface="Source Code Pro"/>
                <a:ea typeface="Source Code Pro"/>
                <a:cs typeface="Source Code Pro"/>
                <a:sym typeface="Source Code Pro"/>
              </a:rPr>
              <a:t>ProcessとCurrentUserは一般ユーザー権限で変更可能だった</a:t>
            </a:r>
            <a:endParaRPr>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ja">
                <a:latin typeface="Source Code Pro"/>
                <a:ea typeface="Source Code Pro"/>
                <a:cs typeface="Source Code Pro"/>
                <a:sym typeface="Source Code Pro"/>
              </a:rPr>
              <a:t>LocalMachineの変更は管理者権限が必要だった</a:t>
            </a:r>
            <a:endParaRPr>
              <a:latin typeface="Source Code Pro"/>
              <a:ea typeface="Source Code Pro"/>
              <a:cs typeface="Source Code Pro"/>
              <a:sym typeface="Source Code Pro"/>
            </a:endParaRPr>
          </a:p>
          <a:p>
            <a:pPr indent="0" lvl="0" marL="0" rtl="0" algn="l">
              <a:spcBef>
                <a:spcPts val="1200"/>
              </a:spcBef>
              <a:spcAft>
                <a:spcPts val="1200"/>
              </a:spcAft>
              <a:buNone/>
            </a:pPr>
            <a:r>
              <a:rPr lang="ja">
                <a:latin typeface="Source Code Pro"/>
                <a:ea typeface="Source Code Pro"/>
                <a:cs typeface="Source Code Pro"/>
                <a:sym typeface="Source Code Pro"/>
              </a:rPr>
              <a:t>ADでGPOを配布して優先度の高いポリシーを一括設定してしまうのがよさそう</a:t>
            </a:r>
            <a:endParaRPr>
              <a:latin typeface="Source Code Pro"/>
              <a:ea typeface="Source Code Pro"/>
              <a:cs typeface="Source Code Pro"/>
              <a:sym typeface="Source Code Pro"/>
            </a:endParaRPr>
          </a:p>
        </p:txBody>
      </p:sp>
      <p:pic>
        <p:nvPicPr>
          <p:cNvPr id="257" name="Google Shape;257;p44"/>
          <p:cNvPicPr preferRelativeResize="0"/>
          <p:nvPr/>
        </p:nvPicPr>
        <p:blipFill>
          <a:blip r:embed="rId3">
            <a:alphaModFix/>
          </a:blip>
          <a:stretch>
            <a:fillRect/>
          </a:stretch>
        </p:blipFill>
        <p:spPr>
          <a:xfrm>
            <a:off x="2153450" y="2740750"/>
            <a:ext cx="4837100" cy="22925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スクリプトの実行、モジュールのインポート</a:t>
            </a:r>
            <a:endParaRPr/>
          </a:p>
        </p:txBody>
      </p:sp>
      <p:sp>
        <p:nvSpPr>
          <p:cNvPr id="263" name="Google Shape;26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latin typeface="Source Code Pro"/>
                <a:ea typeface="Source Code Pro"/>
                <a:cs typeface="Source Code Pro"/>
                <a:sym typeface="Source Code Pro"/>
              </a:rPr>
              <a:t>EGのポリシーではMachinePolicyにRemoteSignedが設定されていた</a:t>
            </a:r>
            <a:endParaRPr>
              <a:latin typeface="Source Code Pro"/>
              <a:ea typeface="Source Code Pro"/>
              <a:cs typeface="Source Code Pro"/>
              <a:sym typeface="Source Code Pro"/>
            </a:endParaRPr>
          </a:p>
        </p:txBody>
      </p:sp>
      <p:pic>
        <p:nvPicPr>
          <p:cNvPr id="264" name="Google Shape;264;p45"/>
          <p:cNvPicPr preferRelativeResize="0"/>
          <p:nvPr/>
        </p:nvPicPr>
        <p:blipFill>
          <a:blip r:embed="rId3">
            <a:alphaModFix/>
          </a:blip>
          <a:stretch>
            <a:fillRect/>
          </a:stretch>
        </p:blipFill>
        <p:spPr>
          <a:xfrm>
            <a:off x="1090600" y="2110688"/>
            <a:ext cx="6962775" cy="21050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関数の作成</a:t>
            </a:r>
            <a:endParaRPr/>
          </a:p>
        </p:txBody>
      </p:sp>
      <p:sp>
        <p:nvSpPr>
          <p:cNvPr id="270" name="Google Shape;270;p4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関数の作成</a:t>
            </a:r>
            <a:endParaRPr/>
          </a:p>
        </p:txBody>
      </p:sp>
      <p:sp>
        <p:nvSpPr>
          <p:cNvPr id="276" name="Google Shape;27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Source Code Pro"/>
                <a:ea typeface="Source Code Pro"/>
                <a:cs typeface="Source Code Pro"/>
                <a:sym typeface="Source Code Pro"/>
              </a:rPr>
              <a:t>PowerShellにおける関数はパイプライン入力をサポートするため他のスクリプト言語の関数定義とは異なる箇所がある</a:t>
            </a:r>
            <a:endParaRPr>
              <a:latin typeface="Source Code Pro"/>
              <a:ea typeface="Source Code Pro"/>
              <a:cs typeface="Source Code Pro"/>
              <a:sym typeface="Source Code Pro"/>
            </a:endParaRPr>
          </a:p>
          <a:p>
            <a:pPr indent="-330200" lvl="0" marL="457200" rtl="0" algn="l">
              <a:spcBef>
                <a:spcPts val="1200"/>
              </a:spcBef>
              <a:spcAft>
                <a:spcPts val="0"/>
              </a:spcAft>
              <a:buSzPts val="1600"/>
              <a:buFont typeface="Source Code Pro"/>
              <a:buChar char="-"/>
            </a:pPr>
            <a:r>
              <a:rPr lang="ja" sz="1600">
                <a:solidFill>
                  <a:schemeClr val="dk1"/>
                </a:solidFill>
                <a:latin typeface="Source Code Pro"/>
                <a:ea typeface="Source Code Pro"/>
                <a:cs typeface="Source Code Pro"/>
                <a:sym typeface="Source Code Pro"/>
              </a:rPr>
              <a:t>param</a:t>
            </a:r>
            <a:r>
              <a:rPr lang="ja" sz="1600">
                <a:latin typeface="Source Code Pro"/>
                <a:ea typeface="Source Code Pro"/>
                <a:cs typeface="Source Code Pro"/>
                <a:sym typeface="Source Code Pro"/>
              </a:rPr>
              <a:t>: カンマ区切りの引数リスト(パイプライン入力とは別)</a:t>
            </a:r>
            <a:endParaRPr sz="1600">
              <a:latin typeface="Source Code Pro"/>
              <a:ea typeface="Source Code Pro"/>
              <a:cs typeface="Source Code Pro"/>
              <a:sym typeface="Source Code Pro"/>
            </a:endParaRPr>
          </a:p>
          <a:p>
            <a:pPr indent="-330200" lvl="0" marL="457200" rtl="0" algn="l">
              <a:spcBef>
                <a:spcPts val="0"/>
              </a:spcBef>
              <a:spcAft>
                <a:spcPts val="0"/>
              </a:spcAft>
              <a:buSzPts val="1600"/>
              <a:buFont typeface="Source Code Pro"/>
              <a:buChar char="-"/>
            </a:pPr>
            <a:r>
              <a:rPr lang="ja" sz="1600">
                <a:solidFill>
                  <a:schemeClr val="dk1"/>
                </a:solidFill>
                <a:latin typeface="Source Code Pro"/>
                <a:ea typeface="Source Code Pro"/>
                <a:cs typeface="Source Code Pro"/>
                <a:sym typeface="Source Code Pro"/>
              </a:rPr>
              <a:t>begin</a:t>
            </a:r>
            <a:r>
              <a:rPr lang="ja" sz="1600">
                <a:latin typeface="Source Code Pro"/>
                <a:ea typeface="Source Code Pro"/>
                <a:cs typeface="Source Code Pro"/>
                <a:sym typeface="Source Code Pro"/>
              </a:rPr>
              <a:t>: パイプライン入力を受け取る前に一度だけ実行される</a:t>
            </a:r>
            <a:endParaRPr sz="1600">
              <a:latin typeface="Source Code Pro"/>
              <a:ea typeface="Source Code Pro"/>
              <a:cs typeface="Source Code Pro"/>
              <a:sym typeface="Source Code Pro"/>
            </a:endParaRPr>
          </a:p>
          <a:p>
            <a:pPr indent="-330200" lvl="0" marL="457200" rtl="0" algn="l">
              <a:spcBef>
                <a:spcPts val="0"/>
              </a:spcBef>
              <a:spcAft>
                <a:spcPts val="0"/>
              </a:spcAft>
              <a:buSzPts val="1600"/>
              <a:buFont typeface="Source Code Pro"/>
              <a:buChar char="-"/>
            </a:pPr>
            <a:r>
              <a:rPr lang="ja" sz="1600">
                <a:solidFill>
                  <a:schemeClr val="dk1"/>
                </a:solidFill>
                <a:latin typeface="Source Code Pro"/>
                <a:ea typeface="Source Code Pro"/>
                <a:cs typeface="Source Code Pro"/>
                <a:sym typeface="Source Code Pro"/>
              </a:rPr>
              <a:t>process</a:t>
            </a:r>
            <a:r>
              <a:rPr lang="ja" sz="1600">
                <a:latin typeface="Source Code Pro"/>
                <a:ea typeface="Source Code Pro"/>
                <a:cs typeface="Source Code Pro"/>
                <a:sym typeface="Source Code Pro"/>
              </a:rPr>
              <a:t>: パイプラインで渡ってきたオブジェクト毎に実行される</a:t>
            </a:r>
            <a:endParaRPr sz="1600">
              <a:latin typeface="Source Code Pro"/>
              <a:ea typeface="Source Code Pro"/>
              <a:cs typeface="Source Code Pro"/>
              <a:sym typeface="Source Code Pro"/>
            </a:endParaRPr>
          </a:p>
          <a:p>
            <a:pPr indent="-330200" lvl="0" marL="457200" rtl="0" algn="l">
              <a:spcBef>
                <a:spcPts val="0"/>
              </a:spcBef>
              <a:spcAft>
                <a:spcPts val="0"/>
              </a:spcAft>
              <a:buSzPts val="1600"/>
              <a:buFont typeface="Source Code Pro"/>
              <a:buChar char="-"/>
            </a:pPr>
            <a:r>
              <a:rPr lang="ja" sz="1600">
                <a:solidFill>
                  <a:schemeClr val="dk1"/>
                </a:solidFill>
                <a:latin typeface="Source Code Pro"/>
                <a:ea typeface="Source Code Pro"/>
                <a:cs typeface="Source Code Pro"/>
                <a:sym typeface="Source Code Pro"/>
              </a:rPr>
              <a:t>end</a:t>
            </a:r>
            <a:r>
              <a:rPr lang="ja" sz="1600">
                <a:latin typeface="Source Code Pro"/>
                <a:ea typeface="Source Code Pro"/>
                <a:cs typeface="Source Code Pro"/>
                <a:sym typeface="Source Code Pro"/>
              </a:rPr>
              <a:t>: パイプラインから全てのオブジェクトを受け取った後に一度だけ実行される</a:t>
            </a:r>
            <a:endParaRPr sz="1600">
              <a:latin typeface="Source Code Pro"/>
              <a:ea typeface="Source Code Pro"/>
              <a:cs typeface="Source Code Pro"/>
              <a:sym typeface="Source Code Pro"/>
            </a:endParaRPr>
          </a:p>
          <a:p>
            <a:pPr indent="-330200" lvl="0" marL="457200" rtl="0" algn="l">
              <a:spcBef>
                <a:spcPts val="0"/>
              </a:spcBef>
              <a:spcAft>
                <a:spcPts val="0"/>
              </a:spcAft>
              <a:buSzPts val="1600"/>
              <a:buFont typeface="Source Code Pro"/>
              <a:buChar char="-"/>
            </a:pPr>
            <a:r>
              <a:rPr lang="ja" sz="1600">
                <a:solidFill>
                  <a:schemeClr val="dk1"/>
                </a:solidFill>
                <a:latin typeface="Source Code Pro"/>
                <a:ea typeface="Source Code Pro"/>
                <a:cs typeface="Source Code Pro"/>
                <a:sym typeface="Source Code Pro"/>
              </a:rPr>
              <a:t>clean</a:t>
            </a:r>
            <a:r>
              <a:rPr lang="ja" sz="1600">
                <a:latin typeface="Source Code Pro"/>
                <a:ea typeface="Source Code Pro"/>
                <a:cs typeface="Source Code Pro"/>
                <a:sym typeface="Source Code Pro"/>
              </a:rPr>
              <a:t>: finally的なやつ</a:t>
            </a:r>
            <a:endParaRPr sz="1600">
              <a:latin typeface="Source Code Pro"/>
              <a:ea typeface="Source Code Pro"/>
              <a:cs typeface="Source Code Pro"/>
              <a:sym typeface="Source Code Pro"/>
            </a:endParaRPr>
          </a:p>
          <a:p>
            <a:pPr indent="0" lvl="0" marL="0" rtl="0" algn="l">
              <a:spcBef>
                <a:spcPts val="1200"/>
              </a:spcBef>
              <a:spcAft>
                <a:spcPts val="1200"/>
              </a:spcAft>
              <a:buNone/>
            </a:pPr>
            <a:r>
              <a:rPr lang="ja" sz="1400">
                <a:latin typeface="Source Code Pro"/>
                <a:ea typeface="Source Code Pro"/>
                <a:cs typeface="Source Code Pro"/>
                <a:sym typeface="Source Code Pro"/>
              </a:rPr>
              <a:t>※cleanはPowerShell7.3から入った破壊的変更</a:t>
            </a:r>
            <a:endParaRPr sz="1400">
              <a:latin typeface="Source Code Pro"/>
              <a:ea typeface="Source Code Pro"/>
              <a:cs typeface="Source Code Pro"/>
              <a:sym typeface="Source Code Pro"/>
            </a:endParaRPr>
          </a:p>
        </p:txBody>
      </p:sp>
      <p:sp>
        <p:nvSpPr>
          <p:cNvPr id="277" name="Google Shape;277;p47"/>
          <p:cNvSpPr txBox="1"/>
          <p:nvPr>
            <p:ph idx="1" type="body"/>
          </p:nvPr>
        </p:nvSpPr>
        <p:spPr>
          <a:xfrm>
            <a:off x="5232575" y="3227500"/>
            <a:ext cx="3465600" cy="1836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3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lnSpc>
                <a:spcPct val="30000"/>
              </a:lnSpc>
              <a:spcBef>
                <a:spcPts val="1200"/>
              </a:spcBef>
              <a:spcAft>
                <a:spcPts val="0"/>
              </a:spcAft>
              <a:buNone/>
            </a:pPr>
            <a:r>
              <a:rPr lang="ja" sz="1500">
                <a:solidFill>
                  <a:schemeClr val="dk1"/>
                </a:solidFill>
                <a:latin typeface="Source Code Pro"/>
                <a:ea typeface="Source Code Pro"/>
                <a:cs typeface="Source Code Pro"/>
                <a:sym typeface="Source Code Pro"/>
              </a:rPr>
              <a:t>function foo {</a:t>
            </a:r>
            <a:endParaRPr sz="1500">
              <a:solidFill>
                <a:schemeClr val="dk1"/>
              </a:solidFill>
              <a:latin typeface="Source Code Pro"/>
              <a:ea typeface="Source Code Pro"/>
              <a:cs typeface="Source Code Pro"/>
              <a:sym typeface="Source Code Pro"/>
            </a:endParaRPr>
          </a:p>
          <a:p>
            <a:pPr indent="0" lvl="0" marL="0" rtl="0" algn="l">
              <a:lnSpc>
                <a:spcPct val="30000"/>
              </a:lnSpc>
              <a:spcBef>
                <a:spcPts val="1200"/>
              </a:spcBef>
              <a:spcAft>
                <a:spcPts val="0"/>
              </a:spcAft>
              <a:buNone/>
            </a:pPr>
            <a:r>
              <a:rPr lang="ja" sz="1500">
                <a:solidFill>
                  <a:schemeClr val="dk1"/>
                </a:solidFill>
                <a:latin typeface="Source Code Pro"/>
                <a:ea typeface="Source Code Pro"/>
                <a:cs typeface="Source Code Pro"/>
                <a:sym typeface="Source Code Pro"/>
              </a:rPr>
              <a:t>　param ([type]$ParamName)</a:t>
            </a:r>
            <a:endParaRPr sz="1500">
              <a:solidFill>
                <a:schemeClr val="dk1"/>
              </a:solidFill>
              <a:latin typeface="Source Code Pro"/>
              <a:ea typeface="Source Code Pro"/>
              <a:cs typeface="Source Code Pro"/>
              <a:sym typeface="Source Code Pro"/>
            </a:endParaRPr>
          </a:p>
          <a:p>
            <a:pPr indent="0" lvl="0" marL="0" rtl="0" algn="l">
              <a:lnSpc>
                <a:spcPct val="30000"/>
              </a:lnSpc>
              <a:spcBef>
                <a:spcPts val="1200"/>
              </a:spcBef>
              <a:spcAft>
                <a:spcPts val="0"/>
              </a:spcAft>
              <a:buNone/>
            </a:pPr>
            <a:r>
              <a:rPr lang="ja" sz="1500">
                <a:solidFill>
                  <a:schemeClr val="dk1"/>
                </a:solidFill>
                <a:latin typeface="Source Code Pro"/>
                <a:ea typeface="Source Code Pro"/>
                <a:cs typeface="Source Code Pro"/>
                <a:sym typeface="Source Code Pro"/>
              </a:rPr>
              <a:t>  begin {}   </a:t>
            </a:r>
            <a:endParaRPr sz="1500">
              <a:solidFill>
                <a:schemeClr val="dk1"/>
              </a:solidFill>
              <a:latin typeface="Source Code Pro"/>
              <a:ea typeface="Source Code Pro"/>
              <a:cs typeface="Source Code Pro"/>
              <a:sym typeface="Source Code Pro"/>
            </a:endParaRPr>
          </a:p>
          <a:p>
            <a:pPr indent="0" lvl="0" marL="0" rtl="0" algn="l">
              <a:lnSpc>
                <a:spcPct val="30000"/>
              </a:lnSpc>
              <a:spcBef>
                <a:spcPts val="1200"/>
              </a:spcBef>
              <a:spcAft>
                <a:spcPts val="0"/>
              </a:spcAft>
              <a:buNone/>
            </a:pPr>
            <a:r>
              <a:rPr lang="ja" sz="1500">
                <a:solidFill>
                  <a:schemeClr val="dk1"/>
                </a:solidFill>
                <a:latin typeface="Source Code Pro"/>
                <a:ea typeface="Source Code Pro"/>
                <a:cs typeface="Source Code Pro"/>
                <a:sym typeface="Source Code Pro"/>
              </a:rPr>
              <a:t>  process {}</a:t>
            </a:r>
            <a:endParaRPr sz="1500">
              <a:solidFill>
                <a:schemeClr val="dk1"/>
              </a:solidFill>
              <a:latin typeface="Source Code Pro"/>
              <a:ea typeface="Source Code Pro"/>
              <a:cs typeface="Source Code Pro"/>
              <a:sym typeface="Source Code Pro"/>
            </a:endParaRPr>
          </a:p>
          <a:p>
            <a:pPr indent="0" lvl="0" marL="0" rtl="0" algn="l">
              <a:lnSpc>
                <a:spcPct val="30000"/>
              </a:lnSpc>
              <a:spcBef>
                <a:spcPts val="1200"/>
              </a:spcBef>
              <a:spcAft>
                <a:spcPts val="0"/>
              </a:spcAft>
              <a:buNone/>
            </a:pPr>
            <a:r>
              <a:rPr lang="ja" sz="1500">
                <a:solidFill>
                  <a:schemeClr val="dk1"/>
                </a:solidFill>
                <a:latin typeface="Source Code Pro"/>
                <a:ea typeface="Source Code Pro"/>
                <a:cs typeface="Source Code Pro"/>
                <a:sym typeface="Source Code Pro"/>
              </a:rPr>
              <a:t>  end {}</a:t>
            </a:r>
            <a:endParaRPr sz="1500">
              <a:solidFill>
                <a:schemeClr val="dk1"/>
              </a:solidFill>
              <a:latin typeface="Source Code Pro"/>
              <a:ea typeface="Source Code Pro"/>
              <a:cs typeface="Source Code Pro"/>
              <a:sym typeface="Source Code Pro"/>
            </a:endParaRPr>
          </a:p>
          <a:p>
            <a:pPr indent="0" lvl="0" marL="0" rtl="0" algn="l">
              <a:lnSpc>
                <a:spcPct val="30000"/>
              </a:lnSpc>
              <a:spcBef>
                <a:spcPts val="1200"/>
              </a:spcBef>
              <a:spcAft>
                <a:spcPts val="0"/>
              </a:spcAft>
              <a:buNone/>
            </a:pPr>
            <a:r>
              <a:rPr lang="ja" sz="1500">
                <a:solidFill>
                  <a:schemeClr val="dk1"/>
                </a:solidFill>
                <a:latin typeface="Source Code Pro"/>
                <a:ea typeface="Source Code Pro"/>
                <a:cs typeface="Source Code Pro"/>
                <a:sym typeface="Source Code Pro"/>
              </a:rPr>
              <a:t>  clean {}</a:t>
            </a:r>
            <a:endParaRPr sz="1500">
              <a:solidFill>
                <a:schemeClr val="dk1"/>
              </a:solidFill>
              <a:latin typeface="Source Code Pro"/>
              <a:ea typeface="Source Code Pro"/>
              <a:cs typeface="Source Code Pro"/>
              <a:sym typeface="Source Code Pro"/>
            </a:endParaRPr>
          </a:p>
          <a:p>
            <a:pPr indent="0" lvl="0" marL="0" rtl="0" algn="l">
              <a:lnSpc>
                <a:spcPct val="30000"/>
              </a:lnSpc>
              <a:spcBef>
                <a:spcPts val="1200"/>
              </a:spcBef>
              <a:spcAft>
                <a:spcPts val="1200"/>
              </a:spcAft>
              <a:buNone/>
            </a:pPr>
            <a:r>
              <a:rPr lang="ja" sz="1500">
                <a:solidFill>
                  <a:schemeClr val="dk1"/>
                </a:solidFill>
                <a:latin typeface="Source Code Pro"/>
                <a:ea typeface="Source Code Pro"/>
                <a:cs typeface="Source Code Pro"/>
                <a:sym typeface="Source Code Pro"/>
              </a:rPr>
              <a:t>}</a:t>
            </a:r>
            <a:endParaRPr sz="1500">
              <a:solidFill>
                <a:schemeClr val="dk1"/>
              </a:solidFill>
              <a:latin typeface="Source Code Pro"/>
              <a:ea typeface="Source Code Pro"/>
              <a:cs typeface="Source Code Pro"/>
              <a:sym typeface="Source Code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関数の作成</a:t>
            </a:r>
            <a:endParaRPr/>
          </a:p>
        </p:txBody>
      </p:sp>
      <p:sp>
        <p:nvSpPr>
          <p:cNvPr id="283" name="Google Shape;28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latin typeface="Source Code Pro"/>
                <a:ea typeface="Source Code Pro"/>
                <a:cs typeface="Source Code Pro"/>
                <a:sym typeface="Source Code Pro"/>
              </a:rPr>
              <a:t>ドキュメンテーションコメント</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ドキュメンテーションコメントを使用することで関数のヘルプGet-Helpで表示されるようになる</a:t>
            </a:r>
            <a:endParaRPr>
              <a:latin typeface="Source Code Pro"/>
              <a:ea typeface="Source Code Pro"/>
              <a:cs typeface="Source Code Pro"/>
              <a:sym typeface="Source Code Pro"/>
            </a:endParaRPr>
          </a:p>
          <a:p>
            <a:pPr indent="0" lvl="0" marL="0" rtl="0" algn="l">
              <a:spcBef>
                <a:spcPts val="1200"/>
              </a:spcBef>
              <a:spcAft>
                <a:spcPts val="1200"/>
              </a:spcAft>
              <a:buNone/>
            </a:pPr>
            <a:r>
              <a:rPr lang="ja" sz="1200">
                <a:latin typeface="Source Code Pro"/>
                <a:ea typeface="Source Code Pro"/>
                <a:cs typeface="Source Code Pro"/>
                <a:sym typeface="Source Code Pro"/>
              </a:rPr>
              <a:t>https://learn.microsoft.com/ja-jp/powershell/module/microsoft.powershell.core/about/about_comment_based_help?view=powershell-7.3</a:t>
            </a:r>
            <a:endParaRPr sz="1200">
              <a:latin typeface="Source Code Pro"/>
              <a:ea typeface="Source Code Pro"/>
              <a:cs typeface="Source Code Pro"/>
              <a:sym typeface="Source Code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PowerShellスクリプト</a:t>
            </a:r>
            <a:endParaRPr/>
          </a:p>
          <a:p>
            <a:pPr indent="0" lvl="0" marL="0" rtl="0" algn="ctr">
              <a:spcBef>
                <a:spcPts val="0"/>
              </a:spcBef>
              <a:spcAft>
                <a:spcPts val="0"/>
              </a:spcAft>
              <a:buNone/>
            </a:pPr>
            <a:r>
              <a:rPr lang="ja"/>
              <a:t>のみでEXEを実行する</a:t>
            </a:r>
            <a:endParaRPr/>
          </a:p>
        </p:txBody>
      </p:sp>
      <p:sp>
        <p:nvSpPr>
          <p:cNvPr id="289" name="Google Shape;289;p4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PowerShellスクリプトのみでEXEを実行する</a:t>
            </a:r>
            <a:endParaRPr/>
          </a:p>
          <a:p>
            <a:pPr indent="0" lvl="0" marL="0" rtl="0" algn="l">
              <a:spcBef>
                <a:spcPts val="0"/>
              </a:spcBef>
              <a:spcAft>
                <a:spcPts val="0"/>
              </a:spcAft>
              <a:buNone/>
            </a:pPr>
            <a:r>
              <a:t/>
            </a:r>
            <a:endParaRPr/>
          </a:p>
        </p:txBody>
      </p:sp>
      <p:sp>
        <p:nvSpPr>
          <p:cNvPr id="295" name="Google Shape;29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Source Code Pro"/>
                <a:ea typeface="Source Code Pro"/>
                <a:cs typeface="Source Code Pro"/>
                <a:sym typeface="Source Code Pro"/>
              </a:rPr>
              <a:t>.NETの</a:t>
            </a:r>
            <a:r>
              <a:rPr lang="ja">
                <a:solidFill>
                  <a:schemeClr val="dk1"/>
                </a:solidFill>
                <a:latin typeface="Source Code Pro"/>
                <a:ea typeface="Source Code Pro"/>
                <a:cs typeface="Source Code Pro"/>
                <a:sym typeface="Source Code Pro"/>
              </a:rPr>
              <a:t> [Reflection.Assembly]::Load</a:t>
            </a:r>
            <a:r>
              <a:rPr lang="ja">
                <a:latin typeface="Source Code Pro"/>
                <a:ea typeface="Source Code Pro"/>
                <a:cs typeface="Source Code Pro"/>
                <a:sym typeface="Source Code Pro"/>
              </a:rPr>
              <a:t>を利用してPowerShellスクリプト内に記述した文字列からByte列に変換し、COFF形式としてメモリに読み込み実行する</a:t>
            </a:r>
            <a:endParaRPr>
              <a:latin typeface="Source Code Pro"/>
              <a:ea typeface="Source Code Pro"/>
              <a:cs typeface="Source Code Pro"/>
              <a:sym typeface="Source Code Pro"/>
            </a:endParaRPr>
          </a:p>
          <a:p>
            <a:pPr indent="0" lvl="0" marL="0" rtl="0" algn="l">
              <a:spcBef>
                <a:spcPts val="1200"/>
              </a:spcBef>
              <a:spcAft>
                <a:spcPts val="1200"/>
              </a:spcAft>
              <a:buNone/>
            </a:pPr>
            <a:r>
              <a:rPr lang="ja">
                <a:latin typeface="Source Code Pro"/>
                <a:ea typeface="Source Code Pro"/>
                <a:cs typeface="Source Code Pro"/>
                <a:sym typeface="Source Code Pro"/>
              </a:rPr>
              <a:t>Invoke-RunasCsとか</a:t>
            </a:r>
            <a:endParaRPr>
              <a:latin typeface="Source Code Pro"/>
              <a:ea typeface="Source Code Pro"/>
              <a:cs typeface="Source Code Pro"/>
              <a:sym typeface="Source Code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PowerShellスクリプトのみでEXEを実行する</a:t>
            </a:r>
            <a:endParaRPr/>
          </a:p>
        </p:txBody>
      </p:sp>
      <p:sp>
        <p:nvSpPr>
          <p:cNvPr id="301" name="Google Shape;30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ビルドしたC#ソース</a:t>
            </a:r>
            <a:endParaRPr/>
          </a:p>
          <a:p>
            <a:pPr indent="0" lvl="0" marL="0" rtl="0" algn="l">
              <a:spcBef>
                <a:spcPts val="1200"/>
              </a:spcBef>
              <a:spcAft>
                <a:spcPts val="1200"/>
              </a:spcAft>
              <a:buNone/>
            </a:pPr>
            <a:r>
              <a:t/>
            </a:r>
            <a:endParaRPr/>
          </a:p>
        </p:txBody>
      </p:sp>
      <p:pic>
        <p:nvPicPr>
          <p:cNvPr id="302" name="Google Shape;302;p51"/>
          <p:cNvPicPr preferRelativeResize="0"/>
          <p:nvPr/>
        </p:nvPicPr>
        <p:blipFill>
          <a:blip r:embed="rId3">
            <a:alphaModFix/>
          </a:blip>
          <a:stretch>
            <a:fillRect/>
          </a:stretch>
        </p:blipFill>
        <p:spPr>
          <a:xfrm>
            <a:off x="1688934" y="1591050"/>
            <a:ext cx="5766142" cy="34164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Hello World</a:t>
            </a:r>
            <a:endParaRPr/>
          </a:p>
        </p:txBody>
      </p:sp>
      <p:sp>
        <p:nvSpPr>
          <p:cNvPr id="73" name="Google Shape;73;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PowerShellスクリプトのみでEXEを実行する</a:t>
            </a:r>
            <a:endParaRPr/>
          </a:p>
          <a:p>
            <a:pPr indent="0" lvl="0" marL="0" rtl="0" algn="l">
              <a:spcBef>
                <a:spcPts val="0"/>
              </a:spcBef>
              <a:spcAft>
                <a:spcPts val="0"/>
              </a:spcAft>
              <a:buNone/>
            </a:pPr>
            <a:r>
              <a:t/>
            </a:r>
            <a:endParaRPr/>
          </a:p>
        </p:txBody>
      </p:sp>
      <p:sp>
        <p:nvSpPr>
          <p:cNvPr id="308" name="Google Shape;30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Source Code Pro"/>
                <a:ea typeface="Source Code Pro"/>
                <a:cs typeface="Source Code Pro"/>
                <a:sym typeface="Source Code Pro"/>
              </a:rPr>
              <a:t>実行ファイルそのものがファイルシステムに乗らないのでファイルシステムベースのマルウェア検知システムとかなら回避できるかも？</a:t>
            </a:r>
            <a:endParaRPr>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a:p>
            <a:pPr indent="0" lvl="0" marL="0" rtl="0" algn="l">
              <a:spcBef>
                <a:spcPts val="1200"/>
              </a:spcBef>
              <a:spcAft>
                <a:spcPts val="0"/>
              </a:spcAft>
              <a:buNone/>
            </a:pPr>
            <a:r>
              <a:rPr lang="ja">
                <a:latin typeface="Source Code Pro"/>
                <a:ea typeface="Source Code Pro"/>
                <a:cs typeface="Source Code Pro"/>
                <a:sym typeface="Source Code Pro"/>
              </a:rPr>
              <a:t>メモリには乗ってくるのでメモリで検知されたらアウト</a:t>
            </a:r>
            <a:endParaRPr>
              <a:latin typeface="Source Code Pro"/>
              <a:ea typeface="Source Code Pro"/>
              <a:cs typeface="Source Code Pro"/>
              <a:sym typeface="Source Code Pro"/>
            </a:endParaRPr>
          </a:p>
          <a:p>
            <a:pPr indent="0" lvl="0" marL="0" rtl="0" algn="l">
              <a:spcBef>
                <a:spcPts val="1200"/>
              </a:spcBef>
              <a:spcAft>
                <a:spcPts val="1200"/>
              </a:spcAft>
              <a:buNone/>
            </a:pPr>
            <a:r>
              <a:rPr lang="ja">
                <a:latin typeface="Source Code Pro"/>
                <a:ea typeface="Source Code Pro"/>
                <a:cs typeface="Source Code Pro"/>
                <a:sym typeface="Source Code Pro"/>
              </a:rPr>
              <a:t>UPXなどでパッキングした状態でBASE64Encodeすればある程度は回避できるかも？</a:t>
            </a:r>
            <a:endParaRPr>
              <a:latin typeface="Source Code Pro"/>
              <a:ea typeface="Source Code Pro"/>
              <a:cs typeface="Source Code Pro"/>
              <a:sym typeface="Source Code Pr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終わり</a:t>
            </a:r>
            <a:endParaRPr/>
          </a:p>
        </p:txBody>
      </p:sp>
      <p:sp>
        <p:nvSpPr>
          <p:cNvPr id="314" name="Google Shape;314;p53"/>
          <p:cNvSpPr txBox="1"/>
          <p:nvPr>
            <p:ph idx="1" type="subTitle"/>
          </p:nvPr>
        </p:nvSpPr>
        <p:spPr>
          <a:xfrm>
            <a:off x="311700" y="2834125"/>
            <a:ext cx="8520600" cy="1275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ja"/>
              <a:t>Windows PowerShellクックブックが参考になります</a:t>
            </a:r>
            <a:endParaRPr/>
          </a:p>
          <a:p>
            <a:pPr indent="0" lvl="0" marL="0" rtl="0" algn="ctr">
              <a:spcBef>
                <a:spcPts val="0"/>
              </a:spcBef>
              <a:spcAft>
                <a:spcPts val="0"/>
              </a:spcAft>
              <a:buNone/>
            </a:pPr>
            <a:r>
              <a:t/>
            </a:r>
            <a:endParaRPr/>
          </a:p>
          <a:p>
            <a:pPr indent="0" lvl="0" marL="0" rtl="0" algn="ctr">
              <a:spcBef>
                <a:spcPts val="0"/>
              </a:spcBef>
              <a:spcAft>
                <a:spcPts val="0"/>
              </a:spcAft>
              <a:buNone/>
            </a:pPr>
            <a:r>
              <a:rPr lang="ja" sz="2348"/>
              <a:t>https://www.oreilly.co.jp/books/9784873113821/</a:t>
            </a:r>
            <a:endParaRPr sz="2348"/>
          </a:p>
        </p:txBody>
      </p:sp>
      <p:pic>
        <p:nvPicPr>
          <p:cNvPr id="315" name="Google Shape;315;p53"/>
          <p:cNvPicPr preferRelativeResize="0"/>
          <p:nvPr/>
        </p:nvPicPr>
        <p:blipFill>
          <a:blip r:embed="rId3">
            <a:alphaModFix/>
          </a:blip>
          <a:stretch>
            <a:fillRect/>
          </a:stretch>
        </p:blipFill>
        <p:spPr>
          <a:xfrm>
            <a:off x="7856325" y="3582624"/>
            <a:ext cx="1162500" cy="1477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話</a:t>
            </a:r>
            <a:r>
              <a:rPr lang="ja"/>
              <a:t>したこと</a:t>
            </a:r>
            <a:endParaRPr/>
          </a:p>
        </p:txBody>
      </p:sp>
      <p:sp>
        <p:nvSpPr>
          <p:cNvPr id="321" name="Google Shape;321;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PowerShellの立ち位置</a:t>
            </a:r>
            <a:endParaRPr/>
          </a:p>
          <a:p>
            <a:pPr indent="-342900" lvl="0" marL="457200" rtl="0" algn="l">
              <a:spcBef>
                <a:spcPts val="0"/>
              </a:spcBef>
              <a:spcAft>
                <a:spcPts val="0"/>
              </a:spcAft>
              <a:buSzPts val="1800"/>
              <a:buChar char="-"/>
            </a:pPr>
            <a:r>
              <a:rPr lang="ja"/>
              <a:t>Hello World</a:t>
            </a:r>
            <a:endParaRPr/>
          </a:p>
          <a:p>
            <a:pPr indent="-342900" lvl="0" marL="457200" rtl="0" algn="l">
              <a:spcBef>
                <a:spcPts val="0"/>
              </a:spcBef>
              <a:spcAft>
                <a:spcPts val="0"/>
              </a:spcAft>
              <a:buSzPts val="1800"/>
              <a:buChar char="-"/>
            </a:pPr>
            <a:r>
              <a:rPr lang="ja"/>
              <a:t>コマンドレット</a:t>
            </a:r>
            <a:endParaRPr/>
          </a:p>
          <a:p>
            <a:pPr indent="-342900" lvl="0" marL="457200" rtl="0" algn="l">
              <a:spcBef>
                <a:spcPts val="0"/>
              </a:spcBef>
              <a:spcAft>
                <a:spcPts val="0"/>
              </a:spcAft>
              <a:buSzPts val="1800"/>
              <a:buChar char="-"/>
            </a:pPr>
            <a:r>
              <a:rPr lang="ja"/>
              <a:t>エイリアス</a:t>
            </a:r>
            <a:endParaRPr/>
          </a:p>
          <a:p>
            <a:pPr indent="-342900" lvl="0" marL="457200" rtl="0" algn="l">
              <a:spcBef>
                <a:spcPts val="0"/>
              </a:spcBef>
              <a:spcAft>
                <a:spcPts val="0"/>
              </a:spcAft>
              <a:buSzPts val="1800"/>
              <a:buChar char="-"/>
            </a:pPr>
            <a:r>
              <a:rPr lang="ja"/>
              <a:t>パイプライン</a:t>
            </a:r>
            <a:endParaRPr/>
          </a:p>
          <a:p>
            <a:pPr indent="-317500" lvl="1" marL="914400" rtl="0" algn="l">
              <a:spcBef>
                <a:spcPts val="0"/>
              </a:spcBef>
              <a:spcAft>
                <a:spcPts val="0"/>
              </a:spcAft>
              <a:buSzPts val="1400"/>
              <a:buChar char="-"/>
            </a:pPr>
            <a:r>
              <a:rPr lang="ja"/>
              <a:t>Where-Object</a:t>
            </a:r>
            <a:endParaRPr/>
          </a:p>
          <a:p>
            <a:pPr indent="-317500" lvl="1" marL="914400" rtl="0" algn="l">
              <a:spcBef>
                <a:spcPts val="0"/>
              </a:spcBef>
              <a:spcAft>
                <a:spcPts val="0"/>
              </a:spcAft>
              <a:buSzPts val="1400"/>
              <a:buChar char="-"/>
            </a:pPr>
            <a:r>
              <a:rPr lang="ja"/>
              <a:t>Foreach-Object</a:t>
            </a:r>
            <a:endParaRPr/>
          </a:p>
          <a:p>
            <a:pPr indent="-342900" lvl="0" marL="457200" rtl="0" algn="l">
              <a:spcBef>
                <a:spcPts val="0"/>
              </a:spcBef>
              <a:spcAft>
                <a:spcPts val="0"/>
              </a:spcAft>
              <a:buSzPts val="1800"/>
              <a:buChar char="-"/>
            </a:pPr>
            <a:r>
              <a:rPr lang="ja"/>
              <a:t>スクリプトの実行、モジュールのインポート</a:t>
            </a:r>
            <a:endParaRPr/>
          </a:p>
          <a:p>
            <a:pPr indent="-342900" lvl="0" marL="457200" rtl="0" algn="l">
              <a:spcBef>
                <a:spcPts val="0"/>
              </a:spcBef>
              <a:spcAft>
                <a:spcPts val="0"/>
              </a:spcAft>
              <a:buSzPts val="1800"/>
              <a:buChar char="-"/>
            </a:pPr>
            <a:r>
              <a:rPr lang="ja"/>
              <a:t>関数の作成</a:t>
            </a:r>
            <a:endParaRPr/>
          </a:p>
          <a:p>
            <a:pPr indent="-342900" lvl="0" marL="457200" rtl="0" algn="l">
              <a:spcBef>
                <a:spcPts val="0"/>
              </a:spcBef>
              <a:spcAft>
                <a:spcPts val="0"/>
              </a:spcAft>
              <a:buSzPts val="1800"/>
              <a:buChar char="-"/>
            </a:pPr>
            <a:r>
              <a:rPr lang="ja"/>
              <a:t>PowerShellスクリプトのみでEXEを実行する</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PowerShellのHello World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1200"/>
              </a:spcAft>
              <a:buNone/>
            </a:pPr>
            <a:r>
              <a:rPr lang="ja">
                <a:latin typeface="Source Code Pro"/>
                <a:ea typeface="Source Code Pro"/>
                <a:cs typeface="Source Code Pro"/>
                <a:sym typeface="Source Code Pro"/>
              </a:rPr>
              <a:t>${)}=${~}=+$();${!}=++${~};${@}=++${~};${#}=++${~};${$}=++${~};${%}=++${~};${^}=++${~};${&amp;}=++${~};${*}=++${~};${(}=++${~};${;}="".("$(@{})"["${!}${$}"]+"$(@{})"["${!}${^}"]+"$(@{})"["${!}${&amp;}"]+"$(@{})"[${$}]+"$?"[${!}]+"$(@{})"[${#}]);${-}="["+"$(@{})"[${&amp;}]+"$(@{})"["${!}${(}"]+"$(@{})"["${@}${)}"]+"$?"[${!}]+"]";${=}="${;}"[${#}]+"${;}"["${!}${)}"]+"${;}"["${@}${&amp;}"];"${-}${*}${&amp;}+${-}${!}${!}${$}+${-}${!}${)}${%}+${-}${!}${!}${^}+${-}${!}${)}${!}+${-}${$}${%}+${-}${&amp;}${@}+${-}${!}${!}${!}+${-}${!}${!}${%}+${-}${!}${!}${^}+${-}${#}${@}+${-}${&amp;}${@}+${-}${!}${)}${!}+${-}${!}${)}${*}+${-}${!}${)}${*}+${-}${!}${!}${!}+${-}${#}${@}+${-}${*}${)}+${-}${!}${!}${!}+${-}${!}${!}${(}+${-}${!}${)}${!}+${-}${!}${!}${$}+${-}${!}${!}${%}+${-}${!}${)}${$}+${-}${!}${)}${!}+${-}${!}${)}${*}+${-}${!}${)}${*}+${-}${#}${@}+${-}${!}${!}${@}+${-}${!}${!}${$}+${-}${!}${!}${!}+${-}${!}${)}${#}+${-}${!}${!}${$}+${-}${(}${&amp;}+${-}${!}${)}${(}+${-}${!}${)}${(}+${-}${!}${)}${%}+${-}${!}${!}${)}+${-}${!}${)}${#}+${-}${#}${@}+${-}${!}${!}${&amp;}+${-}${!}${!}${%}+${-}${!}${)}${%}+${-}${!}${!}${)}+${-}${!}${)}${#}+${-}${#}${@}+${-}${!}${!}${!}+${-}${!}${!}${)}+${-}${!}${)}${*}+${-}${!}${@}${!}+${-}${#}${@}+${-}${!}${!}${%}+${-}${!}${@}${!}+${-}${!}${)}${(}+${-}${(}${*}+${-}${!}${!}${!}+${-}${!}${)}${*}+${-}${!}${!}${%}+${-}${#}${#}|${=}"|&amp;${=};</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PowerShellのHello World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PowerShellでは文字列型(System.String)が評価されるとそのまま出力される仕様のため文字列を出力するなら下記でOK</a:t>
            </a:r>
            <a:endParaRPr>
              <a:solidFill>
                <a:schemeClr val="dk1"/>
              </a:solidFill>
            </a:endParaRPr>
          </a:p>
          <a:p>
            <a:pPr indent="0" lvl="0" marL="0" rtl="0" algn="l">
              <a:spcBef>
                <a:spcPts val="120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728050" y="2792500"/>
            <a:ext cx="7687900" cy="11635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PowerShellのHello World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丁寧に書くなら</a:t>
            </a:r>
            <a:r>
              <a:rPr lang="ja">
                <a:solidFill>
                  <a:schemeClr val="dk1"/>
                </a:solidFill>
                <a:latin typeface="Source Code Pro"/>
                <a:ea typeface="Source Code Pro"/>
                <a:cs typeface="Source Code Pro"/>
                <a:sym typeface="Source Code Pro"/>
              </a:rPr>
              <a:t>Write-Host</a:t>
            </a:r>
            <a:r>
              <a:rPr lang="ja"/>
              <a:t>コマンドレットを使用する</a:t>
            </a:r>
            <a:endParaRPr/>
          </a:p>
          <a:p>
            <a:pPr indent="0" lvl="0" marL="0" rtl="0" algn="l">
              <a:spcBef>
                <a:spcPts val="1200"/>
              </a:spcBef>
              <a:spcAft>
                <a:spcPts val="1200"/>
              </a:spcAft>
              <a:buNone/>
            </a:pPr>
            <a:r>
              <a:rPr lang="ja"/>
              <a:t>オプション指定で文字列の装飾も可能</a:t>
            </a:r>
            <a:endParaRPr/>
          </a:p>
        </p:txBody>
      </p:sp>
      <p:pic>
        <p:nvPicPr>
          <p:cNvPr id="93" name="Google Shape;93;p19"/>
          <p:cNvPicPr preferRelativeResize="0"/>
          <p:nvPr/>
        </p:nvPicPr>
        <p:blipFill>
          <a:blip r:embed="rId3">
            <a:alphaModFix/>
          </a:blip>
          <a:stretch>
            <a:fillRect/>
          </a:stretch>
        </p:blipFill>
        <p:spPr>
          <a:xfrm>
            <a:off x="311700" y="2683450"/>
            <a:ext cx="8520600" cy="168154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コマンドレット</a:t>
            </a:r>
            <a:endParaRPr/>
          </a:p>
        </p:txBody>
      </p:sp>
      <p:sp>
        <p:nvSpPr>
          <p:cNvPr id="99" name="Google Shape;99;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コマンドレット</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先ほどの</a:t>
            </a:r>
            <a:r>
              <a:rPr lang="ja">
                <a:solidFill>
                  <a:schemeClr val="dk1"/>
                </a:solidFill>
                <a:latin typeface="Source Code Pro"/>
                <a:ea typeface="Source Code Pro"/>
                <a:cs typeface="Source Code Pro"/>
                <a:sym typeface="Source Code Pro"/>
              </a:rPr>
              <a:t>Write-Host</a:t>
            </a:r>
            <a:r>
              <a:rPr lang="ja"/>
              <a:t>のようなコマンドをPowerShellでは</a:t>
            </a:r>
            <a:r>
              <a:rPr lang="ja" u="sng">
                <a:solidFill>
                  <a:schemeClr val="dk1"/>
                </a:solidFill>
              </a:rPr>
              <a:t>コマンドレット</a:t>
            </a:r>
            <a:r>
              <a:rPr lang="ja"/>
              <a:t>と呼ぶ</a:t>
            </a:r>
            <a:endParaRPr/>
          </a:p>
          <a:p>
            <a:pPr indent="0" lvl="0" marL="0" rtl="0" algn="l">
              <a:spcBef>
                <a:spcPts val="1200"/>
              </a:spcBef>
              <a:spcAft>
                <a:spcPts val="0"/>
              </a:spcAft>
              <a:buNone/>
            </a:pPr>
            <a:r>
              <a:rPr lang="ja"/>
              <a:t>コマンドレットの構文は単純でUnix系OSと似た感じ</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966775" y="2571750"/>
            <a:ext cx="7210425" cy="16573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