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5143500" cx="9144000"/>
  <p:notesSz cx="6858000" cy="9144000"/>
  <p:embeddedFontLst>
    <p:embeddedFont>
      <p:font typeface="Average"/>
      <p:regular r:id="rId63"/>
    </p:embeddedFont>
    <p:embeddedFont>
      <p:font typeface="Oswald"/>
      <p:regular r:id="rId64"/>
      <p:bold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Oswald-regular.fntdata"/><Relationship Id="rId63" Type="http://schemas.openxmlformats.org/officeDocument/2006/relationships/font" Target="fonts/Average-regular.fntdata"/><Relationship Id="rId22" Type="http://schemas.openxmlformats.org/officeDocument/2006/relationships/slide" Target="slides/slide17.xml"/><Relationship Id="rId21" Type="http://schemas.openxmlformats.org/officeDocument/2006/relationships/slide" Target="slides/slide16.xml"/><Relationship Id="rId65" Type="http://schemas.openxmlformats.org/officeDocument/2006/relationships/font" Target="fonts/Oswald-bold.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90702ba06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90702ba06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90e4ea7ac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90e4ea7ac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90e4ea7ac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90e4ea7ac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0e4ea7ac3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0e4ea7ac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90e4ea7ac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90e4ea7ac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90e4ea7ac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90e4ea7ac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90e4ea7ac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90e4ea7ac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90e4ea7ac3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90e4ea7ac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90e4ea7ac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90e4ea7ac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90e4ea7ac3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90e4ea7ac3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90702ba06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90702ba06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90e4ea7ac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90e4ea7ac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90e4ea7ac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90e4ea7ac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90e4ea7ac3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90e4ea7ac3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90e4ea7ac3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90e4ea7ac3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90e4ea7ac3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90e4ea7ac3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90e4ea7ac3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90e4ea7ac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90e4ea7ac3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90e4ea7ac3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90e4ea7ac3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90e4ea7ac3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920e6299f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920e6299f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920e6299f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920e6299f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920e6299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920e6299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920e6299fa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920e6299fa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920e6299fa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920e6299fa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920e6299fa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920e6299fa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ja"/>
              <a:t>できればdumpbin /exports AMSI_Provider_with_Rust.dllでExport関数を確認</a:t>
            </a:r>
            <a:endParaRPr/>
          </a:p>
          <a:p>
            <a:pPr indent="-298450" lvl="0" marL="457200" rtl="0" algn="l">
              <a:spcBef>
                <a:spcPts val="0"/>
              </a:spcBef>
              <a:spcAft>
                <a:spcPts val="0"/>
              </a:spcAft>
              <a:buSzPts val="1100"/>
              <a:buAutoNum type="arabicPeriod"/>
            </a:pPr>
            <a:r>
              <a:rPr lang="ja"/>
              <a:t>ソースコードで拒否ロジックを確認</a:t>
            </a:r>
            <a:endParaRPr/>
          </a:p>
          <a:p>
            <a:pPr indent="-298450" lvl="0" marL="457200" rtl="0" algn="l">
              <a:spcBef>
                <a:spcPts val="0"/>
              </a:spcBef>
              <a:spcAft>
                <a:spcPts val="0"/>
              </a:spcAft>
              <a:buSzPts val="1100"/>
              <a:buAutoNum type="arabicPeriod"/>
            </a:pPr>
            <a:r>
              <a:rPr lang="ja"/>
              <a:t>PowerShellでtomatoが通ることを確認</a:t>
            </a:r>
            <a:endParaRPr/>
          </a:p>
          <a:p>
            <a:pPr indent="-298450" lvl="0" marL="457200" rtl="0" algn="l">
              <a:spcBef>
                <a:spcPts val="0"/>
              </a:spcBef>
              <a:spcAft>
                <a:spcPts val="0"/>
              </a:spcAft>
              <a:buSzPts val="1100"/>
              <a:buAutoNum type="arabicPeriod"/>
            </a:pPr>
            <a:r>
              <a:rPr lang="ja"/>
              <a:t>管理者権限のPowerShellプロンプトでregsvr32.exe AMSI_Provider_with_Rust.dllを実行しレジストリに登録する</a:t>
            </a:r>
            <a:endParaRPr/>
          </a:p>
          <a:p>
            <a:pPr indent="-298450" lvl="0" marL="457200" rtl="0" algn="l">
              <a:spcBef>
                <a:spcPts val="0"/>
              </a:spcBef>
              <a:spcAft>
                <a:spcPts val="0"/>
              </a:spcAft>
              <a:buSzPts val="1100"/>
              <a:buAutoNum type="arabicPeriod"/>
            </a:pPr>
            <a:r>
              <a:rPr lang="ja"/>
              <a:t>新しく起動したPowerShellでtomatoがMaliciousと判定される事を確認</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920e6299fa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920e6299fa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98ecbbc50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98ecbbc50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920e6299fa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920e6299fa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920e6299fa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920e6299fa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920e6299fa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920e6299fa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920e6299fa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920e6299fa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920e6299fa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920e6299fa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90e4ea7ac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90e4ea7ac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ja" sz="1800">
                <a:solidFill>
                  <a:srgbClr val="ADADAD"/>
                </a:solidFill>
              </a:rPr>
              <a:t>AMSI Test Sample: 7e72c3ce-861b-4339-8740-0ac1484c1386</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920e6299fa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920e6299fa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920e6299fa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920e6299fa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920e6299fa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920e6299fa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920e6299fa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920e6299fa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988a9761d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988a9761d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920e6299fa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920e6299fa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ja"/>
              <a:t>PowerUp.ps1の</a:t>
            </a:r>
            <a:r>
              <a:rPr lang="ja"/>
              <a:t>ロード</a:t>
            </a:r>
            <a:r>
              <a:rPr lang="ja"/>
              <a:t>が</a:t>
            </a:r>
            <a:r>
              <a:rPr lang="ja"/>
              <a:t>Maliciousと判定される事を確認</a:t>
            </a:r>
            <a:endParaRPr/>
          </a:p>
          <a:p>
            <a:pPr indent="-298450" lvl="0" marL="457200" rtl="0" algn="l">
              <a:spcBef>
                <a:spcPts val="0"/>
              </a:spcBef>
              <a:spcAft>
                <a:spcPts val="0"/>
              </a:spcAft>
              <a:buSzPts val="1100"/>
              <a:buAutoNum type="arabicPeriod"/>
            </a:pPr>
            <a:r>
              <a:rPr lang="ja"/>
              <a:t>WinDbgでAmsiScanBufferの先頭命令を確認($pid -&gt; u amsi!AmsiScanBuffer)</a:t>
            </a:r>
            <a:endParaRPr/>
          </a:p>
          <a:p>
            <a:pPr indent="-298450" lvl="0" marL="457200" rtl="0" algn="l">
              <a:spcBef>
                <a:spcPts val="0"/>
              </a:spcBef>
              <a:spcAft>
                <a:spcPts val="0"/>
              </a:spcAft>
              <a:buSzPts val="1100"/>
              <a:buAutoNum type="arabicPeriod"/>
            </a:pPr>
            <a:r>
              <a:rPr lang="ja"/>
              <a:t>WinDbgをデタッチする</a:t>
            </a:r>
            <a:endParaRPr/>
          </a:p>
          <a:p>
            <a:pPr indent="-298450" lvl="0" marL="457200" rtl="0" algn="l">
              <a:spcBef>
                <a:spcPts val="0"/>
              </a:spcBef>
              <a:spcAft>
                <a:spcPts val="0"/>
              </a:spcAft>
              <a:buSzPts val="1100"/>
              <a:buAutoNum type="arabicPeriod"/>
            </a:pPr>
            <a:r>
              <a:rPr lang="ja"/>
              <a:t>amsi-bypass.ps1を実行する</a:t>
            </a:r>
            <a:endParaRPr/>
          </a:p>
          <a:p>
            <a:pPr indent="-298450" lvl="0" marL="457200" rtl="0" algn="l">
              <a:spcBef>
                <a:spcPts val="0"/>
              </a:spcBef>
              <a:spcAft>
                <a:spcPts val="0"/>
              </a:spcAft>
              <a:buSzPts val="1100"/>
              <a:buAutoNum type="arabicPeriod"/>
            </a:pPr>
            <a:r>
              <a:rPr lang="ja"/>
              <a:t>PowerUp.ps1をロードし、Invoke-AllChecksを実行できることを確認</a:t>
            </a:r>
            <a:endParaRPr/>
          </a:p>
          <a:p>
            <a:pPr indent="-298450" lvl="0" marL="457200" rtl="0" algn="l">
              <a:spcBef>
                <a:spcPts val="0"/>
              </a:spcBef>
              <a:spcAft>
                <a:spcPts val="0"/>
              </a:spcAft>
              <a:buSzPts val="1100"/>
              <a:buAutoNum type="arabicPeriod"/>
            </a:pPr>
            <a:r>
              <a:rPr lang="ja"/>
              <a:t>WinDbgでAmsiScanBufferの先頭が書き換えられていることを確認</a:t>
            </a:r>
            <a:r>
              <a:rPr lang="ja">
                <a:solidFill>
                  <a:schemeClr val="dk1"/>
                </a:solidFill>
              </a:rPr>
              <a:t>(u amsi!AmsiScanBuffer)</a:t>
            </a:r>
            <a:endParaRPr>
              <a:solidFill>
                <a:schemeClr val="dk1"/>
              </a:solidFill>
            </a:endParaRPr>
          </a:p>
          <a:p>
            <a:pPr indent="0" lvl="0" marL="45720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920e6299fa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920e6299fa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98ecbbc5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98ecbbc5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920e6299fa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920e6299fa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90702ba06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90702ba06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0e4ea7ac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0e4ea7ac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90e4ea7ac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90e4ea7ac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90702ba06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90702ba06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90702ba06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90702ba06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90702ba06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90702ba06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90702ba06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90702ba06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90702ba06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90702ba06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90e4ea7ac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290e4ea7ac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90702ba06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90702ba06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90e4ea7ac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90e4ea7ac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920e6299f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920e6299f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20e6299f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20e6299f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0e4ea7ac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90e4ea7ac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9.png"/><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8.png"/><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5.png"/><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hyperlink" Target="https://blogs.blackberry.com/en/2018/04/how-to-implement-anti-malware-scanning-interface-provider" TargetMode="External"/><Relationship Id="rId4" Type="http://schemas.openxmlformats.org/officeDocument/2006/relationships/hyperlink" Target="https://i.blackhat.com/briefings/asia/2018/asia-18-Tal-Liberman-Documenting-the-Undocumented-The-Rise-and-Fall-of-AMSI.pdf" TargetMode="External"/><Relationship Id="rId5" Type="http://schemas.openxmlformats.org/officeDocument/2006/relationships/hyperlink" Target="https://info.deepinstinct.com/hubfs/Japan/020_WP_AMSI.pdf" TargetMode="External"/><Relationship Id="rId6" Type="http://schemas.openxmlformats.org/officeDocument/2006/relationships/image" Target="../media/image14.png"/><Relationship Id="rId7"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ja"/>
              <a:t>AMSI</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AMSI Providerとは？</a:t>
            </a:r>
            <a:endParaRPr/>
          </a:p>
        </p:txBody>
      </p:sp>
      <p:sp>
        <p:nvSpPr>
          <p:cNvPr id="121" name="Google Shape;121;p22"/>
          <p:cNvSpPr txBox="1"/>
          <p:nvPr>
            <p:ph idx="1" type="body"/>
          </p:nvPr>
        </p:nvSpPr>
        <p:spPr>
          <a:xfrm>
            <a:off x="311700" y="1152475"/>
            <a:ext cx="60993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ja"/>
              <a:t>AMSIは公開された標準のため、どんなアプリケーションからも統一的に呼び出すことができ、予め登録された検出エンジンならなんでもスキャン対象データを処理することができる。</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ja"/>
              <a:t>特定のプログラミング言語にあるInterfaceの概念</a:t>
            </a:r>
            <a:endParaRPr/>
          </a:p>
          <a:p>
            <a:pPr indent="0" lvl="0" marL="0" rtl="0" algn="l">
              <a:spcBef>
                <a:spcPts val="1200"/>
              </a:spcBef>
              <a:spcAft>
                <a:spcPts val="0"/>
              </a:spcAft>
              <a:buNone/>
            </a:pPr>
            <a:r>
              <a:rPr lang="ja"/>
              <a:t>アプリケーションからは「Scanをする」という抽象を呼び出して、エンジン側で詳細な処理は定義される</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ja"/>
              <a:t>この検出エンジンが多くのセキュリティベンダによってセキュリティ製品の一部として提供されている</a:t>
            </a:r>
            <a:endParaRPr/>
          </a:p>
        </p:txBody>
      </p:sp>
      <p:sp>
        <p:nvSpPr>
          <p:cNvPr id="122" name="Google Shape;122;p22"/>
          <p:cNvSpPr/>
          <p:nvPr/>
        </p:nvSpPr>
        <p:spPr>
          <a:xfrm>
            <a:off x="6733300" y="1543625"/>
            <a:ext cx="1722900" cy="85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Windows</a:t>
            </a:r>
            <a:endParaRPr/>
          </a:p>
        </p:txBody>
      </p:sp>
      <p:sp>
        <p:nvSpPr>
          <p:cNvPr id="123" name="Google Shape;123;p22"/>
          <p:cNvSpPr/>
          <p:nvPr/>
        </p:nvSpPr>
        <p:spPr>
          <a:xfrm>
            <a:off x="6733300" y="3470150"/>
            <a:ext cx="1722900" cy="85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AMSI Provider</a:t>
            </a:r>
            <a:endParaRPr/>
          </a:p>
        </p:txBody>
      </p:sp>
      <p:cxnSp>
        <p:nvCxnSpPr>
          <p:cNvPr id="124" name="Google Shape;124;p22"/>
          <p:cNvCxnSpPr/>
          <p:nvPr/>
        </p:nvCxnSpPr>
        <p:spPr>
          <a:xfrm>
            <a:off x="7117525" y="2398800"/>
            <a:ext cx="0" cy="1065900"/>
          </a:xfrm>
          <a:prstGeom prst="straightConnector1">
            <a:avLst/>
          </a:prstGeom>
          <a:noFill/>
          <a:ln cap="flat" cmpd="sng" w="9525">
            <a:solidFill>
              <a:schemeClr val="dk1"/>
            </a:solidFill>
            <a:prstDash val="solid"/>
            <a:round/>
            <a:headEnd len="med" w="med" type="none"/>
            <a:tailEnd len="med" w="med" type="triangle"/>
          </a:ln>
        </p:spPr>
      </p:cxnSp>
      <p:sp>
        <p:nvSpPr>
          <p:cNvPr id="125" name="Google Shape;125;p22"/>
          <p:cNvSpPr txBox="1"/>
          <p:nvPr/>
        </p:nvSpPr>
        <p:spPr>
          <a:xfrm>
            <a:off x="6187975" y="2522725"/>
            <a:ext cx="929700" cy="6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chemeClr val="dk1"/>
                </a:solidFill>
              </a:rPr>
              <a:t>スキャンしろ</a:t>
            </a:r>
            <a:endParaRPr>
              <a:solidFill>
                <a:schemeClr val="dk1"/>
              </a:solidFill>
            </a:endParaRPr>
          </a:p>
        </p:txBody>
      </p:sp>
      <p:cxnSp>
        <p:nvCxnSpPr>
          <p:cNvPr id="126" name="Google Shape;126;p22"/>
          <p:cNvCxnSpPr/>
          <p:nvPr/>
        </p:nvCxnSpPr>
        <p:spPr>
          <a:xfrm rot="10800000">
            <a:off x="8029550" y="2398800"/>
            <a:ext cx="0" cy="1065900"/>
          </a:xfrm>
          <a:prstGeom prst="straightConnector1">
            <a:avLst/>
          </a:prstGeom>
          <a:noFill/>
          <a:ln cap="flat" cmpd="sng" w="9525">
            <a:solidFill>
              <a:schemeClr val="dk1"/>
            </a:solidFill>
            <a:prstDash val="solid"/>
            <a:round/>
            <a:headEnd len="med" w="med" type="none"/>
            <a:tailEnd len="med" w="med" type="triangle"/>
          </a:ln>
        </p:spPr>
      </p:cxnSp>
      <p:sp>
        <p:nvSpPr>
          <p:cNvPr id="127" name="Google Shape;127;p22"/>
          <p:cNvSpPr txBox="1"/>
          <p:nvPr/>
        </p:nvSpPr>
        <p:spPr>
          <a:xfrm>
            <a:off x="8125100" y="2841638"/>
            <a:ext cx="929700" cy="4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chemeClr val="dk1"/>
                </a:solidFill>
              </a:rPr>
              <a:t>悪性です</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3" name="Google Shape;13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ja"/>
              <a:t>AMSIプロバイダーを提供しているベンダー</a:t>
            </a:r>
            <a:endParaRPr/>
          </a:p>
        </p:txBody>
      </p:sp>
      <p:pic>
        <p:nvPicPr>
          <p:cNvPr id="134" name="Google Shape;134;p23"/>
          <p:cNvPicPr preferRelativeResize="0"/>
          <p:nvPr/>
        </p:nvPicPr>
        <p:blipFill>
          <a:blip r:embed="rId3">
            <a:alphaModFix/>
          </a:blip>
          <a:stretch>
            <a:fillRect/>
          </a:stretch>
        </p:blipFill>
        <p:spPr>
          <a:xfrm>
            <a:off x="5005973" y="1152473"/>
            <a:ext cx="2732225" cy="3501875"/>
          </a:xfrm>
          <a:prstGeom prst="rect">
            <a:avLst/>
          </a:prstGeom>
          <a:noFill/>
          <a:ln>
            <a:noFill/>
          </a:ln>
        </p:spPr>
      </p:pic>
      <p:sp>
        <p:nvSpPr>
          <p:cNvPr id="135" name="Google Shape;135;p23"/>
          <p:cNvSpPr txBox="1"/>
          <p:nvPr>
            <p:ph idx="1" type="body"/>
          </p:nvPr>
        </p:nvSpPr>
        <p:spPr>
          <a:xfrm>
            <a:off x="376075" y="4654350"/>
            <a:ext cx="8520600" cy="3531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1200"/>
              </a:spcAft>
              <a:buNone/>
            </a:pPr>
            <a:r>
              <a:rPr lang="ja"/>
              <a:t>引用: https://info.deepinstinct.com/hubfs/Japan/020_WP_AMSI.pdf?_ga=2.36241443.2083122944.1697519785-1880014860.1697519785</a:t>
            </a:r>
            <a:endParaRPr/>
          </a:p>
        </p:txBody>
      </p:sp>
      <p:cxnSp>
        <p:nvCxnSpPr>
          <p:cNvPr id="136" name="Google Shape;136;p23"/>
          <p:cNvCxnSpPr>
            <a:stCxn id="137" idx="3"/>
          </p:cNvCxnSpPr>
          <p:nvPr/>
        </p:nvCxnSpPr>
        <p:spPr>
          <a:xfrm flipH="1" rot="10800000">
            <a:off x="3545475" y="3138062"/>
            <a:ext cx="1664400" cy="880200"/>
          </a:xfrm>
          <a:prstGeom prst="straightConnector1">
            <a:avLst/>
          </a:prstGeom>
          <a:noFill/>
          <a:ln cap="flat" cmpd="sng" w="9525">
            <a:solidFill>
              <a:schemeClr val="accent1"/>
            </a:solidFill>
            <a:prstDash val="solid"/>
            <a:round/>
            <a:headEnd len="med" w="med" type="none"/>
            <a:tailEnd len="med" w="med" type="triangle"/>
          </a:ln>
        </p:spPr>
      </p:cxnSp>
      <p:pic>
        <p:nvPicPr>
          <p:cNvPr descr="🤔" id="137" name="Google Shape;137;p23"/>
          <p:cNvPicPr preferRelativeResize="0"/>
          <p:nvPr/>
        </p:nvPicPr>
        <p:blipFill>
          <a:blip r:embed="rId4">
            <a:alphaModFix/>
          </a:blip>
          <a:stretch>
            <a:fillRect/>
          </a:stretch>
        </p:blipFill>
        <p:spPr>
          <a:xfrm>
            <a:off x="2680150" y="3585600"/>
            <a:ext cx="865325" cy="865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AMSIの全体像を</a:t>
            </a:r>
            <a:r>
              <a:rPr lang="ja"/>
              <a:t>追う</a:t>
            </a:r>
            <a:endParaRPr/>
          </a:p>
        </p:txBody>
      </p:sp>
      <p:sp>
        <p:nvSpPr>
          <p:cNvPr id="143" name="Google Shape;14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ja"/>
              <a:t>この図によればPowerShellのプロセスはAMSI.DLLがインポートされているはず</a:t>
            </a:r>
            <a:endParaRPr/>
          </a:p>
        </p:txBody>
      </p:sp>
      <p:pic>
        <p:nvPicPr>
          <p:cNvPr id="144" name="Google Shape;144;p24"/>
          <p:cNvPicPr preferRelativeResize="0"/>
          <p:nvPr/>
        </p:nvPicPr>
        <p:blipFill>
          <a:blip r:embed="rId3">
            <a:alphaModFix/>
          </a:blip>
          <a:stretch>
            <a:fillRect/>
          </a:stretch>
        </p:blipFill>
        <p:spPr>
          <a:xfrm>
            <a:off x="1109663" y="1592188"/>
            <a:ext cx="6924675" cy="3057525"/>
          </a:xfrm>
          <a:prstGeom prst="rect">
            <a:avLst/>
          </a:prstGeom>
          <a:noFill/>
          <a:ln>
            <a:noFill/>
          </a:ln>
        </p:spPr>
      </p:pic>
      <p:sp>
        <p:nvSpPr>
          <p:cNvPr id="145" name="Google Shape;145;p24"/>
          <p:cNvSpPr txBox="1"/>
          <p:nvPr/>
        </p:nvSpPr>
        <p:spPr>
          <a:xfrm>
            <a:off x="1200750" y="4703625"/>
            <a:ext cx="67425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ja" sz="1500">
                <a:solidFill>
                  <a:schemeClr val="lt2"/>
                </a:solidFill>
              </a:rPr>
              <a:t>引用：https://learn.microsoft.com/en-us/windows/win32/amsi/how-amsi-helps</a:t>
            </a:r>
            <a:endParaRPr sz="1100"/>
          </a:p>
        </p:txBody>
      </p:sp>
      <p:sp>
        <p:nvSpPr>
          <p:cNvPr id="146" name="Google Shape;146;p24"/>
          <p:cNvSpPr/>
          <p:nvPr/>
        </p:nvSpPr>
        <p:spPr>
          <a:xfrm>
            <a:off x="2209500" y="1642775"/>
            <a:ext cx="793200" cy="347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 name="Google Shape;147;p24"/>
          <p:cNvSpPr/>
          <p:nvPr/>
        </p:nvSpPr>
        <p:spPr>
          <a:xfrm>
            <a:off x="2209500" y="2340525"/>
            <a:ext cx="2540700" cy="516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AMSIの全体像を追う</a:t>
            </a:r>
            <a:endParaRPr/>
          </a:p>
        </p:txBody>
      </p:sp>
      <p:sp>
        <p:nvSpPr>
          <p:cNvPr id="153" name="Google Shape;15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a:t>
            </a:r>
            <a:r>
              <a:rPr lang="ja">
                <a:solidFill>
                  <a:schemeClr val="dk1"/>
                </a:solidFill>
              </a:rPr>
              <a:t>amsi.dll</a:t>
            </a:r>
            <a:r>
              <a:rPr lang="ja"/>
              <a:t>」をインポートしているプロセスを表示する</a:t>
            </a:r>
            <a:endParaRPr/>
          </a:p>
          <a:p>
            <a:pPr indent="0" lvl="0" marL="0" rtl="0" algn="l">
              <a:spcBef>
                <a:spcPts val="1200"/>
              </a:spcBef>
              <a:spcAft>
                <a:spcPts val="0"/>
              </a:spcAft>
              <a:buNone/>
            </a:pPr>
            <a:r>
              <a:rPr lang="ja">
                <a:solidFill>
                  <a:schemeClr val="dk1"/>
                </a:solidFill>
              </a:rPr>
              <a:t>　</a:t>
            </a:r>
            <a:r>
              <a:rPr lang="ja">
                <a:solidFill>
                  <a:schemeClr val="dk1"/>
                </a:solidFill>
              </a:rPr>
              <a:t>tas</a:t>
            </a:r>
            <a:r>
              <a:rPr lang="ja">
                <a:solidFill>
                  <a:schemeClr val="dk1"/>
                </a:solidFill>
              </a:rPr>
              <a:t>klist /m amsi.dll</a:t>
            </a:r>
            <a:endParaRPr>
              <a:solidFill>
                <a:schemeClr val="dk1"/>
              </a:solidFill>
            </a:endParaRPr>
          </a:p>
          <a:p>
            <a:pPr indent="0" lvl="0" marL="0" rtl="0" algn="l">
              <a:spcBef>
                <a:spcPts val="1200"/>
              </a:spcBef>
              <a:spcAft>
                <a:spcPts val="1200"/>
              </a:spcAft>
              <a:buNone/>
            </a:pPr>
            <a:r>
              <a:rPr lang="ja"/>
              <a:t>pwsh.exe(PowerShell)やEXCEL.EXEによってインポートされている</a:t>
            </a:r>
            <a:endParaRPr/>
          </a:p>
        </p:txBody>
      </p:sp>
      <p:pic>
        <p:nvPicPr>
          <p:cNvPr id="154" name="Google Shape;154;p25"/>
          <p:cNvPicPr preferRelativeResize="0"/>
          <p:nvPr/>
        </p:nvPicPr>
        <p:blipFill>
          <a:blip r:embed="rId3">
            <a:alphaModFix/>
          </a:blip>
          <a:stretch>
            <a:fillRect/>
          </a:stretch>
        </p:blipFill>
        <p:spPr>
          <a:xfrm>
            <a:off x="2090738" y="2571750"/>
            <a:ext cx="4962525" cy="23622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AMSIの全体像を追う</a:t>
            </a:r>
            <a:endParaRPr/>
          </a:p>
        </p:txBody>
      </p:sp>
      <p:sp>
        <p:nvSpPr>
          <p:cNvPr id="160" name="Google Shape;16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ja"/>
              <a:t>AMSI.DLLは</a:t>
            </a:r>
            <a:r>
              <a:rPr lang="ja"/>
              <a:t>Amsi系の関数がエクス</a:t>
            </a:r>
            <a:r>
              <a:rPr lang="ja"/>
              <a:t>ポートされているはず</a:t>
            </a:r>
            <a:endParaRPr/>
          </a:p>
        </p:txBody>
      </p:sp>
      <p:pic>
        <p:nvPicPr>
          <p:cNvPr id="161" name="Google Shape;161;p26"/>
          <p:cNvPicPr preferRelativeResize="0"/>
          <p:nvPr/>
        </p:nvPicPr>
        <p:blipFill>
          <a:blip r:embed="rId3">
            <a:alphaModFix/>
          </a:blip>
          <a:stretch>
            <a:fillRect/>
          </a:stretch>
        </p:blipFill>
        <p:spPr>
          <a:xfrm>
            <a:off x="1109663" y="1592188"/>
            <a:ext cx="6924675" cy="3057525"/>
          </a:xfrm>
          <a:prstGeom prst="rect">
            <a:avLst/>
          </a:prstGeom>
          <a:noFill/>
          <a:ln>
            <a:noFill/>
          </a:ln>
        </p:spPr>
      </p:pic>
      <p:sp>
        <p:nvSpPr>
          <p:cNvPr id="162" name="Google Shape;162;p26"/>
          <p:cNvSpPr txBox="1"/>
          <p:nvPr/>
        </p:nvSpPr>
        <p:spPr>
          <a:xfrm>
            <a:off x="1200750" y="4703625"/>
            <a:ext cx="67425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ja" sz="1500">
                <a:solidFill>
                  <a:schemeClr val="lt2"/>
                </a:solidFill>
              </a:rPr>
              <a:t>引用：https://learn.microsoft.com/en-us/windows/win32/amsi/how-amsi-helps</a:t>
            </a:r>
            <a:endParaRPr sz="1100"/>
          </a:p>
        </p:txBody>
      </p:sp>
      <p:sp>
        <p:nvSpPr>
          <p:cNvPr id="163" name="Google Shape;163;p26"/>
          <p:cNvSpPr/>
          <p:nvPr/>
        </p:nvSpPr>
        <p:spPr>
          <a:xfrm>
            <a:off x="2209500" y="2340525"/>
            <a:ext cx="2540700" cy="516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AMSIの全体像を追う</a:t>
            </a:r>
            <a:endParaRPr/>
          </a:p>
        </p:txBody>
      </p:sp>
      <p:sp>
        <p:nvSpPr>
          <p:cNvPr id="169" name="Google Shape;16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a:t>
            </a:r>
            <a:r>
              <a:rPr lang="ja">
                <a:solidFill>
                  <a:schemeClr val="dk1"/>
                </a:solidFill>
              </a:rPr>
              <a:t>amsi.dll</a:t>
            </a:r>
            <a:r>
              <a:rPr lang="ja"/>
              <a:t>」が</a:t>
            </a:r>
            <a:r>
              <a:rPr lang="ja"/>
              <a:t>エクスポート</a:t>
            </a:r>
            <a:r>
              <a:rPr lang="ja"/>
              <a:t>している</a:t>
            </a:r>
            <a:r>
              <a:rPr lang="ja"/>
              <a:t>関数</a:t>
            </a:r>
            <a:r>
              <a:rPr lang="ja"/>
              <a:t>を表示する</a:t>
            </a:r>
            <a:endParaRPr/>
          </a:p>
          <a:p>
            <a:pPr indent="0" lvl="0" marL="0" rtl="0" algn="l">
              <a:spcBef>
                <a:spcPts val="1200"/>
              </a:spcBef>
              <a:spcAft>
                <a:spcPts val="1200"/>
              </a:spcAft>
              <a:buNone/>
            </a:pPr>
            <a:r>
              <a:rPr lang="ja">
                <a:solidFill>
                  <a:schemeClr val="dk1"/>
                </a:solidFill>
              </a:rPr>
              <a:t>dumpbin /exports C:\Windows\System32\amsi.dll </a:t>
            </a:r>
            <a:r>
              <a:rPr lang="ja"/>
              <a:t>(要Visual Studio </a:t>
            </a:r>
            <a:r>
              <a:rPr lang="ja"/>
              <a:t>開発者ツール</a:t>
            </a:r>
            <a:r>
              <a:rPr lang="ja"/>
              <a:t>)</a:t>
            </a:r>
            <a:endParaRPr/>
          </a:p>
        </p:txBody>
      </p:sp>
      <p:pic>
        <p:nvPicPr>
          <p:cNvPr id="170" name="Google Shape;170;p27"/>
          <p:cNvPicPr preferRelativeResize="0"/>
          <p:nvPr/>
        </p:nvPicPr>
        <p:blipFill rotWithShape="1">
          <a:blip r:embed="rId3">
            <a:alphaModFix/>
          </a:blip>
          <a:srcRect b="24896" l="0" r="46204" t="0"/>
          <a:stretch/>
        </p:blipFill>
        <p:spPr>
          <a:xfrm>
            <a:off x="2561050" y="2131275"/>
            <a:ext cx="4021901" cy="301222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AMSIの全体像を追う</a:t>
            </a:r>
            <a:endParaRPr/>
          </a:p>
        </p:txBody>
      </p:sp>
      <p:sp>
        <p:nvSpPr>
          <p:cNvPr id="176" name="Google Shape;17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AMSI.DLLはAMSI Providerの</a:t>
            </a:r>
            <a:r>
              <a:rPr lang="ja"/>
              <a:t>インターフェースを呼んでいる</a:t>
            </a:r>
            <a:endParaRPr/>
          </a:p>
          <a:p>
            <a:pPr indent="0" lvl="0" marL="0" rtl="0" algn="l">
              <a:spcBef>
                <a:spcPts val="1200"/>
              </a:spcBef>
              <a:spcAft>
                <a:spcPts val="1200"/>
              </a:spcAft>
              <a:buNone/>
            </a:pPr>
            <a:r>
              <a:rPr lang="ja"/>
              <a:t>　→　AMSI ProviderはCOMインターフェースをエクスポートしているはず</a:t>
            </a:r>
            <a:endParaRPr/>
          </a:p>
        </p:txBody>
      </p:sp>
      <p:pic>
        <p:nvPicPr>
          <p:cNvPr id="177" name="Google Shape;177;p28"/>
          <p:cNvPicPr preferRelativeResize="0"/>
          <p:nvPr/>
        </p:nvPicPr>
        <p:blipFill>
          <a:blip r:embed="rId3">
            <a:alphaModFix/>
          </a:blip>
          <a:stretch>
            <a:fillRect/>
          </a:stretch>
        </p:blipFill>
        <p:spPr>
          <a:xfrm>
            <a:off x="1391525" y="2175650"/>
            <a:ext cx="5725330" cy="2527975"/>
          </a:xfrm>
          <a:prstGeom prst="rect">
            <a:avLst/>
          </a:prstGeom>
          <a:noFill/>
          <a:ln>
            <a:noFill/>
          </a:ln>
        </p:spPr>
      </p:pic>
      <p:sp>
        <p:nvSpPr>
          <p:cNvPr id="178" name="Google Shape;178;p28"/>
          <p:cNvSpPr txBox="1"/>
          <p:nvPr/>
        </p:nvSpPr>
        <p:spPr>
          <a:xfrm>
            <a:off x="1200750" y="4703625"/>
            <a:ext cx="67425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ja" sz="1500">
                <a:solidFill>
                  <a:schemeClr val="lt2"/>
                </a:solidFill>
              </a:rPr>
              <a:t>引用：https://learn.microsoft.com/en-us/windows/win32/amsi/how-amsi-helps</a:t>
            </a:r>
            <a:endParaRPr sz="1100"/>
          </a:p>
        </p:txBody>
      </p:sp>
      <p:sp>
        <p:nvSpPr>
          <p:cNvPr id="179" name="Google Shape;179;p28"/>
          <p:cNvSpPr/>
          <p:nvPr/>
        </p:nvSpPr>
        <p:spPr>
          <a:xfrm>
            <a:off x="2296250" y="3914575"/>
            <a:ext cx="2119500" cy="281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AMSI Providerを探す</a:t>
            </a:r>
            <a:endParaRPr/>
          </a:p>
        </p:txBody>
      </p:sp>
      <p:sp>
        <p:nvSpPr>
          <p:cNvPr id="185" name="Google Shape;18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AMSI ProviderはCOMサーバーとしてWindowsのRegistryに登録されている</a:t>
            </a:r>
            <a:endParaRPr/>
          </a:p>
          <a:p>
            <a:pPr indent="0" lvl="0" marL="0" rtl="0" algn="l">
              <a:spcBef>
                <a:spcPts val="1200"/>
              </a:spcBef>
              <a:spcAft>
                <a:spcPts val="0"/>
              </a:spcAft>
              <a:buNone/>
            </a:pPr>
            <a:r>
              <a:rPr lang="ja">
                <a:solidFill>
                  <a:schemeClr val="dk1"/>
                </a:solidFill>
              </a:rPr>
              <a:t>HKEY_CLASSES_ROOT\CLSID\{xxxxxxxx-xxxx-xxxx-xxxx-xxxxxxxxxxx}</a:t>
            </a:r>
            <a:endParaRPr>
              <a:solidFill>
                <a:schemeClr val="dk1"/>
              </a:solidFill>
            </a:endParaRPr>
          </a:p>
          <a:p>
            <a:pPr indent="0" lvl="0" marL="0" rtl="0" algn="l">
              <a:spcBef>
                <a:spcPts val="1200"/>
              </a:spcBef>
              <a:spcAft>
                <a:spcPts val="0"/>
              </a:spcAft>
              <a:buNone/>
            </a:pPr>
            <a:r>
              <a:rPr lang="ja"/>
              <a:t>CLSID(クラス識別子)はCOMオブジェクトを一意に識別するID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ja"/>
              <a:t>登録されている数が多く、どれがAMSI Providerか探すのが大変…</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AMSI Providerを探す</a:t>
            </a:r>
            <a:endParaRPr/>
          </a:p>
        </p:txBody>
      </p:sp>
      <p:sp>
        <p:nvSpPr>
          <p:cNvPr id="191" name="Google Shape;19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AMSI Providerの</a:t>
            </a:r>
            <a:r>
              <a:rPr lang="ja"/>
              <a:t>CLSIDは</a:t>
            </a:r>
            <a:r>
              <a:rPr lang="ja">
                <a:solidFill>
                  <a:schemeClr val="dk1"/>
                </a:solidFill>
              </a:rPr>
              <a:t>HKEY_LOCAL_MACHINE\SOFTWARE\Microsoft\AMSI\Providers\</a:t>
            </a:r>
            <a:r>
              <a:rPr lang="ja"/>
              <a:t>以下にも登録される。(複数AMSI Providerを使用している場合はもちろん複数存在する)</a:t>
            </a:r>
            <a:endParaRPr/>
          </a:p>
          <a:p>
            <a:pPr indent="0" lvl="0" marL="0" rtl="0" algn="l">
              <a:spcBef>
                <a:spcPts val="1200"/>
              </a:spcBef>
              <a:spcAft>
                <a:spcPts val="1200"/>
              </a:spcAft>
              <a:buNone/>
            </a:pPr>
            <a:r>
              <a:rPr lang="ja"/>
              <a:t>下図の場合AMSI ProviderのCLSIDは、</a:t>
            </a:r>
            <a:r>
              <a:rPr lang="ja">
                <a:solidFill>
                  <a:schemeClr val="dk1"/>
                </a:solidFill>
              </a:rPr>
              <a:t>{0109FB5F-BE4B-4B37-B5B4-3C360A0EE40B}</a:t>
            </a:r>
            <a:r>
              <a:rPr lang="ja"/>
              <a:t>ということが分かる</a:t>
            </a:r>
            <a:endParaRPr/>
          </a:p>
        </p:txBody>
      </p:sp>
      <p:pic>
        <p:nvPicPr>
          <p:cNvPr id="192" name="Google Shape;192;p30"/>
          <p:cNvPicPr preferRelativeResize="0"/>
          <p:nvPr/>
        </p:nvPicPr>
        <p:blipFill rotWithShape="1">
          <a:blip r:embed="rId3">
            <a:alphaModFix/>
          </a:blip>
          <a:srcRect b="58684" l="0" r="0" t="0"/>
          <a:stretch/>
        </p:blipFill>
        <p:spPr>
          <a:xfrm>
            <a:off x="1169800" y="2970650"/>
            <a:ext cx="6804400" cy="21728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AMSI Providerを探す</a:t>
            </a:r>
            <a:endParaRPr/>
          </a:p>
        </p:txBody>
      </p:sp>
      <p:sp>
        <p:nvSpPr>
          <p:cNvPr id="198" name="Google Shape;19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もう一度</a:t>
            </a:r>
            <a:r>
              <a:rPr lang="ja">
                <a:solidFill>
                  <a:schemeClr val="dk1"/>
                </a:solidFill>
              </a:rPr>
              <a:t>HKEY_CLASSES_ROOT\CLSID\</a:t>
            </a:r>
            <a:r>
              <a:rPr lang="ja"/>
              <a:t>に</a:t>
            </a:r>
            <a:r>
              <a:rPr lang="ja"/>
              <a:t>戻り、判明したCLSIDを探す</a:t>
            </a:r>
            <a:endParaRPr/>
          </a:p>
          <a:p>
            <a:pPr indent="0" lvl="0" marL="0" rtl="0" algn="l">
              <a:spcBef>
                <a:spcPts val="1200"/>
              </a:spcBef>
              <a:spcAft>
                <a:spcPts val="0"/>
              </a:spcAft>
              <a:buNone/>
            </a:pPr>
            <a:r>
              <a:rPr lang="ja">
                <a:solidFill>
                  <a:schemeClr val="dk1"/>
                </a:solidFill>
              </a:rPr>
              <a:t>HKEY_CLASSES_ROOT\CLSID\{0109FB5F-BE4B-4B37-B5B4-3C360A0EE40B}</a:t>
            </a:r>
            <a:endParaRPr>
              <a:solidFill>
                <a:schemeClr val="dk1"/>
              </a:solidFill>
            </a:endParaRPr>
          </a:p>
          <a:p>
            <a:pPr indent="0" lvl="0" marL="0" rtl="0" algn="l">
              <a:spcBef>
                <a:spcPts val="1200"/>
              </a:spcBef>
              <a:spcAft>
                <a:spcPts val="1200"/>
              </a:spcAft>
              <a:buNone/>
            </a:pPr>
            <a:r>
              <a:rPr lang="ja"/>
              <a:t>CrowdStrikeが提供するAMSI Providerっぽいということが分かる</a:t>
            </a:r>
            <a:endParaRPr/>
          </a:p>
        </p:txBody>
      </p:sp>
      <p:pic>
        <p:nvPicPr>
          <p:cNvPr id="199" name="Google Shape;199;p31"/>
          <p:cNvPicPr preferRelativeResize="0"/>
          <p:nvPr/>
        </p:nvPicPr>
        <p:blipFill rotWithShape="1">
          <a:blip r:embed="rId3">
            <a:alphaModFix/>
          </a:blip>
          <a:srcRect b="52963" l="0" r="0" t="0"/>
          <a:stretch/>
        </p:blipFill>
        <p:spPr>
          <a:xfrm>
            <a:off x="767575" y="2630125"/>
            <a:ext cx="7608850" cy="24193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AMSI</a:t>
            </a:r>
            <a:r>
              <a:rPr lang="ja"/>
              <a:t>とは？</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solidFill>
                  <a:schemeClr val="dk1"/>
                </a:solidFill>
              </a:rPr>
              <a:t>A</a:t>
            </a:r>
            <a:r>
              <a:rPr lang="ja"/>
              <a:t>nti </a:t>
            </a:r>
            <a:r>
              <a:rPr lang="ja">
                <a:solidFill>
                  <a:schemeClr val="dk1"/>
                </a:solidFill>
              </a:rPr>
              <a:t>M</a:t>
            </a:r>
            <a:r>
              <a:rPr lang="ja"/>
              <a:t>alware </a:t>
            </a:r>
            <a:r>
              <a:rPr lang="ja">
                <a:solidFill>
                  <a:schemeClr val="dk1"/>
                </a:solidFill>
              </a:rPr>
              <a:t>S</a:t>
            </a:r>
            <a:r>
              <a:rPr lang="ja"/>
              <a:t>can </a:t>
            </a:r>
            <a:r>
              <a:rPr lang="ja">
                <a:solidFill>
                  <a:schemeClr val="dk1"/>
                </a:solidFill>
              </a:rPr>
              <a:t>I</a:t>
            </a:r>
            <a:r>
              <a:rPr lang="ja"/>
              <a:t>nterfaceの略</a:t>
            </a:r>
            <a:endParaRPr/>
          </a:p>
          <a:p>
            <a:pPr indent="0" lvl="0" marL="0" rtl="0" algn="l">
              <a:spcBef>
                <a:spcPts val="1200"/>
              </a:spcBef>
              <a:spcAft>
                <a:spcPts val="0"/>
              </a:spcAft>
              <a:buNone/>
            </a:pPr>
            <a:r>
              <a:rPr lang="ja"/>
              <a:t>Windowsのセキュリティ機構の一つ</a:t>
            </a:r>
            <a:endParaRPr/>
          </a:p>
          <a:p>
            <a:pPr indent="0" lvl="0" marL="0" rtl="0" algn="l">
              <a:spcBef>
                <a:spcPts val="1200"/>
              </a:spcBef>
              <a:spcAft>
                <a:spcPts val="1200"/>
              </a:spcAft>
              <a:buNone/>
            </a:pPr>
            <a:r>
              <a:rPr lang="ja"/>
              <a:t>近年増加しているファイルレス、スクリプトベースの攻撃に対応するためにMicrosoftによって策定された標準(インターフェース)</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AMSI Providerを探す</a:t>
            </a:r>
            <a:endParaRPr/>
          </a:p>
        </p:txBody>
      </p:sp>
      <p:sp>
        <p:nvSpPr>
          <p:cNvPr id="205" name="Google Shape;20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ja"/>
              <a:t>このキーのサブキーInProcServer32にAMSI Providerが実装されているdllへのファイルパスが存在する</a:t>
            </a:r>
            <a:endParaRPr/>
          </a:p>
        </p:txBody>
      </p:sp>
      <p:pic>
        <p:nvPicPr>
          <p:cNvPr id="206" name="Google Shape;206;p32"/>
          <p:cNvPicPr preferRelativeResize="0"/>
          <p:nvPr/>
        </p:nvPicPr>
        <p:blipFill rotWithShape="1">
          <a:blip r:embed="rId3">
            <a:alphaModFix/>
          </a:blip>
          <a:srcRect b="49372" l="0" r="0" t="0"/>
          <a:stretch/>
        </p:blipFill>
        <p:spPr>
          <a:xfrm>
            <a:off x="948813" y="2215612"/>
            <a:ext cx="7246375" cy="2479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AMSI Providerを探す</a:t>
            </a:r>
            <a:endParaRPr/>
          </a:p>
        </p:txBody>
      </p:sp>
      <p:sp>
        <p:nvSpPr>
          <p:cNvPr id="212" name="Google Shape;21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ja"/>
              <a:t>ちなみにWindows Defenderの場合はこんな感じ</a:t>
            </a:r>
            <a:endParaRPr/>
          </a:p>
        </p:txBody>
      </p:sp>
      <p:pic>
        <p:nvPicPr>
          <p:cNvPr id="213" name="Google Shape;213;p33"/>
          <p:cNvPicPr preferRelativeResize="0"/>
          <p:nvPr/>
        </p:nvPicPr>
        <p:blipFill>
          <a:blip r:embed="rId3">
            <a:alphaModFix/>
          </a:blip>
          <a:stretch>
            <a:fillRect/>
          </a:stretch>
        </p:blipFill>
        <p:spPr>
          <a:xfrm>
            <a:off x="473312" y="1871824"/>
            <a:ext cx="8197376" cy="3006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AMSI Providerを探す</a:t>
            </a:r>
            <a:endParaRPr/>
          </a:p>
        </p:txBody>
      </p:sp>
      <p:sp>
        <p:nvSpPr>
          <p:cNvPr id="219" name="Google Shape;21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ja"/>
              <a:t>DLLの会社名、製品名、説明</a:t>
            </a:r>
            <a:endParaRPr/>
          </a:p>
        </p:txBody>
      </p:sp>
      <p:pic>
        <p:nvPicPr>
          <p:cNvPr id="220" name="Google Shape;220;p34"/>
          <p:cNvPicPr preferRelativeResize="0"/>
          <p:nvPr/>
        </p:nvPicPr>
        <p:blipFill>
          <a:blip r:embed="rId3">
            <a:alphaModFix/>
          </a:blip>
          <a:stretch>
            <a:fillRect/>
          </a:stretch>
        </p:blipFill>
        <p:spPr>
          <a:xfrm>
            <a:off x="240650" y="2106012"/>
            <a:ext cx="8662701" cy="9314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AMSI Provider</a:t>
            </a:r>
            <a:r>
              <a:rPr lang="ja"/>
              <a:t>の中身を見る</a:t>
            </a:r>
            <a:endParaRPr/>
          </a:p>
        </p:txBody>
      </p:sp>
      <p:sp>
        <p:nvSpPr>
          <p:cNvPr id="226" name="Google Shape;22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a:t>AMSI ProviderのDLLを見る前にAMSI Providerが実装しなければいけないCOMインターフェースを確認する</a:t>
            </a:r>
            <a:endParaRPr/>
          </a:p>
          <a:p>
            <a:pPr indent="0" lvl="0" marL="0" rtl="0" algn="l">
              <a:spcBef>
                <a:spcPts val="1200"/>
              </a:spcBef>
              <a:spcAft>
                <a:spcPts val="0"/>
              </a:spcAft>
              <a:buNone/>
            </a:pPr>
            <a:r>
              <a:rPr lang="ja"/>
              <a:t>MSDNによると以下二つの関数がエクスポートされているはず</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ja">
                <a:solidFill>
                  <a:schemeClr val="dk1"/>
                </a:solidFill>
              </a:rPr>
              <a:t>DllGetClassObject</a:t>
            </a:r>
            <a:endParaRPr>
              <a:solidFill>
                <a:schemeClr val="dk1"/>
              </a:solidFill>
            </a:endParaRPr>
          </a:p>
          <a:p>
            <a:pPr indent="0" lvl="0" marL="0" rtl="0" algn="l">
              <a:spcBef>
                <a:spcPts val="1200"/>
              </a:spcBef>
              <a:spcAft>
                <a:spcPts val="0"/>
              </a:spcAft>
              <a:buNone/>
            </a:pPr>
            <a:r>
              <a:rPr lang="ja">
                <a:solidFill>
                  <a:schemeClr val="dk1"/>
                </a:solidFill>
              </a:rPr>
              <a:t>DLLCanUnloadNow</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ja" sz="1132"/>
              <a:t>https://learn.microsoft.com/ja-jp/windows/win32/api/combaseapi/nf-combaseapi-dllgetclassobject</a:t>
            </a:r>
            <a:endParaRPr sz="1132"/>
          </a:p>
          <a:p>
            <a:pPr indent="0" lvl="0" marL="0" rtl="0" algn="l">
              <a:spcBef>
                <a:spcPts val="1200"/>
              </a:spcBef>
              <a:spcAft>
                <a:spcPts val="1200"/>
              </a:spcAft>
              <a:buNone/>
            </a:pPr>
            <a:r>
              <a:rPr lang="ja" sz="1132"/>
              <a:t>https://learn.microsoft.com/ja-jp/windows/win32/api/combaseapi/nf-combaseapi-dllcanunloadnow</a:t>
            </a:r>
            <a:endParaRPr sz="1132"/>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AMSI Providerの中身を見る</a:t>
            </a:r>
            <a:endParaRPr/>
          </a:p>
        </p:txBody>
      </p:sp>
      <p:sp>
        <p:nvSpPr>
          <p:cNvPr id="232" name="Google Shape;232;p36"/>
          <p:cNvSpPr txBox="1"/>
          <p:nvPr>
            <p:ph idx="1" type="body"/>
          </p:nvPr>
        </p:nvSpPr>
        <p:spPr>
          <a:xfrm>
            <a:off x="311700" y="1152475"/>
            <a:ext cx="8032800" cy="216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COMインターフェース</a:t>
            </a:r>
            <a:r>
              <a:rPr lang="ja"/>
              <a:t>が</a:t>
            </a:r>
            <a:r>
              <a:rPr lang="ja"/>
              <a:t>実装されているか確認する</a:t>
            </a:r>
            <a:endParaRPr/>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33" name="Google Shape;233;p36"/>
          <p:cNvPicPr preferRelativeResize="0"/>
          <p:nvPr/>
        </p:nvPicPr>
        <p:blipFill rotWithShape="1">
          <a:blip r:embed="rId3">
            <a:alphaModFix/>
          </a:blip>
          <a:srcRect b="19993" l="0" r="37523" t="0"/>
          <a:stretch/>
        </p:blipFill>
        <p:spPr>
          <a:xfrm>
            <a:off x="2085469" y="1573900"/>
            <a:ext cx="4973054" cy="3416399"/>
          </a:xfrm>
          <a:prstGeom prst="rect">
            <a:avLst/>
          </a:prstGeom>
          <a:noFill/>
          <a:ln cap="flat" cmpd="sng" w="9525">
            <a:solidFill>
              <a:schemeClr val="dk1"/>
            </a:solidFill>
            <a:prstDash val="solid"/>
            <a:round/>
            <a:headEnd len="sm" w="sm" type="none"/>
            <a:tailEnd len="sm" w="sm" type="none"/>
          </a:ln>
        </p:spPr>
      </p:pic>
      <p:sp>
        <p:nvSpPr>
          <p:cNvPr id="234" name="Google Shape;234;p36"/>
          <p:cNvSpPr txBox="1"/>
          <p:nvPr/>
        </p:nvSpPr>
        <p:spPr>
          <a:xfrm>
            <a:off x="3904100" y="4015650"/>
            <a:ext cx="30000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ja" sz="1200">
                <a:solidFill>
                  <a:schemeClr val="lt2"/>
                </a:solidFill>
              </a:rPr>
              <a:t>(DllRegisterServerとDllUnregisterServerはRegistryにCLSIDを登録、登録解除    する用なので必須ではない)</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AMSI Providerの中身を見る</a:t>
            </a:r>
            <a:endParaRPr/>
          </a:p>
        </p:txBody>
      </p:sp>
      <p:sp>
        <p:nvSpPr>
          <p:cNvPr id="240" name="Google Shape;240;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ja"/>
              <a:t>ちなみにWindows Defenderの場合はこんな感じ</a:t>
            </a:r>
            <a:endParaRPr/>
          </a:p>
        </p:txBody>
      </p:sp>
      <p:pic>
        <p:nvPicPr>
          <p:cNvPr id="241" name="Google Shape;241;p37"/>
          <p:cNvPicPr preferRelativeResize="0"/>
          <p:nvPr/>
        </p:nvPicPr>
        <p:blipFill rotWithShape="1">
          <a:blip r:embed="rId3">
            <a:alphaModFix/>
          </a:blip>
          <a:srcRect b="12640" l="0" r="0" t="0"/>
          <a:stretch/>
        </p:blipFill>
        <p:spPr>
          <a:xfrm>
            <a:off x="832590" y="1578375"/>
            <a:ext cx="7478823" cy="3416401"/>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AMSI Providerの中身を見る</a:t>
            </a:r>
            <a:endParaRPr/>
          </a:p>
        </p:txBody>
      </p:sp>
      <p:sp>
        <p:nvSpPr>
          <p:cNvPr id="247" name="Google Shape;24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ja"/>
              <a:t>各</a:t>
            </a:r>
            <a:r>
              <a:rPr lang="ja"/>
              <a:t>アプリケーションはAMSI.DLL経由でこれらのAMSI ProviderのDLLが提供するDllGetClassObjectからIAntimalwareProvider(AMSI Providerのインターフェース)のオブジェクトを取得</a:t>
            </a:r>
            <a:endParaRPr/>
          </a:p>
          <a:p>
            <a:pPr indent="0" lvl="0" marL="0" rtl="0" algn="l">
              <a:spcBef>
                <a:spcPts val="1200"/>
              </a:spcBef>
              <a:spcAft>
                <a:spcPts val="0"/>
              </a:spcAft>
              <a:buNone/>
            </a:pPr>
            <a:r>
              <a:rPr lang="ja">
                <a:solidFill>
                  <a:schemeClr val="dk1"/>
                </a:solidFill>
              </a:rPr>
              <a:t>IAntimalwareProvider::Scan</a:t>
            </a:r>
            <a:r>
              <a:rPr lang="ja"/>
              <a:t>関数を利用してコンテンツのスキャンを行う</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ja"/>
              <a:t>IAntimalwareProviderインターフェースが提供する関数は下記</a:t>
            </a:r>
            <a:endParaRPr/>
          </a:p>
          <a:p>
            <a:pPr indent="-342900" lvl="0" marL="457200" rtl="0" algn="l">
              <a:spcBef>
                <a:spcPts val="1200"/>
              </a:spcBef>
              <a:spcAft>
                <a:spcPts val="0"/>
              </a:spcAft>
              <a:buClr>
                <a:schemeClr val="dk1"/>
              </a:buClr>
              <a:buSzPts val="1800"/>
              <a:buChar char="-"/>
            </a:pPr>
            <a:r>
              <a:rPr lang="ja">
                <a:solidFill>
                  <a:schemeClr val="dk1"/>
                </a:solidFill>
              </a:rPr>
              <a:t>IAntimalwareProvider::CloseSession</a:t>
            </a:r>
            <a:endParaRPr>
              <a:solidFill>
                <a:schemeClr val="dk1"/>
              </a:solidFill>
            </a:endParaRPr>
          </a:p>
          <a:p>
            <a:pPr indent="-342900" lvl="0" marL="457200" rtl="0" algn="l">
              <a:spcBef>
                <a:spcPts val="0"/>
              </a:spcBef>
              <a:spcAft>
                <a:spcPts val="0"/>
              </a:spcAft>
              <a:buClr>
                <a:schemeClr val="dk1"/>
              </a:buClr>
              <a:buSzPts val="1800"/>
              <a:buChar char="-"/>
            </a:pPr>
            <a:r>
              <a:rPr lang="ja">
                <a:solidFill>
                  <a:schemeClr val="dk1"/>
                </a:solidFill>
              </a:rPr>
              <a:t>IAntimalwareProvider::DisplayName</a:t>
            </a:r>
            <a:endParaRPr>
              <a:solidFill>
                <a:schemeClr val="dk1"/>
              </a:solidFill>
            </a:endParaRPr>
          </a:p>
          <a:p>
            <a:pPr indent="-342900" lvl="0" marL="457200" rtl="0" algn="l">
              <a:spcBef>
                <a:spcPts val="0"/>
              </a:spcBef>
              <a:spcAft>
                <a:spcPts val="0"/>
              </a:spcAft>
              <a:buClr>
                <a:schemeClr val="dk1"/>
              </a:buClr>
              <a:buSzPts val="1800"/>
              <a:buChar char="-"/>
            </a:pPr>
            <a:r>
              <a:rPr lang="ja">
                <a:solidFill>
                  <a:schemeClr val="dk1"/>
                </a:solidFill>
              </a:rPr>
              <a:t>IAntimalwareProvider::Scan</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p:nvPr/>
        </p:nvSpPr>
        <p:spPr>
          <a:xfrm>
            <a:off x="6817850" y="3023000"/>
            <a:ext cx="2292900" cy="140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3" name="Google Shape;253;p39"/>
          <p:cNvSpPr/>
          <p:nvPr/>
        </p:nvSpPr>
        <p:spPr>
          <a:xfrm>
            <a:off x="6665450" y="2870600"/>
            <a:ext cx="2292900" cy="140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4" name="Google Shape;25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AMSI Providerの中身を見る</a:t>
            </a:r>
            <a:endParaRPr/>
          </a:p>
        </p:txBody>
      </p:sp>
      <p:sp>
        <p:nvSpPr>
          <p:cNvPr id="255" name="Google Shape;255;p39"/>
          <p:cNvSpPr txBox="1"/>
          <p:nvPr>
            <p:ph idx="1" type="body"/>
          </p:nvPr>
        </p:nvSpPr>
        <p:spPr>
          <a:xfrm>
            <a:off x="2245175" y="1642825"/>
            <a:ext cx="2058900" cy="10080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ja">
                <a:solidFill>
                  <a:schemeClr val="dk1"/>
                </a:solidFill>
              </a:rPr>
              <a:t>Win32API AmsiInitialize</a:t>
            </a:r>
            <a:endParaRPr>
              <a:solidFill>
                <a:schemeClr val="dk1"/>
              </a:solidFill>
            </a:endParaRPr>
          </a:p>
          <a:p>
            <a:pPr indent="0" lvl="0" marL="0" rtl="0" algn="l">
              <a:spcBef>
                <a:spcPts val="1200"/>
              </a:spcBef>
              <a:spcAft>
                <a:spcPts val="0"/>
              </a:spcAft>
              <a:buNone/>
            </a:pPr>
            <a:r>
              <a:rPr lang="ja">
                <a:solidFill>
                  <a:schemeClr val="dk1"/>
                </a:solidFill>
              </a:rPr>
              <a:t>Win32API AmsiScanBuffer</a:t>
            </a:r>
            <a:endParaRPr>
              <a:solidFill>
                <a:schemeClr val="dk1"/>
              </a:solidFill>
            </a:endParaRPr>
          </a:p>
          <a:p>
            <a:pPr indent="0" lvl="0" marL="0" rtl="0" algn="l">
              <a:spcBef>
                <a:spcPts val="1200"/>
              </a:spcBef>
              <a:spcAft>
                <a:spcPts val="1200"/>
              </a:spcAft>
              <a:buNone/>
            </a:pPr>
            <a:r>
              <a:rPr lang="ja">
                <a:solidFill>
                  <a:schemeClr val="dk1"/>
                </a:solidFill>
              </a:rPr>
              <a:t>Win32API AmsiScanStrung</a:t>
            </a:r>
            <a:endParaRPr>
              <a:solidFill>
                <a:schemeClr val="dk1"/>
              </a:solidFill>
            </a:endParaRPr>
          </a:p>
        </p:txBody>
      </p:sp>
      <p:sp>
        <p:nvSpPr>
          <p:cNvPr id="256" name="Google Shape;256;p39"/>
          <p:cNvSpPr/>
          <p:nvPr/>
        </p:nvSpPr>
        <p:spPr>
          <a:xfrm>
            <a:off x="338050" y="2718200"/>
            <a:ext cx="2292900" cy="140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PowerShell, Excel etc…</a:t>
            </a:r>
            <a:endParaRPr/>
          </a:p>
        </p:txBody>
      </p:sp>
      <p:sp>
        <p:nvSpPr>
          <p:cNvPr id="257" name="Google Shape;257;p39"/>
          <p:cNvSpPr/>
          <p:nvPr/>
        </p:nvSpPr>
        <p:spPr>
          <a:xfrm>
            <a:off x="3425550" y="2718200"/>
            <a:ext cx="2292900" cy="140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AMSI.DLL</a:t>
            </a:r>
            <a:endParaRPr/>
          </a:p>
        </p:txBody>
      </p:sp>
      <p:sp>
        <p:nvSpPr>
          <p:cNvPr id="258" name="Google Shape;258;p39"/>
          <p:cNvSpPr/>
          <p:nvPr/>
        </p:nvSpPr>
        <p:spPr>
          <a:xfrm>
            <a:off x="6513050" y="2718200"/>
            <a:ext cx="2292900" cy="140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AMSI ProviderのDLL</a:t>
            </a:r>
            <a:endParaRPr/>
          </a:p>
        </p:txBody>
      </p:sp>
      <p:cxnSp>
        <p:nvCxnSpPr>
          <p:cNvPr id="259" name="Google Shape;259;p39"/>
          <p:cNvCxnSpPr/>
          <p:nvPr/>
        </p:nvCxnSpPr>
        <p:spPr>
          <a:xfrm>
            <a:off x="2618500" y="3006100"/>
            <a:ext cx="780900" cy="0"/>
          </a:xfrm>
          <a:prstGeom prst="straightConnector1">
            <a:avLst/>
          </a:prstGeom>
          <a:noFill/>
          <a:ln cap="flat" cmpd="sng" w="9525">
            <a:solidFill>
              <a:schemeClr val="dk1"/>
            </a:solidFill>
            <a:prstDash val="solid"/>
            <a:round/>
            <a:headEnd len="med" w="med" type="none"/>
            <a:tailEnd len="med" w="med" type="triangle"/>
          </a:ln>
        </p:spPr>
      </p:cxnSp>
      <p:cxnSp>
        <p:nvCxnSpPr>
          <p:cNvPr id="260" name="Google Shape;260;p39"/>
          <p:cNvCxnSpPr/>
          <p:nvPr/>
        </p:nvCxnSpPr>
        <p:spPr>
          <a:xfrm>
            <a:off x="5725300" y="3006100"/>
            <a:ext cx="780900" cy="0"/>
          </a:xfrm>
          <a:prstGeom prst="straightConnector1">
            <a:avLst/>
          </a:prstGeom>
          <a:noFill/>
          <a:ln cap="flat" cmpd="sng" w="9525">
            <a:solidFill>
              <a:schemeClr val="dk1"/>
            </a:solidFill>
            <a:prstDash val="solid"/>
            <a:round/>
            <a:headEnd len="med" w="med" type="none"/>
            <a:tailEnd len="med" w="med" type="triangle"/>
          </a:ln>
        </p:spPr>
      </p:cxnSp>
      <p:sp>
        <p:nvSpPr>
          <p:cNvPr id="261" name="Google Shape;261;p39"/>
          <p:cNvSpPr txBox="1"/>
          <p:nvPr>
            <p:ph idx="1" type="body"/>
          </p:nvPr>
        </p:nvSpPr>
        <p:spPr>
          <a:xfrm>
            <a:off x="5086300" y="1915425"/>
            <a:ext cx="2292900" cy="735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sz="1300">
                <a:solidFill>
                  <a:schemeClr val="dk1"/>
                </a:solidFill>
              </a:rPr>
              <a:t>DllGetClassObject</a:t>
            </a:r>
            <a:endParaRPr sz="1300">
              <a:solidFill>
                <a:schemeClr val="dk1"/>
              </a:solidFill>
            </a:endParaRPr>
          </a:p>
          <a:p>
            <a:pPr indent="0" lvl="0" marL="0" rtl="0" algn="l">
              <a:spcBef>
                <a:spcPts val="1200"/>
              </a:spcBef>
              <a:spcAft>
                <a:spcPts val="1200"/>
              </a:spcAft>
              <a:buNone/>
            </a:pPr>
            <a:r>
              <a:rPr lang="ja" sz="1300">
                <a:solidFill>
                  <a:schemeClr val="dk1"/>
                </a:solidFill>
              </a:rPr>
              <a:t>IAntimalwareProvider::Scan</a:t>
            </a:r>
            <a:endParaRPr sz="1300">
              <a:solidFill>
                <a:schemeClr val="dk1"/>
              </a:solidFill>
            </a:endParaRPr>
          </a:p>
        </p:txBody>
      </p:sp>
      <p:cxnSp>
        <p:nvCxnSpPr>
          <p:cNvPr id="262" name="Google Shape;262;p39"/>
          <p:cNvCxnSpPr/>
          <p:nvPr/>
        </p:nvCxnSpPr>
        <p:spPr>
          <a:xfrm rot="10800000">
            <a:off x="5692150" y="3790575"/>
            <a:ext cx="815100" cy="0"/>
          </a:xfrm>
          <a:prstGeom prst="straightConnector1">
            <a:avLst/>
          </a:prstGeom>
          <a:noFill/>
          <a:ln cap="flat" cmpd="sng" w="9525">
            <a:solidFill>
              <a:schemeClr val="dk1"/>
            </a:solidFill>
            <a:prstDash val="solid"/>
            <a:round/>
            <a:headEnd len="med" w="med" type="none"/>
            <a:tailEnd len="med" w="med" type="triangle"/>
          </a:ln>
        </p:spPr>
      </p:cxnSp>
      <p:cxnSp>
        <p:nvCxnSpPr>
          <p:cNvPr id="263" name="Google Shape;263;p39"/>
          <p:cNvCxnSpPr/>
          <p:nvPr/>
        </p:nvCxnSpPr>
        <p:spPr>
          <a:xfrm rot="10800000">
            <a:off x="2601400" y="3790575"/>
            <a:ext cx="815100" cy="0"/>
          </a:xfrm>
          <a:prstGeom prst="straightConnector1">
            <a:avLst/>
          </a:prstGeom>
          <a:noFill/>
          <a:ln cap="flat" cmpd="sng" w="9525">
            <a:solidFill>
              <a:schemeClr val="dk1"/>
            </a:solidFill>
            <a:prstDash val="solid"/>
            <a:round/>
            <a:headEnd len="med" w="med" type="none"/>
            <a:tailEnd len="med" w="med" type="triangle"/>
          </a:ln>
        </p:spPr>
      </p:cxnSp>
      <p:sp>
        <p:nvSpPr>
          <p:cNvPr id="264" name="Google Shape;264;p39"/>
          <p:cNvSpPr txBox="1"/>
          <p:nvPr>
            <p:ph idx="1" type="body"/>
          </p:nvPr>
        </p:nvSpPr>
        <p:spPr>
          <a:xfrm>
            <a:off x="5438200" y="4186125"/>
            <a:ext cx="1355100" cy="42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ja" sz="1300">
                <a:solidFill>
                  <a:schemeClr val="dk1"/>
                </a:solidFill>
              </a:rPr>
              <a:t>AMSI_RESULT</a:t>
            </a:r>
            <a:endParaRPr sz="1300">
              <a:solidFill>
                <a:schemeClr val="dk1"/>
              </a:solidFill>
            </a:endParaRPr>
          </a:p>
        </p:txBody>
      </p:sp>
      <p:sp>
        <p:nvSpPr>
          <p:cNvPr id="265" name="Google Shape;265;p39"/>
          <p:cNvSpPr txBox="1"/>
          <p:nvPr>
            <p:ph idx="1" type="body"/>
          </p:nvPr>
        </p:nvSpPr>
        <p:spPr>
          <a:xfrm>
            <a:off x="2331400" y="4185975"/>
            <a:ext cx="1355100" cy="42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ja" sz="1300">
                <a:solidFill>
                  <a:schemeClr val="dk1"/>
                </a:solidFill>
              </a:rPr>
              <a:t>AMSI_RESULT</a:t>
            </a:r>
            <a:endParaRPr sz="1300">
              <a:solidFill>
                <a:schemeClr val="dk1"/>
              </a:solidFill>
            </a:endParaRPr>
          </a:p>
        </p:txBody>
      </p:sp>
      <p:sp>
        <p:nvSpPr>
          <p:cNvPr id="266" name="Google Shape;266;p39"/>
          <p:cNvSpPr/>
          <p:nvPr/>
        </p:nvSpPr>
        <p:spPr>
          <a:xfrm>
            <a:off x="5411025" y="4219750"/>
            <a:ext cx="1358100" cy="327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7" name="Google Shape;267;p39"/>
          <p:cNvSpPr/>
          <p:nvPr/>
        </p:nvSpPr>
        <p:spPr>
          <a:xfrm>
            <a:off x="2329900" y="4235325"/>
            <a:ext cx="1358100" cy="327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AMSI Providerの中身を見る</a:t>
            </a:r>
            <a:endParaRPr/>
          </a:p>
        </p:txBody>
      </p:sp>
      <p:sp>
        <p:nvSpPr>
          <p:cNvPr id="273" name="Google Shape;273;p40"/>
          <p:cNvSpPr txBox="1"/>
          <p:nvPr>
            <p:ph idx="1" type="body"/>
          </p:nvPr>
        </p:nvSpPr>
        <p:spPr>
          <a:xfrm>
            <a:off x="311700" y="1152475"/>
            <a:ext cx="8733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ja"/>
              <a:t>AMSI_RESULT列挙体はどんなもの？</a:t>
            </a:r>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0"/>
              </a:spcAft>
              <a:buNone/>
            </a:pPr>
            <a:r>
              <a:rPr lang="ja" sz="1600">
                <a:solidFill>
                  <a:schemeClr val="dk1"/>
                </a:solidFill>
              </a:rPr>
              <a:t>  AMSI_RESULT_CLEAN　→　</a:t>
            </a:r>
            <a:r>
              <a:rPr lang="ja" sz="1600">
                <a:solidFill>
                  <a:srgbClr val="00FF00"/>
                </a:solidFill>
              </a:rPr>
              <a:t>検出無し</a:t>
            </a:r>
            <a:endParaRPr sz="1600">
              <a:solidFill>
                <a:srgbClr val="00FF00"/>
              </a:solidFill>
            </a:endParaRPr>
          </a:p>
          <a:p>
            <a:pPr indent="0" lvl="0" marL="0" rtl="0" algn="l">
              <a:spcBef>
                <a:spcPts val="1200"/>
              </a:spcBef>
              <a:spcAft>
                <a:spcPts val="0"/>
              </a:spcAft>
              <a:buNone/>
            </a:pPr>
            <a:r>
              <a:rPr lang="ja" sz="1600">
                <a:solidFill>
                  <a:schemeClr val="dk1"/>
                </a:solidFill>
              </a:rPr>
              <a:t>  AMSI_RESULT_NOT_DETECTED　→　検出無し。将来的に結果が変更される可能性有。</a:t>
            </a:r>
            <a:endParaRPr sz="1600">
              <a:solidFill>
                <a:schemeClr val="dk1"/>
              </a:solidFill>
            </a:endParaRPr>
          </a:p>
          <a:p>
            <a:pPr indent="0" lvl="0" marL="0" rtl="0" algn="l">
              <a:spcBef>
                <a:spcPts val="1200"/>
              </a:spcBef>
              <a:spcAft>
                <a:spcPts val="0"/>
              </a:spcAft>
              <a:buNone/>
            </a:pPr>
            <a:r>
              <a:rPr lang="ja" sz="1600">
                <a:solidFill>
                  <a:schemeClr val="dk1"/>
                </a:solidFill>
              </a:rPr>
              <a:t>  AMSI_RESULT_BLOCKED_BY_ADMIN_START　→　管理者ポリシーによるブロック？</a:t>
            </a:r>
            <a:endParaRPr sz="1600">
              <a:solidFill>
                <a:schemeClr val="dk1"/>
              </a:solidFill>
            </a:endParaRPr>
          </a:p>
          <a:p>
            <a:pPr indent="0" lvl="0" marL="0" rtl="0" algn="l">
              <a:spcBef>
                <a:spcPts val="1200"/>
              </a:spcBef>
              <a:spcAft>
                <a:spcPts val="0"/>
              </a:spcAft>
              <a:buNone/>
            </a:pPr>
            <a:r>
              <a:rPr lang="ja" sz="1600">
                <a:solidFill>
                  <a:schemeClr val="dk1"/>
                </a:solidFill>
              </a:rPr>
              <a:t>  AMSI_RESULT_BLOCKED_BY_ADMIN_END　</a:t>
            </a:r>
            <a:r>
              <a:rPr lang="ja" sz="1600">
                <a:solidFill>
                  <a:schemeClr val="dk1"/>
                </a:solidFill>
              </a:rPr>
              <a:t>→　管理者ポリシーによるブロック？</a:t>
            </a:r>
            <a:endParaRPr sz="1600">
              <a:solidFill>
                <a:schemeClr val="dk1"/>
              </a:solidFill>
            </a:endParaRPr>
          </a:p>
          <a:p>
            <a:pPr indent="0" lvl="0" marL="0" rtl="0" algn="l">
              <a:spcBef>
                <a:spcPts val="1200"/>
              </a:spcBef>
              <a:spcAft>
                <a:spcPts val="0"/>
              </a:spcAft>
              <a:buNone/>
            </a:pPr>
            <a:r>
              <a:rPr lang="ja" sz="1600">
                <a:solidFill>
                  <a:schemeClr val="dk1"/>
                </a:solidFill>
              </a:rPr>
              <a:t>  AMSI_RESULT_DETECTED　→　</a:t>
            </a:r>
            <a:r>
              <a:rPr lang="ja" sz="1600">
                <a:solidFill>
                  <a:srgbClr val="FF0000"/>
                </a:solidFill>
              </a:rPr>
              <a:t>検出！！</a:t>
            </a:r>
            <a:endParaRPr sz="1600">
              <a:solidFill>
                <a:srgbClr val="FF0000"/>
              </a:solidFill>
            </a:endParaRPr>
          </a:p>
          <a:p>
            <a:pPr indent="0" lvl="0" marL="0" rtl="0" algn="l">
              <a:spcBef>
                <a:spcPts val="1200"/>
              </a:spcBef>
              <a:spcAft>
                <a:spcPts val="1200"/>
              </a:spcAft>
              <a:buNone/>
            </a:pPr>
            <a:r>
              <a:t/>
            </a:r>
            <a:endParaRPr sz="16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AMSI Providerの中身を見る</a:t>
            </a:r>
            <a:endParaRPr/>
          </a:p>
        </p:txBody>
      </p:sp>
      <p:sp>
        <p:nvSpPr>
          <p:cNvPr id="279" name="Google Shape;279;p41"/>
          <p:cNvSpPr txBox="1"/>
          <p:nvPr>
            <p:ph idx="1" type="body"/>
          </p:nvPr>
        </p:nvSpPr>
        <p:spPr>
          <a:xfrm>
            <a:off x="311700" y="1152475"/>
            <a:ext cx="8733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複数のAMSI Providerによるスキャン結果の中で一つでも</a:t>
            </a:r>
            <a:r>
              <a:rPr lang="ja">
                <a:solidFill>
                  <a:schemeClr val="dk1"/>
                </a:solidFill>
              </a:rPr>
              <a:t>AMSI_RESULT_DETECTED</a:t>
            </a:r>
            <a:r>
              <a:rPr lang="ja"/>
              <a:t>を報告したProviderがある場合はスクリプトの実行がブロックされる。</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ja"/>
              <a:t>→　攻撃者は</a:t>
            </a:r>
            <a:r>
              <a:rPr lang="ja">
                <a:solidFill>
                  <a:srgbClr val="FF0000"/>
                </a:solidFill>
              </a:rPr>
              <a:t>全てのProvider</a:t>
            </a:r>
            <a:r>
              <a:rPr lang="ja"/>
              <a:t>にスクリプトのスキャン結果を　　　</a:t>
            </a:r>
            <a:endParaRPr/>
          </a:p>
          <a:p>
            <a:pPr indent="0" lvl="0" marL="0" rtl="0" algn="l">
              <a:spcBef>
                <a:spcPts val="1200"/>
              </a:spcBef>
              <a:spcAft>
                <a:spcPts val="1200"/>
              </a:spcAft>
              <a:buNone/>
            </a:pPr>
            <a:r>
              <a:rPr lang="ja">
                <a:solidFill>
                  <a:schemeClr val="dk1"/>
                </a:solidFill>
              </a:rPr>
              <a:t>　　　AMSI_RESULT_CLEANと誤認</a:t>
            </a:r>
            <a:r>
              <a:rPr lang="ja"/>
              <a:t>させなければならない</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ja"/>
              <a:t>AMSIを</a:t>
            </a:r>
            <a:r>
              <a:rPr lang="ja"/>
              <a:t>体験する</a:t>
            </a:r>
            <a:endParaRPr/>
          </a:p>
        </p:txBody>
      </p:sp>
      <p:sp>
        <p:nvSpPr>
          <p:cNvPr id="72" name="Google Shape;72;p15"/>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ja"/>
              <a:t>AMSI Provider を</a:t>
            </a:r>
            <a:r>
              <a:rPr lang="ja"/>
              <a:t>実装する</a:t>
            </a:r>
            <a:endParaRPr/>
          </a:p>
        </p:txBody>
      </p:sp>
      <p:sp>
        <p:nvSpPr>
          <p:cNvPr id="285" name="Google Shape;285;p4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ja"/>
              <a:t>攻撃方法を知るにはまず実装から</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AMSI Provider を実装する</a:t>
            </a:r>
            <a:endParaRPr/>
          </a:p>
        </p:txBody>
      </p:sp>
      <p:sp>
        <p:nvSpPr>
          <p:cNvPr id="291" name="Google Shape;291;p43"/>
          <p:cNvSpPr txBox="1"/>
          <p:nvPr>
            <p:ph idx="1" type="body"/>
          </p:nvPr>
        </p:nvSpPr>
        <p:spPr>
          <a:xfrm>
            <a:off x="311700" y="1152475"/>
            <a:ext cx="8733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AMSIの要件を確認してみる</a:t>
            </a:r>
            <a:endParaRPr/>
          </a:p>
          <a:p>
            <a:pPr indent="-342900" lvl="0" marL="457200" rtl="0" algn="l">
              <a:spcBef>
                <a:spcPts val="1200"/>
              </a:spcBef>
              <a:spcAft>
                <a:spcPts val="0"/>
              </a:spcAft>
              <a:buSzPts val="1800"/>
              <a:buChar char="-"/>
            </a:pPr>
            <a:r>
              <a:rPr lang="ja"/>
              <a:t>DLLとして提供される</a:t>
            </a:r>
            <a:endParaRPr/>
          </a:p>
          <a:p>
            <a:pPr indent="-342900" lvl="0" marL="457200" rtl="0" algn="l">
              <a:spcBef>
                <a:spcPts val="0"/>
              </a:spcBef>
              <a:spcAft>
                <a:spcPts val="0"/>
              </a:spcAft>
              <a:buSzPts val="1800"/>
              <a:buChar char="-"/>
            </a:pPr>
            <a:r>
              <a:rPr lang="ja"/>
              <a:t>COMサーバーとして提供される（</a:t>
            </a:r>
            <a:r>
              <a:rPr lang="ja">
                <a:solidFill>
                  <a:schemeClr val="dk1"/>
                </a:solidFill>
              </a:rPr>
              <a:t>DllGetClassObject,</a:t>
            </a:r>
            <a:r>
              <a:rPr lang="ja"/>
              <a:t> </a:t>
            </a:r>
            <a:r>
              <a:rPr lang="ja">
                <a:solidFill>
                  <a:schemeClr val="dk1"/>
                </a:solidFill>
              </a:rPr>
              <a:t>DLLCanUnloadNow</a:t>
            </a:r>
            <a:r>
              <a:rPr lang="ja"/>
              <a:t>）</a:t>
            </a:r>
            <a:endParaRPr/>
          </a:p>
          <a:p>
            <a:pPr indent="-342900" lvl="0" marL="457200" rtl="0" algn="l">
              <a:spcBef>
                <a:spcPts val="0"/>
              </a:spcBef>
              <a:spcAft>
                <a:spcPts val="0"/>
              </a:spcAft>
              <a:buSzPts val="1800"/>
              <a:buChar char="-"/>
            </a:pPr>
            <a:r>
              <a:rPr lang="ja"/>
              <a:t>レジストリに自身を登録する機能（任意）</a:t>
            </a:r>
            <a:endParaRPr/>
          </a:p>
          <a:p>
            <a:pPr indent="-342900" lvl="0" marL="457200" rtl="0" algn="l">
              <a:spcBef>
                <a:spcPts val="0"/>
              </a:spcBef>
              <a:spcAft>
                <a:spcPts val="0"/>
              </a:spcAft>
              <a:buSzPts val="1800"/>
              <a:buChar char="-"/>
            </a:pPr>
            <a:r>
              <a:rPr lang="ja">
                <a:solidFill>
                  <a:schemeClr val="dk1"/>
                </a:solidFill>
              </a:rPr>
              <a:t>IAntimalwareProvider</a:t>
            </a:r>
            <a:r>
              <a:rPr lang="ja">
                <a:solidFill>
                  <a:srgbClr val="ADADAD"/>
                </a:solidFill>
              </a:rPr>
              <a:t>の実装（</a:t>
            </a:r>
            <a:r>
              <a:rPr lang="ja">
                <a:solidFill>
                  <a:schemeClr val="dk1"/>
                </a:solidFill>
              </a:rPr>
              <a:t>Scan, DisplayName, CloseSession</a:t>
            </a:r>
            <a:r>
              <a:rPr lang="ja">
                <a:solidFill>
                  <a:srgbClr val="ADADAD"/>
                </a:solidFill>
              </a:rPr>
              <a:t>）</a:t>
            </a:r>
            <a:endParaRPr>
              <a:solidFill>
                <a:srgbClr val="ADADAD"/>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AMSI Provider を実装する</a:t>
            </a:r>
            <a:endParaRPr/>
          </a:p>
        </p:txBody>
      </p:sp>
      <p:sp>
        <p:nvSpPr>
          <p:cNvPr id="297" name="Google Shape;297;p44"/>
          <p:cNvSpPr txBox="1"/>
          <p:nvPr>
            <p:ph idx="1" type="body"/>
          </p:nvPr>
        </p:nvSpPr>
        <p:spPr>
          <a:xfrm>
            <a:off x="311700" y="1152475"/>
            <a:ext cx="8733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時間が無いので…</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ja"/>
              <a:t>実装しておいたものがこちらです。</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AMSI Provider を実装する</a:t>
            </a:r>
            <a:endParaRPr/>
          </a:p>
        </p:txBody>
      </p:sp>
      <p:sp>
        <p:nvSpPr>
          <p:cNvPr id="303" name="Google Shape;303;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ja"/>
              <a:t>実装の参考</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ja">
                <a:solidFill>
                  <a:schemeClr val="dk1"/>
                </a:solidFill>
              </a:rPr>
              <a:t>Microsoftのgithubリポジトリ</a:t>
            </a:r>
            <a:endParaRPr>
              <a:solidFill>
                <a:schemeClr val="dk1"/>
              </a:solidFill>
            </a:endParaRPr>
          </a:p>
          <a:p>
            <a:pPr indent="0" lvl="0" marL="0" rtl="0" algn="l">
              <a:spcBef>
                <a:spcPts val="1200"/>
              </a:spcBef>
              <a:spcAft>
                <a:spcPts val="0"/>
              </a:spcAft>
              <a:buNone/>
            </a:pPr>
            <a:r>
              <a:rPr lang="ja"/>
              <a:t>https://github.com/microsoft/Windows-classic-samples/blob/main/Samples/AmsiProvider/AmsiProvider.cpp</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ja">
                <a:solidFill>
                  <a:schemeClr val="dk1"/>
                </a:solidFill>
              </a:rPr>
              <a:t>BlackBerry社のブログ</a:t>
            </a:r>
            <a:endParaRPr>
              <a:solidFill>
                <a:schemeClr val="dk1"/>
              </a:solidFill>
            </a:endParaRPr>
          </a:p>
          <a:p>
            <a:pPr indent="0" lvl="0" marL="0" rtl="0" algn="l">
              <a:spcBef>
                <a:spcPts val="1200"/>
              </a:spcBef>
              <a:spcAft>
                <a:spcPts val="1200"/>
              </a:spcAft>
              <a:buNone/>
            </a:pPr>
            <a:r>
              <a:rPr lang="ja"/>
              <a:t>https://blogs.blackberry.com/en/2018/04/how-to-implement-anti-malware-scanning-interface-provider</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AMSI Provider を実装する</a:t>
            </a:r>
            <a:endParaRPr/>
          </a:p>
        </p:txBody>
      </p:sp>
      <p:sp>
        <p:nvSpPr>
          <p:cNvPr id="309" name="Google Shape;309;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ちなみに正式にAMSI Providerとして登録するにはMicrosoftとのNDAが必要らしいです。</a:t>
            </a:r>
            <a:endParaRPr/>
          </a:p>
          <a:p>
            <a:pPr indent="0" lvl="0" marL="0" rtl="0" algn="l">
              <a:spcBef>
                <a:spcPts val="1200"/>
              </a:spcBef>
              <a:spcAft>
                <a:spcPts val="1200"/>
              </a:spcAft>
              <a:buNone/>
            </a:pPr>
            <a:r>
              <a:rPr lang="ja"/>
              <a:t>https://www.slideshare.net/codeblue_jp/shellnetpowershell-by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7"/>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ja"/>
              <a:t>AMSIを</a:t>
            </a:r>
            <a:r>
              <a:rPr lang="ja"/>
              <a:t>バイパスする</a:t>
            </a:r>
            <a:endParaRPr/>
          </a:p>
        </p:txBody>
      </p:sp>
      <p:sp>
        <p:nvSpPr>
          <p:cNvPr id="315" name="Google Shape;315;p47"/>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AMSIをバイパスする</a:t>
            </a:r>
            <a:endParaRPr/>
          </a:p>
        </p:txBody>
      </p:sp>
      <p:sp>
        <p:nvSpPr>
          <p:cNvPr id="321" name="Google Shape;321;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AMSIの様々なバイパス手法</a:t>
            </a:r>
            <a:endParaRPr/>
          </a:p>
          <a:p>
            <a:pPr indent="-342900" lvl="0" marL="457200" rtl="0" algn="l">
              <a:spcBef>
                <a:spcPts val="1200"/>
              </a:spcBef>
              <a:spcAft>
                <a:spcPts val="0"/>
              </a:spcAft>
              <a:buSzPts val="1800"/>
              <a:buChar char="-"/>
            </a:pPr>
            <a:r>
              <a:rPr lang="ja"/>
              <a:t>Obfuscation</a:t>
            </a:r>
            <a:endParaRPr/>
          </a:p>
          <a:p>
            <a:pPr indent="-342900" lvl="0" marL="457200" rtl="0" algn="l">
              <a:spcBef>
                <a:spcPts val="0"/>
              </a:spcBef>
              <a:spcAft>
                <a:spcPts val="0"/>
              </a:spcAft>
              <a:buClr>
                <a:srgbClr val="FF9900"/>
              </a:buClr>
              <a:buSzPts val="1800"/>
              <a:buChar char="-"/>
            </a:pPr>
            <a:r>
              <a:rPr lang="ja">
                <a:solidFill>
                  <a:srgbClr val="FF9900"/>
                </a:solidFill>
              </a:rPr>
              <a:t>Patching AmsiScanBuffer </a:t>
            </a:r>
            <a:endParaRPr>
              <a:solidFill>
                <a:srgbClr val="FF9900"/>
              </a:solidFill>
            </a:endParaRPr>
          </a:p>
          <a:p>
            <a:pPr indent="-342900" lvl="0" marL="457200" rtl="0" algn="l">
              <a:spcBef>
                <a:spcPts val="0"/>
              </a:spcBef>
              <a:spcAft>
                <a:spcPts val="0"/>
              </a:spcAft>
              <a:buSzPts val="1800"/>
              <a:buChar char="-"/>
            </a:pPr>
            <a:r>
              <a:rPr lang="ja"/>
              <a:t>Patching AMSI Provider</a:t>
            </a:r>
            <a:endParaRPr/>
          </a:p>
          <a:p>
            <a:pPr indent="-342900" lvl="0" marL="457200" rtl="0" algn="l">
              <a:spcBef>
                <a:spcPts val="0"/>
              </a:spcBef>
              <a:spcAft>
                <a:spcPts val="0"/>
              </a:spcAft>
              <a:buSzPts val="1800"/>
              <a:buChar char="-"/>
            </a:pPr>
            <a:r>
              <a:rPr lang="ja"/>
              <a:t>Patchless AMSI Bypass</a:t>
            </a:r>
            <a:endParaRPr/>
          </a:p>
          <a:p>
            <a:pPr indent="0" lvl="0" marL="0" rtl="0" algn="l">
              <a:spcBef>
                <a:spcPts val="1200"/>
              </a:spcBef>
              <a:spcAft>
                <a:spcPts val="1200"/>
              </a:spcAft>
              <a:buNone/>
            </a:pPr>
            <a:r>
              <a:rPr lang="ja"/>
              <a:t>etc…</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9"/>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ja"/>
              <a:t>Patching AmsiScanBuffer</a:t>
            </a:r>
            <a:endParaRPr/>
          </a:p>
        </p:txBody>
      </p:sp>
      <p:sp>
        <p:nvSpPr>
          <p:cNvPr id="327" name="Google Shape;327;p49"/>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Patching AmsiScanBuffer</a:t>
            </a:r>
            <a:endParaRPr/>
          </a:p>
        </p:txBody>
      </p:sp>
      <p:sp>
        <p:nvSpPr>
          <p:cNvPr id="333" name="Google Shape;333;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ja"/>
              <a:t>AMSI.DLLの</a:t>
            </a:r>
            <a:r>
              <a:rPr lang="ja"/>
              <a:t>AmsiScanBuffer関数にパッチをあてる方法</a:t>
            </a:r>
            <a:endParaRPr/>
          </a:p>
        </p:txBody>
      </p:sp>
      <p:sp>
        <p:nvSpPr>
          <p:cNvPr id="334" name="Google Shape;334;p50"/>
          <p:cNvSpPr/>
          <p:nvPr/>
        </p:nvSpPr>
        <p:spPr>
          <a:xfrm>
            <a:off x="6817850" y="3023000"/>
            <a:ext cx="2292900" cy="140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5" name="Google Shape;335;p50"/>
          <p:cNvSpPr/>
          <p:nvPr/>
        </p:nvSpPr>
        <p:spPr>
          <a:xfrm>
            <a:off x="6665450" y="2870600"/>
            <a:ext cx="2292900" cy="140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6" name="Google Shape;336;p50"/>
          <p:cNvSpPr txBox="1"/>
          <p:nvPr>
            <p:ph idx="1" type="body"/>
          </p:nvPr>
        </p:nvSpPr>
        <p:spPr>
          <a:xfrm>
            <a:off x="1994100" y="2191450"/>
            <a:ext cx="2577900" cy="425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ja">
                <a:solidFill>
                  <a:schemeClr val="dk1"/>
                </a:solidFill>
              </a:rPr>
              <a:t>Win32API AmsiScanBuffer</a:t>
            </a:r>
            <a:endParaRPr>
              <a:solidFill>
                <a:schemeClr val="dk1"/>
              </a:solidFill>
            </a:endParaRPr>
          </a:p>
        </p:txBody>
      </p:sp>
      <p:sp>
        <p:nvSpPr>
          <p:cNvPr id="337" name="Google Shape;337;p50"/>
          <p:cNvSpPr/>
          <p:nvPr/>
        </p:nvSpPr>
        <p:spPr>
          <a:xfrm>
            <a:off x="338050" y="2718200"/>
            <a:ext cx="2292900" cy="140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PowerShell, Excel etc…</a:t>
            </a:r>
            <a:endParaRPr/>
          </a:p>
        </p:txBody>
      </p:sp>
      <p:sp>
        <p:nvSpPr>
          <p:cNvPr id="338" name="Google Shape;338;p50"/>
          <p:cNvSpPr/>
          <p:nvPr/>
        </p:nvSpPr>
        <p:spPr>
          <a:xfrm>
            <a:off x="3425550" y="2718200"/>
            <a:ext cx="2292900" cy="140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AMSI.DLL</a:t>
            </a:r>
            <a:endParaRPr/>
          </a:p>
        </p:txBody>
      </p:sp>
      <p:sp>
        <p:nvSpPr>
          <p:cNvPr id="339" name="Google Shape;339;p50"/>
          <p:cNvSpPr/>
          <p:nvPr/>
        </p:nvSpPr>
        <p:spPr>
          <a:xfrm>
            <a:off x="6513050" y="2718200"/>
            <a:ext cx="2292900" cy="140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AMSI ProviderのDLL</a:t>
            </a:r>
            <a:endParaRPr/>
          </a:p>
        </p:txBody>
      </p:sp>
      <p:cxnSp>
        <p:nvCxnSpPr>
          <p:cNvPr id="340" name="Google Shape;340;p50"/>
          <p:cNvCxnSpPr/>
          <p:nvPr/>
        </p:nvCxnSpPr>
        <p:spPr>
          <a:xfrm>
            <a:off x="2618500" y="3006100"/>
            <a:ext cx="780900" cy="0"/>
          </a:xfrm>
          <a:prstGeom prst="straightConnector1">
            <a:avLst/>
          </a:prstGeom>
          <a:noFill/>
          <a:ln cap="flat" cmpd="sng" w="9525">
            <a:solidFill>
              <a:schemeClr val="dk1"/>
            </a:solidFill>
            <a:prstDash val="solid"/>
            <a:round/>
            <a:headEnd len="med" w="med" type="none"/>
            <a:tailEnd len="med" w="med" type="triangle"/>
          </a:ln>
        </p:spPr>
      </p:cxnSp>
      <p:cxnSp>
        <p:nvCxnSpPr>
          <p:cNvPr id="341" name="Google Shape;341;p50"/>
          <p:cNvCxnSpPr/>
          <p:nvPr/>
        </p:nvCxnSpPr>
        <p:spPr>
          <a:xfrm>
            <a:off x="5725300" y="3006100"/>
            <a:ext cx="780900" cy="0"/>
          </a:xfrm>
          <a:prstGeom prst="straightConnector1">
            <a:avLst/>
          </a:prstGeom>
          <a:noFill/>
          <a:ln cap="flat" cmpd="sng" w="9525">
            <a:solidFill>
              <a:schemeClr val="dk1"/>
            </a:solidFill>
            <a:prstDash val="solid"/>
            <a:round/>
            <a:headEnd len="med" w="med" type="none"/>
            <a:tailEnd len="med" w="med" type="triangle"/>
          </a:ln>
        </p:spPr>
      </p:cxnSp>
      <p:sp>
        <p:nvSpPr>
          <p:cNvPr id="342" name="Google Shape;342;p50"/>
          <p:cNvSpPr txBox="1"/>
          <p:nvPr>
            <p:ph idx="1" type="body"/>
          </p:nvPr>
        </p:nvSpPr>
        <p:spPr>
          <a:xfrm>
            <a:off x="5086300" y="1915425"/>
            <a:ext cx="2292900" cy="735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sz="1300">
                <a:solidFill>
                  <a:schemeClr val="dk1"/>
                </a:solidFill>
              </a:rPr>
              <a:t>DllGetClassObject</a:t>
            </a:r>
            <a:endParaRPr sz="1300">
              <a:solidFill>
                <a:schemeClr val="dk1"/>
              </a:solidFill>
            </a:endParaRPr>
          </a:p>
          <a:p>
            <a:pPr indent="0" lvl="0" marL="0" rtl="0" algn="l">
              <a:spcBef>
                <a:spcPts val="1200"/>
              </a:spcBef>
              <a:spcAft>
                <a:spcPts val="1200"/>
              </a:spcAft>
              <a:buNone/>
            </a:pPr>
            <a:r>
              <a:rPr lang="ja" sz="1300">
                <a:solidFill>
                  <a:schemeClr val="dk1"/>
                </a:solidFill>
              </a:rPr>
              <a:t>IAntimalwareProvider::Scan</a:t>
            </a:r>
            <a:endParaRPr sz="1300">
              <a:solidFill>
                <a:schemeClr val="dk1"/>
              </a:solidFill>
            </a:endParaRPr>
          </a:p>
        </p:txBody>
      </p:sp>
      <p:cxnSp>
        <p:nvCxnSpPr>
          <p:cNvPr id="343" name="Google Shape;343;p50"/>
          <p:cNvCxnSpPr/>
          <p:nvPr/>
        </p:nvCxnSpPr>
        <p:spPr>
          <a:xfrm rot="10800000">
            <a:off x="5692150" y="3790575"/>
            <a:ext cx="815100" cy="0"/>
          </a:xfrm>
          <a:prstGeom prst="straightConnector1">
            <a:avLst/>
          </a:prstGeom>
          <a:noFill/>
          <a:ln cap="flat" cmpd="sng" w="9525">
            <a:solidFill>
              <a:schemeClr val="dk1"/>
            </a:solidFill>
            <a:prstDash val="solid"/>
            <a:round/>
            <a:headEnd len="med" w="med" type="none"/>
            <a:tailEnd len="med" w="med" type="triangle"/>
          </a:ln>
        </p:spPr>
      </p:cxnSp>
      <p:cxnSp>
        <p:nvCxnSpPr>
          <p:cNvPr id="344" name="Google Shape;344;p50"/>
          <p:cNvCxnSpPr/>
          <p:nvPr/>
        </p:nvCxnSpPr>
        <p:spPr>
          <a:xfrm rot="10800000">
            <a:off x="2601400" y="3790575"/>
            <a:ext cx="815100" cy="0"/>
          </a:xfrm>
          <a:prstGeom prst="straightConnector1">
            <a:avLst/>
          </a:prstGeom>
          <a:noFill/>
          <a:ln cap="flat" cmpd="sng" w="9525">
            <a:solidFill>
              <a:schemeClr val="dk1"/>
            </a:solidFill>
            <a:prstDash val="solid"/>
            <a:round/>
            <a:headEnd len="med" w="med" type="none"/>
            <a:tailEnd len="med" w="med" type="triangle"/>
          </a:ln>
        </p:spPr>
      </p:cxnSp>
      <p:sp>
        <p:nvSpPr>
          <p:cNvPr id="345" name="Google Shape;345;p50"/>
          <p:cNvSpPr txBox="1"/>
          <p:nvPr>
            <p:ph idx="1" type="body"/>
          </p:nvPr>
        </p:nvSpPr>
        <p:spPr>
          <a:xfrm>
            <a:off x="5438200" y="4186125"/>
            <a:ext cx="1355100" cy="42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ja" sz="1300">
                <a:solidFill>
                  <a:schemeClr val="dk1"/>
                </a:solidFill>
              </a:rPr>
              <a:t>AMSI_RESULT</a:t>
            </a:r>
            <a:endParaRPr sz="1300">
              <a:solidFill>
                <a:schemeClr val="dk1"/>
              </a:solidFill>
            </a:endParaRPr>
          </a:p>
        </p:txBody>
      </p:sp>
      <p:sp>
        <p:nvSpPr>
          <p:cNvPr id="346" name="Google Shape;346;p50"/>
          <p:cNvSpPr txBox="1"/>
          <p:nvPr>
            <p:ph idx="1" type="body"/>
          </p:nvPr>
        </p:nvSpPr>
        <p:spPr>
          <a:xfrm>
            <a:off x="2331400" y="4185975"/>
            <a:ext cx="1355100" cy="42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ja" sz="1300">
                <a:solidFill>
                  <a:schemeClr val="dk1"/>
                </a:solidFill>
              </a:rPr>
              <a:t>AMSI_RESULT</a:t>
            </a:r>
            <a:endParaRPr sz="1300">
              <a:solidFill>
                <a:schemeClr val="dk1"/>
              </a:solidFill>
            </a:endParaRPr>
          </a:p>
        </p:txBody>
      </p:sp>
      <p:sp>
        <p:nvSpPr>
          <p:cNvPr id="347" name="Google Shape;347;p50"/>
          <p:cNvSpPr/>
          <p:nvPr/>
        </p:nvSpPr>
        <p:spPr>
          <a:xfrm>
            <a:off x="2329900" y="4235325"/>
            <a:ext cx="1358100" cy="327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8" name="Google Shape;348;p50"/>
          <p:cNvSpPr/>
          <p:nvPr/>
        </p:nvSpPr>
        <p:spPr>
          <a:xfrm>
            <a:off x="1994100" y="2191450"/>
            <a:ext cx="2458800" cy="459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Patching AmsiScanBuffer</a:t>
            </a:r>
            <a:endParaRPr/>
          </a:p>
        </p:txBody>
      </p:sp>
      <p:sp>
        <p:nvSpPr>
          <p:cNvPr id="354" name="Google Shape;354;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ja"/>
              <a:t>AMSI.DLLのAmsiScanBuffer関数のプロトタイプ</a:t>
            </a:r>
            <a:endParaRPr/>
          </a:p>
        </p:txBody>
      </p:sp>
      <p:pic>
        <p:nvPicPr>
          <p:cNvPr id="355" name="Google Shape;355;p51"/>
          <p:cNvPicPr preferRelativeResize="0"/>
          <p:nvPr/>
        </p:nvPicPr>
        <p:blipFill>
          <a:blip r:embed="rId3">
            <a:alphaModFix/>
          </a:blip>
          <a:stretch>
            <a:fillRect/>
          </a:stretch>
        </p:blipFill>
        <p:spPr>
          <a:xfrm>
            <a:off x="304800" y="1744450"/>
            <a:ext cx="8534400" cy="2571750"/>
          </a:xfrm>
          <a:prstGeom prst="rect">
            <a:avLst/>
          </a:prstGeom>
          <a:noFill/>
          <a:ln cap="flat" cmpd="sng" w="9525">
            <a:solidFill>
              <a:schemeClr val="dk1"/>
            </a:solidFill>
            <a:prstDash val="solid"/>
            <a:round/>
            <a:headEnd len="sm" w="sm" type="none"/>
            <a:tailEnd len="sm" w="sm" type="none"/>
          </a:ln>
        </p:spPr>
      </p:pic>
      <p:sp>
        <p:nvSpPr>
          <p:cNvPr id="356" name="Google Shape;356;p51"/>
          <p:cNvSpPr txBox="1"/>
          <p:nvPr>
            <p:ph idx="1" type="body"/>
          </p:nvPr>
        </p:nvSpPr>
        <p:spPr>
          <a:xfrm>
            <a:off x="311700" y="4481000"/>
            <a:ext cx="8520600" cy="3519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1200"/>
              </a:spcAft>
              <a:buNone/>
            </a:pPr>
            <a:r>
              <a:rPr lang="ja"/>
              <a:t>引用：https://learn.microsoft.com/ja-jp/windows/win32/api/amsi/nf-amsi-amsiscanbuffer</a:t>
            </a:r>
            <a:endParaRPr/>
          </a:p>
        </p:txBody>
      </p:sp>
      <p:sp>
        <p:nvSpPr>
          <p:cNvPr id="357" name="Google Shape;357;p51"/>
          <p:cNvSpPr/>
          <p:nvPr/>
        </p:nvSpPr>
        <p:spPr>
          <a:xfrm>
            <a:off x="465000" y="2286450"/>
            <a:ext cx="739800" cy="285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358" name="Google Shape;358;p51"/>
          <p:cNvSpPr/>
          <p:nvPr/>
        </p:nvSpPr>
        <p:spPr>
          <a:xfrm>
            <a:off x="635025" y="3654275"/>
            <a:ext cx="3370500" cy="285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AMSIを</a:t>
            </a:r>
            <a:r>
              <a:rPr lang="ja"/>
              <a:t>体験する(Windows Defender)</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「スクリプトが悪意のある内容を含んでいるため、アンチウィルスソフトウェアによってブロックされました。」みたいなメッセージが出たらAMSIが機能している</a:t>
            </a:r>
            <a:endParaRPr/>
          </a:p>
          <a:p>
            <a:pPr indent="0" lvl="0" marL="0" rtl="0" algn="l">
              <a:spcBef>
                <a:spcPts val="120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a:off x="1537962" y="2109550"/>
            <a:ext cx="6068075" cy="279435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Patching AmsiScanBuffer</a:t>
            </a:r>
            <a:endParaRPr/>
          </a:p>
        </p:txBody>
      </p:sp>
      <p:sp>
        <p:nvSpPr>
          <p:cNvPr id="364" name="Google Shape;364;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攻撃者のゴール</a:t>
            </a:r>
            <a:endParaRPr/>
          </a:p>
          <a:p>
            <a:pPr indent="0" lvl="0" marL="0" rtl="0" algn="l">
              <a:spcBef>
                <a:spcPts val="1200"/>
              </a:spcBef>
              <a:spcAft>
                <a:spcPts val="0"/>
              </a:spcAft>
              <a:buNone/>
            </a:pPr>
            <a:r>
              <a:rPr lang="ja"/>
              <a:t>AmsiScanBuffer関数の戻り値に「</a:t>
            </a:r>
            <a:r>
              <a:rPr lang="ja">
                <a:solidFill>
                  <a:schemeClr val="dk1"/>
                </a:solidFill>
              </a:rPr>
              <a:t>S_OK(x00000000)</a:t>
            </a:r>
            <a:r>
              <a:rPr lang="ja"/>
              <a:t>」を設定し、</a:t>
            </a:r>
            <a:endParaRPr/>
          </a:p>
          <a:p>
            <a:pPr indent="0" lvl="0" marL="0" rtl="0" algn="l">
              <a:spcBef>
                <a:spcPts val="1200"/>
              </a:spcBef>
              <a:spcAft>
                <a:spcPts val="1200"/>
              </a:spcAft>
              <a:buNone/>
            </a:pPr>
            <a:r>
              <a:rPr lang="ja">
                <a:solidFill>
                  <a:schemeClr val="dk1"/>
                </a:solidFill>
              </a:rPr>
              <a:t>*result</a:t>
            </a:r>
            <a:r>
              <a:rPr lang="ja">
                <a:solidFill>
                  <a:srgbClr val="ADADAD"/>
                </a:solidFill>
              </a:rPr>
              <a:t>に「</a:t>
            </a:r>
            <a:r>
              <a:rPr lang="ja">
                <a:solidFill>
                  <a:schemeClr val="dk1"/>
                </a:solidFill>
              </a:rPr>
              <a:t>AMSI_RESULT_CLEAN(0x00000000)</a:t>
            </a:r>
            <a:r>
              <a:rPr lang="ja">
                <a:solidFill>
                  <a:srgbClr val="ADADAD"/>
                </a:solidFill>
              </a:rPr>
              <a:t>」を設定させて呼び出し元に戻る</a:t>
            </a:r>
            <a:endParaRPr>
              <a:solidFill>
                <a:srgbClr val="ADADAD"/>
              </a:solidFill>
            </a:endParaRPr>
          </a:p>
        </p:txBody>
      </p:sp>
      <p:pic>
        <p:nvPicPr>
          <p:cNvPr id="365" name="Google Shape;365;p52"/>
          <p:cNvPicPr preferRelativeResize="0"/>
          <p:nvPr/>
        </p:nvPicPr>
        <p:blipFill rotWithShape="1">
          <a:blip r:embed="rId3">
            <a:alphaModFix/>
          </a:blip>
          <a:srcRect b="0" l="0" r="49176" t="0"/>
          <a:stretch/>
        </p:blipFill>
        <p:spPr>
          <a:xfrm>
            <a:off x="513544" y="2769300"/>
            <a:ext cx="2588324" cy="1534675"/>
          </a:xfrm>
          <a:prstGeom prst="rect">
            <a:avLst/>
          </a:prstGeom>
          <a:noFill/>
          <a:ln cap="flat" cmpd="sng" w="9525">
            <a:solidFill>
              <a:schemeClr val="dk1"/>
            </a:solidFill>
            <a:prstDash val="solid"/>
            <a:round/>
            <a:headEnd len="sm" w="sm" type="none"/>
            <a:tailEnd len="sm" w="sm" type="none"/>
          </a:ln>
        </p:spPr>
      </p:pic>
      <p:sp>
        <p:nvSpPr>
          <p:cNvPr id="366" name="Google Shape;366;p52"/>
          <p:cNvSpPr txBox="1"/>
          <p:nvPr>
            <p:ph idx="1" type="body"/>
          </p:nvPr>
        </p:nvSpPr>
        <p:spPr>
          <a:xfrm>
            <a:off x="311700" y="4481000"/>
            <a:ext cx="8520600" cy="3519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1200"/>
              </a:spcAft>
              <a:buNone/>
            </a:pPr>
            <a:r>
              <a:rPr lang="ja"/>
              <a:t>引用：https://learn.microsoft.com/ja-jp/windows/win32/api/amsi/nf-amsi-amsiscanbuffer</a:t>
            </a:r>
            <a:endParaRPr/>
          </a:p>
        </p:txBody>
      </p:sp>
      <p:sp>
        <p:nvSpPr>
          <p:cNvPr id="367" name="Google Shape;367;p52"/>
          <p:cNvSpPr/>
          <p:nvPr/>
        </p:nvSpPr>
        <p:spPr>
          <a:xfrm>
            <a:off x="601150" y="3108600"/>
            <a:ext cx="443400" cy="145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8" name="Google Shape;368;p52"/>
          <p:cNvSpPr/>
          <p:nvPr/>
        </p:nvSpPr>
        <p:spPr>
          <a:xfrm>
            <a:off x="2240800" y="3930300"/>
            <a:ext cx="443400" cy="145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369" name="Google Shape;369;p52"/>
          <p:cNvPicPr preferRelativeResize="0"/>
          <p:nvPr/>
        </p:nvPicPr>
        <p:blipFill>
          <a:blip r:embed="rId4">
            <a:alphaModFix/>
          </a:blip>
          <a:stretch>
            <a:fillRect/>
          </a:stretch>
        </p:blipFill>
        <p:spPr>
          <a:xfrm>
            <a:off x="4713100" y="2727696"/>
            <a:ext cx="3920450" cy="16178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Patching AmsiScanBuffer</a:t>
            </a:r>
            <a:endParaRPr/>
          </a:p>
        </p:txBody>
      </p:sp>
      <p:sp>
        <p:nvSpPr>
          <p:cNvPr id="375" name="Google Shape;375;p53"/>
          <p:cNvSpPr txBox="1"/>
          <p:nvPr>
            <p:ph idx="1" type="body"/>
          </p:nvPr>
        </p:nvSpPr>
        <p:spPr>
          <a:xfrm>
            <a:off x="311700" y="1152475"/>
            <a:ext cx="8590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ADADAD"/>
              </a:buClr>
              <a:buSzPts val="1800"/>
              <a:buChar char="-"/>
            </a:pPr>
            <a:r>
              <a:rPr lang="ja">
                <a:solidFill>
                  <a:srgbClr val="ADADAD"/>
                </a:solidFill>
              </a:rPr>
              <a:t>PowerShellから</a:t>
            </a:r>
            <a:r>
              <a:rPr lang="ja">
                <a:solidFill>
                  <a:schemeClr val="dk1"/>
                </a:solidFill>
              </a:rPr>
              <a:t>LoadLibrary</a:t>
            </a:r>
            <a:r>
              <a:rPr lang="ja">
                <a:solidFill>
                  <a:srgbClr val="ADADAD"/>
                </a:solidFill>
              </a:rPr>
              <a:t>を呼び出し、AMSI.DLLをロードする</a:t>
            </a:r>
            <a:endParaRPr>
              <a:solidFill>
                <a:srgbClr val="ADADAD"/>
              </a:solidFill>
            </a:endParaRPr>
          </a:p>
          <a:p>
            <a:pPr indent="-342900" lvl="0" marL="457200" rtl="0" algn="l">
              <a:spcBef>
                <a:spcPts val="0"/>
              </a:spcBef>
              <a:spcAft>
                <a:spcPts val="0"/>
              </a:spcAft>
              <a:buClr>
                <a:srgbClr val="ADADAD"/>
              </a:buClr>
              <a:buSzPts val="1800"/>
              <a:buChar char="-"/>
            </a:pPr>
            <a:r>
              <a:rPr lang="ja">
                <a:solidFill>
                  <a:srgbClr val="ADADAD"/>
                </a:solidFill>
              </a:rPr>
              <a:t>同じく</a:t>
            </a:r>
            <a:r>
              <a:rPr lang="ja">
                <a:solidFill>
                  <a:schemeClr val="dk1"/>
                </a:solidFill>
              </a:rPr>
              <a:t>GetProcAddress</a:t>
            </a:r>
            <a:r>
              <a:rPr lang="ja">
                <a:solidFill>
                  <a:srgbClr val="ADADAD"/>
                </a:solidFill>
              </a:rPr>
              <a:t>を呼び出し、</a:t>
            </a:r>
            <a:r>
              <a:rPr lang="ja">
                <a:solidFill>
                  <a:schemeClr val="dk1"/>
                </a:solidFill>
              </a:rPr>
              <a:t>AmsiScanBuffer</a:t>
            </a:r>
            <a:r>
              <a:rPr lang="ja">
                <a:solidFill>
                  <a:srgbClr val="ADADAD"/>
                </a:solidFill>
              </a:rPr>
              <a:t>関数のアドレスを特定する</a:t>
            </a:r>
            <a:endParaRPr>
              <a:solidFill>
                <a:srgbClr val="ADADAD"/>
              </a:solidFill>
            </a:endParaRPr>
          </a:p>
          <a:p>
            <a:pPr indent="-342900" lvl="0" marL="457200" rtl="0" algn="l">
              <a:spcBef>
                <a:spcPts val="0"/>
              </a:spcBef>
              <a:spcAft>
                <a:spcPts val="0"/>
              </a:spcAft>
              <a:buClr>
                <a:srgbClr val="ADADAD"/>
              </a:buClr>
              <a:buSzPts val="1800"/>
              <a:buChar char="-"/>
            </a:pPr>
            <a:r>
              <a:rPr lang="ja">
                <a:solidFill>
                  <a:schemeClr val="dk1"/>
                </a:solidFill>
              </a:rPr>
              <a:t>VirtualProtect</a:t>
            </a:r>
            <a:r>
              <a:rPr lang="ja">
                <a:solidFill>
                  <a:srgbClr val="ADADAD"/>
                </a:solidFill>
              </a:rPr>
              <a:t>, </a:t>
            </a:r>
            <a:r>
              <a:rPr lang="ja">
                <a:solidFill>
                  <a:schemeClr val="dk1"/>
                </a:solidFill>
              </a:rPr>
              <a:t>WriteProcessMemory</a:t>
            </a:r>
            <a:r>
              <a:rPr lang="ja">
                <a:solidFill>
                  <a:srgbClr val="ADADAD"/>
                </a:solidFill>
              </a:rPr>
              <a:t>を使用して、AmsiScanBuffer関数の先頭3byteを「</a:t>
            </a:r>
            <a:r>
              <a:rPr lang="ja">
                <a:solidFill>
                  <a:schemeClr val="dk1"/>
                </a:solidFill>
              </a:rPr>
              <a:t>0x33, 0xC0, 0xC3</a:t>
            </a:r>
            <a:r>
              <a:rPr lang="ja">
                <a:solidFill>
                  <a:srgbClr val="ADADAD"/>
                </a:solidFill>
              </a:rPr>
              <a:t>」に書き換える</a:t>
            </a:r>
            <a:endParaRPr>
              <a:solidFill>
                <a:srgbClr val="ADADAD"/>
              </a:solidFill>
            </a:endParaRPr>
          </a:p>
        </p:txBody>
      </p:sp>
      <p:cxnSp>
        <p:nvCxnSpPr>
          <p:cNvPr id="376" name="Google Shape;376;p53"/>
          <p:cNvCxnSpPr>
            <a:stCxn id="377" idx="1"/>
          </p:cNvCxnSpPr>
          <p:nvPr/>
        </p:nvCxnSpPr>
        <p:spPr>
          <a:xfrm rot="10800000">
            <a:off x="2717700" y="2572387"/>
            <a:ext cx="1854300" cy="1185600"/>
          </a:xfrm>
          <a:prstGeom prst="straightConnector1">
            <a:avLst/>
          </a:prstGeom>
          <a:noFill/>
          <a:ln cap="flat" cmpd="sng" w="9525">
            <a:solidFill>
              <a:schemeClr val="accent1"/>
            </a:solidFill>
            <a:prstDash val="solid"/>
            <a:round/>
            <a:headEnd len="med" w="med" type="none"/>
            <a:tailEnd len="med" w="med" type="triangle"/>
          </a:ln>
        </p:spPr>
      </p:cxnSp>
      <p:pic>
        <p:nvPicPr>
          <p:cNvPr descr="🤔" id="377" name="Google Shape;377;p53"/>
          <p:cNvPicPr preferRelativeResize="0"/>
          <p:nvPr/>
        </p:nvPicPr>
        <p:blipFill>
          <a:blip r:embed="rId3">
            <a:alphaModFix/>
          </a:blip>
          <a:stretch>
            <a:fillRect/>
          </a:stretch>
        </p:blipFill>
        <p:spPr>
          <a:xfrm>
            <a:off x="4572000" y="3325325"/>
            <a:ext cx="865325" cy="8653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Patching AmsiScanBuffer</a:t>
            </a:r>
            <a:endParaRPr/>
          </a:p>
        </p:txBody>
      </p:sp>
      <p:sp>
        <p:nvSpPr>
          <p:cNvPr id="383" name="Google Shape;383;p54"/>
          <p:cNvSpPr txBox="1"/>
          <p:nvPr>
            <p:ph idx="1" type="body"/>
          </p:nvPr>
        </p:nvSpPr>
        <p:spPr>
          <a:xfrm>
            <a:off x="311700" y="1152475"/>
            <a:ext cx="85905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ja">
                <a:solidFill>
                  <a:srgbClr val="ADADAD"/>
                </a:solidFill>
              </a:rPr>
              <a:t>「</a:t>
            </a:r>
            <a:r>
              <a:rPr lang="ja">
                <a:solidFill>
                  <a:schemeClr val="dk1"/>
                </a:solidFill>
              </a:rPr>
              <a:t>0x33, 0xC0, 0xC3</a:t>
            </a:r>
            <a:r>
              <a:rPr lang="ja">
                <a:solidFill>
                  <a:srgbClr val="ADADAD"/>
                </a:solidFill>
              </a:rPr>
              <a:t>」をdisassemble</a:t>
            </a:r>
            <a:r>
              <a:rPr lang="ja">
                <a:solidFill>
                  <a:srgbClr val="ADADAD"/>
                </a:solidFill>
              </a:rPr>
              <a:t>すると「</a:t>
            </a:r>
            <a:r>
              <a:rPr lang="ja">
                <a:solidFill>
                  <a:schemeClr val="dk1"/>
                </a:solidFill>
              </a:rPr>
              <a:t>xor eax, eax ret</a:t>
            </a:r>
            <a:r>
              <a:rPr lang="ja">
                <a:solidFill>
                  <a:srgbClr val="ADADAD"/>
                </a:solidFill>
              </a:rPr>
              <a:t>」となる</a:t>
            </a:r>
            <a:endParaRPr>
              <a:solidFill>
                <a:srgbClr val="ADADAD"/>
              </a:solidFill>
            </a:endParaRPr>
          </a:p>
          <a:p>
            <a:pPr indent="0" lvl="0" marL="0" rtl="0" algn="l">
              <a:spcBef>
                <a:spcPts val="1200"/>
              </a:spcBef>
              <a:spcAft>
                <a:spcPts val="0"/>
              </a:spcAft>
              <a:buNone/>
            </a:pPr>
            <a:r>
              <a:t/>
            </a:r>
            <a:endParaRPr>
              <a:solidFill>
                <a:srgbClr val="ADADAD"/>
              </a:solidFill>
            </a:endParaRPr>
          </a:p>
          <a:p>
            <a:pPr indent="0" lvl="0" marL="0" rtl="0" algn="l">
              <a:spcBef>
                <a:spcPts val="1200"/>
              </a:spcBef>
              <a:spcAft>
                <a:spcPts val="0"/>
              </a:spcAft>
              <a:buNone/>
            </a:pPr>
            <a:r>
              <a:rPr lang="ja">
                <a:solidFill>
                  <a:srgbClr val="ADADAD"/>
                </a:solidFill>
              </a:rPr>
              <a:t>Windows x86_64呼出規約(fastcall)だと関数の戻り値はrax(eax)レジスタを用いて返される</a:t>
            </a:r>
            <a:endParaRPr>
              <a:solidFill>
                <a:srgbClr val="ADADAD"/>
              </a:solidFill>
            </a:endParaRPr>
          </a:p>
          <a:p>
            <a:pPr indent="0" lvl="0" marL="0" rtl="0" algn="l">
              <a:spcBef>
                <a:spcPts val="1200"/>
              </a:spcBef>
              <a:spcAft>
                <a:spcPts val="0"/>
              </a:spcAft>
              <a:buNone/>
            </a:pPr>
            <a:r>
              <a:t/>
            </a:r>
            <a:endParaRPr>
              <a:solidFill>
                <a:srgbClr val="ADADAD"/>
              </a:solidFill>
            </a:endParaRPr>
          </a:p>
          <a:p>
            <a:pPr indent="0" lvl="0" marL="0" rtl="0" algn="l">
              <a:spcBef>
                <a:spcPts val="1200"/>
              </a:spcBef>
              <a:spcAft>
                <a:spcPts val="0"/>
              </a:spcAft>
              <a:buNone/>
            </a:pPr>
            <a:r>
              <a:rPr lang="ja">
                <a:solidFill>
                  <a:srgbClr val="ADADAD"/>
                </a:solidFill>
              </a:rPr>
              <a:t>「xor eax, eax」でeaxレジスタが0クリアされ、直後にretで呼び出し元に戻る</a:t>
            </a:r>
            <a:endParaRPr>
              <a:solidFill>
                <a:srgbClr val="ADADAD"/>
              </a:solidFill>
            </a:endParaRPr>
          </a:p>
          <a:p>
            <a:pPr indent="0" lvl="0" marL="0" rtl="0" algn="l">
              <a:spcBef>
                <a:spcPts val="1200"/>
              </a:spcBef>
              <a:spcAft>
                <a:spcPts val="0"/>
              </a:spcAft>
              <a:buNone/>
            </a:pPr>
            <a:r>
              <a:rPr lang="ja">
                <a:solidFill>
                  <a:srgbClr val="ADADAD"/>
                </a:solidFill>
              </a:rPr>
              <a:t>　→　</a:t>
            </a:r>
            <a:r>
              <a:rPr lang="ja">
                <a:solidFill>
                  <a:schemeClr val="dk1"/>
                </a:solidFill>
              </a:rPr>
              <a:t>HRESULT = 0(S_OK) </a:t>
            </a:r>
            <a:r>
              <a:rPr lang="ja">
                <a:solidFill>
                  <a:srgbClr val="ADADAD"/>
                </a:solidFill>
              </a:rPr>
              <a:t>の状態で関数を呼び出し元に返せる</a:t>
            </a:r>
            <a:endParaRPr>
              <a:solidFill>
                <a:srgbClr val="ADADAD"/>
              </a:solidFill>
            </a:endParaRPr>
          </a:p>
          <a:p>
            <a:pPr indent="0" lvl="0" marL="0" rtl="0" algn="l">
              <a:spcBef>
                <a:spcPts val="1200"/>
              </a:spcBef>
              <a:spcAft>
                <a:spcPts val="0"/>
              </a:spcAft>
              <a:buNone/>
            </a:pPr>
            <a:r>
              <a:t/>
            </a:r>
            <a:endParaRPr>
              <a:solidFill>
                <a:srgbClr val="ADADAD"/>
              </a:solidFill>
            </a:endParaRPr>
          </a:p>
          <a:p>
            <a:pPr indent="0" lvl="0" marL="0" rtl="0" algn="l">
              <a:spcBef>
                <a:spcPts val="1200"/>
              </a:spcBef>
              <a:spcAft>
                <a:spcPts val="1200"/>
              </a:spcAft>
              <a:buNone/>
            </a:pPr>
            <a:r>
              <a:rPr lang="ja">
                <a:solidFill>
                  <a:srgbClr val="ADADAD"/>
                </a:solidFill>
              </a:rPr>
              <a:t>…*resultに触って無い…？</a:t>
            </a:r>
            <a:endParaRPr>
              <a:solidFill>
                <a:srgbClr val="ADADAD"/>
              </a:solidFill>
            </a:endParaRPr>
          </a:p>
        </p:txBody>
      </p:sp>
      <p:pic>
        <p:nvPicPr>
          <p:cNvPr descr="🤔" id="384" name="Google Shape;384;p54"/>
          <p:cNvPicPr preferRelativeResize="0"/>
          <p:nvPr/>
        </p:nvPicPr>
        <p:blipFill>
          <a:blip r:embed="rId3">
            <a:alphaModFix/>
          </a:blip>
          <a:stretch>
            <a:fillRect/>
          </a:stretch>
        </p:blipFill>
        <p:spPr>
          <a:xfrm>
            <a:off x="3097125" y="3945025"/>
            <a:ext cx="865325" cy="8653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Patching AmsiScanBuffer</a:t>
            </a:r>
            <a:endParaRPr/>
          </a:p>
        </p:txBody>
      </p:sp>
      <p:sp>
        <p:nvSpPr>
          <p:cNvPr id="390" name="Google Shape;390;p55"/>
          <p:cNvSpPr txBox="1"/>
          <p:nvPr>
            <p:ph idx="1" type="body"/>
          </p:nvPr>
        </p:nvSpPr>
        <p:spPr>
          <a:xfrm>
            <a:off x="311700" y="1152475"/>
            <a:ext cx="8590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solidFill>
                  <a:srgbClr val="ADADAD"/>
                </a:solidFill>
              </a:rPr>
              <a:t>*resultに触っていないのはなぜか？</a:t>
            </a:r>
            <a:endParaRPr>
              <a:solidFill>
                <a:srgbClr val="ADADAD"/>
              </a:solidFill>
            </a:endParaRPr>
          </a:p>
          <a:p>
            <a:pPr indent="0" lvl="0" marL="0" rtl="0" algn="l">
              <a:spcBef>
                <a:spcPts val="1200"/>
              </a:spcBef>
              <a:spcAft>
                <a:spcPts val="0"/>
              </a:spcAft>
              <a:buNone/>
            </a:pPr>
            <a:r>
              <a:rPr lang="ja">
                <a:solidFill>
                  <a:srgbClr val="ADADAD"/>
                </a:solidFill>
              </a:rPr>
              <a:t>APIをフックしてAmsiScanBufferが呼び出される時の*resultの値を確認してみる</a:t>
            </a:r>
            <a:endParaRPr>
              <a:solidFill>
                <a:srgbClr val="ADADAD"/>
              </a:solidFill>
            </a:endParaRPr>
          </a:p>
          <a:p>
            <a:pPr indent="0" lvl="0" marL="0" rtl="0" algn="l">
              <a:spcBef>
                <a:spcPts val="1200"/>
              </a:spcBef>
              <a:spcAft>
                <a:spcPts val="1200"/>
              </a:spcAft>
              <a:buNone/>
            </a:pPr>
            <a:r>
              <a:t/>
            </a:r>
            <a:endParaRPr>
              <a:solidFill>
                <a:srgbClr val="ADADAD"/>
              </a:solidFill>
            </a:endParaRPr>
          </a:p>
        </p:txBody>
      </p:sp>
      <p:pic>
        <p:nvPicPr>
          <p:cNvPr id="391" name="Google Shape;391;p55"/>
          <p:cNvPicPr preferRelativeResize="0"/>
          <p:nvPr/>
        </p:nvPicPr>
        <p:blipFill>
          <a:blip r:embed="rId3">
            <a:alphaModFix/>
          </a:blip>
          <a:stretch>
            <a:fillRect/>
          </a:stretch>
        </p:blipFill>
        <p:spPr>
          <a:xfrm>
            <a:off x="482625" y="2716050"/>
            <a:ext cx="8248650" cy="2247900"/>
          </a:xfrm>
          <a:prstGeom prst="rect">
            <a:avLst/>
          </a:prstGeom>
          <a:noFill/>
          <a:ln cap="flat" cmpd="sng" w="9525">
            <a:solidFill>
              <a:schemeClr val="dk1"/>
            </a:solidFill>
            <a:prstDash val="solid"/>
            <a:round/>
            <a:headEnd len="sm" w="sm" type="none"/>
            <a:tailEnd len="sm" w="sm" type="none"/>
          </a:ln>
        </p:spPr>
      </p:pic>
      <p:pic>
        <p:nvPicPr>
          <p:cNvPr id="392" name="Google Shape;392;p55"/>
          <p:cNvPicPr preferRelativeResize="0"/>
          <p:nvPr/>
        </p:nvPicPr>
        <p:blipFill>
          <a:blip r:embed="rId4">
            <a:alphaModFix/>
          </a:blip>
          <a:stretch>
            <a:fillRect/>
          </a:stretch>
        </p:blipFill>
        <p:spPr>
          <a:xfrm>
            <a:off x="3979000" y="4119900"/>
            <a:ext cx="4591050" cy="59055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Patching AmsiScanBuffer</a:t>
            </a:r>
            <a:endParaRPr/>
          </a:p>
        </p:txBody>
      </p:sp>
      <p:sp>
        <p:nvSpPr>
          <p:cNvPr id="398" name="Google Shape;398;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ja"/>
              <a:t>デバッガでも</a:t>
            </a:r>
            <a:endParaRPr/>
          </a:p>
        </p:txBody>
      </p:sp>
      <p:pic>
        <p:nvPicPr>
          <p:cNvPr id="399" name="Google Shape;399;p56"/>
          <p:cNvPicPr preferRelativeResize="0"/>
          <p:nvPr/>
        </p:nvPicPr>
        <p:blipFill>
          <a:blip r:embed="rId3">
            <a:alphaModFix/>
          </a:blip>
          <a:stretch>
            <a:fillRect/>
          </a:stretch>
        </p:blipFill>
        <p:spPr>
          <a:xfrm>
            <a:off x="2092275" y="1543175"/>
            <a:ext cx="4959426" cy="32869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Paching AmsiScanBuffer</a:t>
            </a:r>
            <a:endParaRPr/>
          </a:p>
        </p:txBody>
      </p:sp>
      <p:sp>
        <p:nvSpPr>
          <p:cNvPr id="405" name="Google Shape;405;p57"/>
          <p:cNvSpPr txBox="1"/>
          <p:nvPr>
            <p:ph idx="1" type="body"/>
          </p:nvPr>
        </p:nvSpPr>
        <p:spPr>
          <a:xfrm>
            <a:off x="311700" y="1152475"/>
            <a:ext cx="8590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solidFill>
                  <a:srgbClr val="ADADAD"/>
                </a:solidFill>
              </a:rPr>
              <a:t>Demo</a:t>
            </a:r>
            <a:endParaRPr>
              <a:solidFill>
                <a:srgbClr val="ADADAD"/>
              </a:solidFill>
            </a:endParaRPr>
          </a:p>
          <a:p>
            <a:pPr indent="0" lvl="0" marL="0" rtl="0" algn="l">
              <a:spcBef>
                <a:spcPts val="1200"/>
              </a:spcBef>
              <a:spcAft>
                <a:spcPts val="1200"/>
              </a:spcAft>
              <a:buNone/>
            </a:pPr>
            <a:r>
              <a:t/>
            </a:r>
            <a:endParaRPr>
              <a:solidFill>
                <a:srgbClr val="ADADAD"/>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Paching AmsiScanBuffer</a:t>
            </a:r>
            <a:endParaRPr/>
          </a:p>
        </p:txBody>
      </p:sp>
      <p:sp>
        <p:nvSpPr>
          <p:cNvPr id="411" name="Google Shape;411;p58"/>
          <p:cNvSpPr txBox="1"/>
          <p:nvPr>
            <p:ph idx="1" type="body"/>
          </p:nvPr>
        </p:nvSpPr>
        <p:spPr>
          <a:xfrm>
            <a:off x="311700" y="1152475"/>
            <a:ext cx="8590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solidFill>
                  <a:srgbClr val="ADADAD"/>
                </a:solidFill>
              </a:rPr>
              <a:t>デバッガーを刺して関数が実際にパッチされているのか確認してみる</a:t>
            </a:r>
            <a:endParaRPr>
              <a:solidFill>
                <a:srgbClr val="ADADAD"/>
              </a:solidFill>
            </a:endParaRPr>
          </a:p>
          <a:p>
            <a:pPr indent="0" lvl="0" marL="0" rtl="0" algn="l">
              <a:spcBef>
                <a:spcPts val="1200"/>
              </a:spcBef>
              <a:spcAft>
                <a:spcPts val="1200"/>
              </a:spcAft>
              <a:buNone/>
            </a:pPr>
            <a:r>
              <a:t/>
            </a:r>
            <a:endParaRPr>
              <a:solidFill>
                <a:srgbClr val="ADADAD"/>
              </a:solidFill>
            </a:endParaRPr>
          </a:p>
        </p:txBody>
      </p:sp>
      <p:pic>
        <p:nvPicPr>
          <p:cNvPr id="412" name="Google Shape;412;p58"/>
          <p:cNvPicPr preferRelativeResize="0"/>
          <p:nvPr/>
        </p:nvPicPr>
        <p:blipFill>
          <a:blip r:embed="rId3">
            <a:alphaModFix/>
          </a:blip>
          <a:stretch>
            <a:fillRect/>
          </a:stretch>
        </p:blipFill>
        <p:spPr>
          <a:xfrm>
            <a:off x="3736413" y="3244888"/>
            <a:ext cx="5095875" cy="1323975"/>
          </a:xfrm>
          <a:prstGeom prst="rect">
            <a:avLst/>
          </a:prstGeom>
          <a:noFill/>
          <a:ln cap="flat" cmpd="sng" w="9525">
            <a:solidFill>
              <a:schemeClr val="dk1"/>
            </a:solidFill>
            <a:prstDash val="solid"/>
            <a:round/>
            <a:headEnd len="sm" w="sm" type="none"/>
            <a:tailEnd len="sm" w="sm" type="none"/>
          </a:ln>
        </p:spPr>
      </p:pic>
      <p:pic>
        <p:nvPicPr>
          <p:cNvPr id="413" name="Google Shape;413;p58"/>
          <p:cNvPicPr preferRelativeResize="0"/>
          <p:nvPr/>
        </p:nvPicPr>
        <p:blipFill>
          <a:blip r:embed="rId4">
            <a:alphaModFix/>
          </a:blip>
          <a:stretch>
            <a:fillRect/>
          </a:stretch>
        </p:blipFill>
        <p:spPr>
          <a:xfrm>
            <a:off x="311688" y="1664125"/>
            <a:ext cx="5153025" cy="1390650"/>
          </a:xfrm>
          <a:prstGeom prst="rect">
            <a:avLst/>
          </a:prstGeom>
          <a:noFill/>
          <a:ln cap="flat" cmpd="sng" w="9525">
            <a:solidFill>
              <a:schemeClr val="dk1"/>
            </a:solidFill>
            <a:prstDash val="solid"/>
            <a:round/>
            <a:headEnd len="sm" w="sm" type="none"/>
            <a:tailEnd len="sm" w="sm" type="none"/>
          </a:ln>
        </p:spPr>
      </p:pic>
      <p:sp>
        <p:nvSpPr>
          <p:cNvPr id="414" name="Google Shape;414;p58"/>
          <p:cNvSpPr/>
          <p:nvPr/>
        </p:nvSpPr>
        <p:spPr>
          <a:xfrm>
            <a:off x="3713300" y="3490350"/>
            <a:ext cx="3948900" cy="264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415" name="Google Shape;415;p58"/>
          <p:cNvSpPr/>
          <p:nvPr/>
        </p:nvSpPr>
        <p:spPr>
          <a:xfrm>
            <a:off x="382200" y="1919875"/>
            <a:ext cx="4865400" cy="264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A</a:t>
            </a:r>
            <a:r>
              <a:rPr lang="ja"/>
              <a:t>msiへの攻撃の対策</a:t>
            </a:r>
            <a:endParaRPr/>
          </a:p>
        </p:txBody>
      </p:sp>
      <p:sp>
        <p:nvSpPr>
          <p:cNvPr id="421" name="Google Shape;421;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a:t>
            </a:r>
            <a:r>
              <a:rPr lang="ja"/>
              <a:t>PowerShell v2へのダウングレードを禁止</a:t>
            </a:r>
            <a:endParaRPr/>
          </a:p>
          <a:p>
            <a:pPr indent="0" lvl="0" marL="0" rtl="0" algn="l">
              <a:spcBef>
                <a:spcPts val="1200"/>
              </a:spcBef>
              <a:spcAft>
                <a:spcPts val="0"/>
              </a:spcAft>
              <a:buNone/>
            </a:pPr>
            <a:r>
              <a:rPr lang="ja"/>
              <a:t>	古いWindowsを利用しない(AMSIはPowerShell v5 + Windows10から有効)</a:t>
            </a:r>
            <a:endParaRPr/>
          </a:p>
          <a:p>
            <a:pPr indent="0" lvl="0" marL="0" rtl="0" algn="l">
              <a:spcBef>
                <a:spcPts val="1200"/>
              </a:spcBef>
              <a:spcAft>
                <a:spcPts val="0"/>
              </a:spcAft>
              <a:buNone/>
            </a:pPr>
            <a:r>
              <a:rPr lang="ja"/>
              <a:t>・AmsiScanBufferへのパッチに限っていえば、下記の一連の処理を監視する</a:t>
            </a:r>
            <a:endParaRPr/>
          </a:p>
          <a:p>
            <a:pPr indent="-342900" lvl="0" marL="914400" rtl="0" algn="l">
              <a:spcBef>
                <a:spcPts val="1200"/>
              </a:spcBef>
              <a:spcAft>
                <a:spcPts val="0"/>
              </a:spcAft>
              <a:buSzPts val="1800"/>
              <a:buAutoNum type="arabicPeriod"/>
            </a:pPr>
            <a:r>
              <a:rPr lang="ja"/>
              <a:t>LoadLibraryでamsi.dllをプロセスメモリにロード</a:t>
            </a:r>
            <a:endParaRPr/>
          </a:p>
          <a:p>
            <a:pPr indent="-342900" lvl="0" marL="914400" rtl="0" algn="l">
              <a:spcBef>
                <a:spcPts val="0"/>
              </a:spcBef>
              <a:spcAft>
                <a:spcPts val="0"/>
              </a:spcAft>
              <a:buSzPts val="1800"/>
              <a:buAutoNum type="arabicPeriod"/>
            </a:pPr>
            <a:r>
              <a:rPr lang="ja"/>
              <a:t>GetProcAddressでAmsiScanBufferの関数アドレスを特定</a:t>
            </a:r>
            <a:endParaRPr/>
          </a:p>
          <a:p>
            <a:pPr indent="-342900" lvl="0" marL="914400" rtl="0" algn="l">
              <a:spcBef>
                <a:spcPts val="0"/>
              </a:spcBef>
              <a:spcAft>
                <a:spcPts val="0"/>
              </a:spcAft>
              <a:buSzPts val="1800"/>
              <a:buAutoNum type="arabicPeriod"/>
            </a:pPr>
            <a:r>
              <a:rPr lang="ja"/>
              <a:t>AmsiScanBufferの開始数バイトをVirtualProtectでrwx権限付与</a:t>
            </a:r>
            <a:endParaRPr/>
          </a:p>
          <a:p>
            <a:pPr indent="-342900" lvl="0" marL="914400" rtl="0" algn="l">
              <a:spcBef>
                <a:spcPts val="0"/>
              </a:spcBef>
              <a:spcAft>
                <a:spcPts val="0"/>
              </a:spcAft>
              <a:buSzPts val="1800"/>
              <a:buAutoNum type="arabicPeriod"/>
            </a:pPr>
            <a:r>
              <a:rPr lang="ja"/>
              <a:t>3のアドレスにWriteProcessMemoryでパッチをあてる</a:t>
            </a:r>
            <a:endParaRPr/>
          </a:p>
          <a:p>
            <a:pPr indent="0" lvl="0" marL="0" rtl="0" algn="l">
              <a:spcBef>
                <a:spcPts val="1200"/>
              </a:spcBef>
              <a:spcAft>
                <a:spcPts val="12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0"/>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ja"/>
              <a:t>終わり</a:t>
            </a:r>
            <a:endParaRPr/>
          </a:p>
        </p:txBody>
      </p:sp>
      <p:sp>
        <p:nvSpPr>
          <p:cNvPr id="427" name="Google Shape;427;p60"/>
          <p:cNvSpPr txBox="1"/>
          <p:nvPr>
            <p:ph idx="1" type="subTitle"/>
          </p:nvPr>
        </p:nvSpPr>
        <p:spPr>
          <a:xfrm>
            <a:off x="671250" y="3629425"/>
            <a:ext cx="7801500" cy="1275600"/>
          </a:xfrm>
          <a:prstGeom prst="rect">
            <a:avLst/>
          </a:prstGeom>
        </p:spPr>
        <p:txBody>
          <a:bodyPr anchorCtr="0" anchor="t" bIns="91425" lIns="91425" spcFirstLastPara="1" rIns="91425" wrap="square" tIns="91425">
            <a:normAutofit lnSpcReduction="10000"/>
          </a:bodyPr>
          <a:lstStyle/>
          <a:p>
            <a:pPr indent="0" lvl="0" marL="0" rtl="0" algn="l">
              <a:lnSpc>
                <a:spcPct val="80000"/>
              </a:lnSpc>
              <a:spcBef>
                <a:spcPts val="0"/>
              </a:spcBef>
              <a:spcAft>
                <a:spcPts val="0"/>
              </a:spcAft>
              <a:buNone/>
            </a:pPr>
            <a:r>
              <a:rPr lang="ja" sz="1300" u="sng">
                <a:solidFill>
                  <a:schemeClr val="hlink"/>
                </a:solidFill>
                <a:hlinkClick r:id="rId3"/>
              </a:rPr>
              <a:t>https://blogs.blackberry.com/en/2018/04/how-to-implement-anti-malware-scanning-interface-provider</a:t>
            </a:r>
            <a:endParaRPr sz="1300"/>
          </a:p>
          <a:p>
            <a:pPr indent="0" lvl="0" marL="0" rtl="0" algn="l">
              <a:lnSpc>
                <a:spcPct val="80000"/>
              </a:lnSpc>
              <a:spcBef>
                <a:spcPts val="0"/>
              </a:spcBef>
              <a:spcAft>
                <a:spcPts val="0"/>
              </a:spcAft>
              <a:buNone/>
            </a:pPr>
            <a:r>
              <a:t/>
            </a:r>
            <a:endParaRPr sz="1300"/>
          </a:p>
          <a:p>
            <a:pPr indent="0" lvl="0" marL="0" rtl="0" algn="l">
              <a:lnSpc>
                <a:spcPct val="80000"/>
              </a:lnSpc>
              <a:spcBef>
                <a:spcPts val="0"/>
              </a:spcBef>
              <a:spcAft>
                <a:spcPts val="0"/>
              </a:spcAft>
              <a:buNone/>
            </a:pPr>
            <a:r>
              <a:rPr lang="ja" sz="1300" u="sng">
                <a:solidFill>
                  <a:schemeClr val="hlink"/>
                </a:solidFill>
                <a:hlinkClick r:id="rId4"/>
              </a:rPr>
              <a:t>https://i.blackhat.com/briefings/asia/2018/asia-18-Tal-Liberman-Documenting-the-Undocumented-The-Rise-and-Fall-of-AMSI.pdf</a:t>
            </a:r>
            <a:endParaRPr sz="1300"/>
          </a:p>
          <a:p>
            <a:pPr indent="0" lvl="0" marL="0" rtl="0" algn="l">
              <a:lnSpc>
                <a:spcPct val="80000"/>
              </a:lnSpc>
              <a:spcBef>
                <a:spcPts val="0"/>
              </a:spcBef>
              <a:spcAft>
                <a:spcPts val="0"/>
              </a:spcAft>
              <a:buNone/>
            </a:pPr>
            <a:r>
              <a:t/>
            </a:r>
            <a:endParaRPr sz="1300"/>
          </a:p>
          <a:p>
            <a:pPr indent="0" lvl="0" marL="0" rtl="0" algn="l">
              <a:lnSpc>
                <a:spcPct val="80000"/>
              </a:lnSpc>
              <a:spcBef>
                <a:spcPts val="0"/>
              </a:spcBef>
              <a:spcAft>
                <a:spcPts val="0"/>
              </a:spcAft>
              <a:buNone/>
            </a:pPr>
            <a:r>
              <a:rPr lang="ja" sz="1300" u="sng">
                <a:solidFill>
                  <a:schemeClr val="hlink"/>
                </a:solidFill>
                <a:hlinkClick r:id="rId5"/>
              </a:rPr>
              <a:t>https://info.deepinstinct.com/hubfs/Japan/020_WP_AMSI.pdf</a:t>
            </a:r>
            <a:endParaRPr sz="1300"/>
          </a:p>
          <a:p>
            <a:pPr indent="0" lvl="0" marL="0" rtl="0" algn="l">
              <a:lnSpc>
                <a:spcPct val="80000"/>
              </a:lnSpc>
              <a:spcBef>
                <a:spcPts val="0"/>
              </a:spcBef>
              <a:spcAft>
                <a:spcPts val="0"/>
              </a:spcAft>
              <a:buNone/>
            </a:pPr>
            <a:r>
              <a:t/>
            </a:r>
            <a:endParaRPr sz="1300"/>
          </a:p>
        </p:txBody>
      </p:sp>
      <p:pic>
        <p:nvPicPr>
          <p:cNvPr id="428" name="Google Shape;428;p60"/>
          <p:cNvPicPr preferRelativeResize="0"/>
          <p:nvPr/>
        </p:nvPicPr>
        <p:blipFill>
          <a:blip r:embed="rId6">
            <a:alphaModFix/>
          </a:blip>
          <a:stretch>
            <a:fillRect/>
          </a:stretch>
        </p:blipFill>
        <p:spPr>
          <a:xfrm>
            <a:off x="671238" y="627113"/>
            <a:ext cx="1857375" cy="2457450"/>
          </a:xfrm>
          <a:prstGeom prst="rect">
            <a:avLst/>
          </a:prstGeom>
          <a:noFill/>
          <a:ln>
            <a:noFill/>
          </a:ln>
        </p:spPr>
      </p:pic>
      <p:pic>
        <p:nvPicPr>
          <p:cNvPr id="429" name="Google Shape;429;p60"/>
          <p:cNvPicPr preferRelativeResize="0"/>
          <p:nvPr/>
        </p:nvPicPr>
        <p:blipFill>
          <a:blip r:embed="rId7">
            <a:alphaModFix/>
          </a:blip>
          <a:stretch>
            <a:fillRect/>
          </a:stretch>
        </p:blipFill>
        <p:spPr>
          <a:xfrm>
            <a:off x="6605850" y="631875"/>
            <a:ext cx="1866900" cy="24479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1"/>
          <p:cNvSpPr txBox="1"/>
          <p:nvPr>
            <p:ph idx="1" type="body"/>
          </p:nvPr>
        </p:nvSpPr>
        <p:spPr>
          <a:xfrm>
            <a:off x="311700" y="1017725"/>
            <a:ext cx="8520600" cy="3617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ja"/>
              <a:t>アーキテクチャ図</a:t>
            </a:r>
            <a:endParaRPr/>
          </a:p>
        </p:txBody>
      </p:sp>
      <p:sp>
        <p:nvSpPr>
          <p:cNvPr id="435" name="Google Shape;435;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AMSIとは？</a:t>
            </a:r>
            <a:endParaRPr/>
          </a:p>
        </p:txBody>
      </p:sp>
      <p:sp>
        <p:nvSpPr>
          <p:cNvPr id="436" name="Google Shape;436;p61"/>
          <p:cNvSpPr txBox="1"/>
          <p:nvPr>
            <p:ph idx="1" type="body"/>
          </p:nvPr>
        </p:nvSpPr>
        <p:spPr>
          <a:xfrm>
            <a:off x="311700" y="4634750"/>
            <a:ext cx="8520600" cy="3615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1200"/>
              </a:spcAft>
              <a:buNone/>
            </a:pPr>
            <a:r>
              <a:rPr lang="ja"/>
              <a:t>引用：https://learn.microsoft.com/en-us/windows/win32/amsi/how-amsi-helps</a:t>
            </a:r>
            <a:endParaRPr/>
          </a:p>
        </p:txBody>
      </p:sp>
      <p:pic>
        <p:nvPicPr>
          <p:cNvPr id="437" name="Google Shape;437;p61"/>
          <p:cNvPicPr preferRelativeResize="0"/>
          <p:nvPr/>
        </p:nvPicPr>
        <p:blipFill>
          <a:blip r:embed="rId3">
            <a:alphaModFix/>
          </a:blip>
          <a:stretch>
            <a:fillRect/>
          </a:stretch>
        </p:blipFill>
        <p:spPr>
          <a:xfrm>
            <a:off x="1109663" y="1522275"/>
            <a:ext cx="6924675" cy="3057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AMSIを体験する(Windows Defender)</a:t>
            </a:r>
            <a:endParaRPr/>
          </a:p>
          <a:p>
            <a:pPr indent="0" lvl="0" marL="0" rtl="0" algn="l">
              <a:spcBef>
                <a:spcPts val="0"/>
              </a:spcBef>
              <a:spcAft>
                <a:spcPts val="0"/>
              </a:spcAft>
              <a:buNone/>
            </a:pPr>
            <a:r>
              <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ja"/>
              <a:t>Invoke-Mimikatzも</a:t>
            </a:r>
            <a:r>
              <a:rPr lang="ja"/>
              <a:t>当たり前のように怒られる</a:t>
            </a:r>
            <a:endParaRPr/>
          </a:p>
        </p:txBody>
      </p:sp>
      <p:pic>
        <p:nvPicPr>
          <p:cNvPr id="86" name="Google Shape;86;p17"/>
          <p:cNvPicPr preferRelativeResize="0"/>
          <p:nvPr/>
        </p:nvPicPr>
        <p:blipFill>
          <a:blip r:embed="rId3">
            <a:alphaModFix/>
          </a:blip>
          <a:stretch>
            <a:fillRect/>
          </a:stretch>
        </p:blipFill>
        <p:spPr>
          <a:xfrm>
            <a:off x="1200150" y="1905000"/>
            <a:ext cx="6743700" cy="13335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43" name="Google Shape;443;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44" name="Google Shape;444;p62"/>
          <p:cNvPicPr preferRelativeResize="0"/>
          <p:nvPr/>
        </p:nvPicPr>
        <p:blipFill rotWithShape="1">
          <a:blip r:embed="rId3">
            <a:alphaModFix/>
          </a:blip>
          <a:srcRect b="24896" l="0" r="46204" t="0"/>
          <a:stretch/>
        </p:blipFill>
        <p:spPr>
          <a:xfrm>
            <a:off x="2112463" y="1315247"/>
            <a:ext cx="4919074" cy="3684176"/>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50" name="Google Shape;450;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51" name="Google Shape;451;p63"/>
          <p:cNvPicPr preferRelativeResize="0"/>
          <p:nvPr/>
        </p:nvPicPr>
        <p:blipFill rotWithShape="1">
          <a:blip r:embed="rId3">
            <a:alphaModFix/>
          </a:blip>
          <a:srcRect b="53392" l="0" r="0" t="0"/>
          <a:stretch/>
        </p:blipFill>
        <p:spPr>
          <a:xfrm>
            <a:off x="960500" y="1559700"/>
            <a:ext cx="7223001" cy="2601951"/>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57" name="Google Shape;457;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58" name="Google Shape;458;p64"/>
          <p:cNvPicPr preferRelativeResize="0"/>
          <p:nvPr/>
        </p:nvPicPr>
        <p:blipFill rotWithShape="1">
          <a:blip r:embed="rId3">
            <a:alphaModFix/>
          </a:blip>
          <a:srcRect b="49372" l="0" r="0" t="0"/>
          <a:stretch/>
        </p:blipFill>
        <p:spPr>
          <a:xfrm>
            <a:off x="948813" y="1620687"/>
            <a:ext cx="7246375" cy="24799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64" name="Google Shape;464;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65" name="Google Shape;465;p65"/>
          <p:cNvPicPr preferRelativeResize="0"/>
          <p:nvPr/>
        </p:nvPicPr>
        <p:blipFill>
          <a:blip r:embed="rId3">
            <a:alphaModFix/>
          </a:blip>
          <a:stretch>
            <a:fillRect/>
          </a:stretch>
        </p:blipFill>
        <p:spPr>
          <a:xfrm>
            <a:off x="240650" y="2106012"/>
            <a:ext cx="8662701" cy="9314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71" name="Google Shape;471;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72" name="Google Shape;472;p66"/>
          <p:cNvPicPr preferRelativeResize="0"/>
          <p:nvPr/>
        </p:nvPicPr>
        <p:blipFill>
          <a:blip r:embed="rId3">
            <a:alphaModFix/>
          </a:blip>
          <a:stretch>
            <a:fillRect/>
          </a:stretch>
        </p:blipFill>
        <p:spPr>
          <a:xfrm>
            <a:off x="719138" y="1704975"/>
            <a:ext cx="7705725" cy="173355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78" name="Google Shape;478;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79" name="Google Shape;479;p67"/>
          <p:cNvPicPr preferRelativeResize="0"/>
          <p:nvPr/>
        </p:nvPicPr>
        <p:blipFill>
          <a:blip r:embed="rId3">
            <a:alphaModFix/>
          </a:blip>
          <a:stretch>
            <a:fillRect/>
          </a:stretch>
        </p:blipFill>
        <p:spPr>
          <a:xfrm>
            <a:off x="2300288" y="1855775"/>
            <a:ext cx="4543425" cy="20097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85" name="Google Shape;485;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86" name="Google Shape;486;p68"/>
          <p:cNvPicPr preferRelativeResize="0"/>
          <p:nvPr/>
        </p:nvPicPr>
        <p:blipFill rotWithShape="1">
          <a:blip r:embed="rId3">
            <a:alphaModFix/>
          </a:blip>
          <a:srcRect b="19993" l="0" r="37523" t="0"/>
          <a:stretch/>
        </p:blipFill>
        <p:spPr>
          <a:xfrm>
            <a:off x="1715575" y="1152472"/>
            <a:ext cx="5712850" cy="3924624"/>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92" name="Google Shape;492;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93" name="Google Shape;493;p69"/>
          <p:cNvPicPr preferRelativeResize="0"/>
          <p:nvPr/>
        </p:nvPicPr>
        <p:blipFill rotWithShape="1">
          <a:blip r:embed="rId3">
            <a:alphaModFix/>
          </a:blip>
          <a:srcRect b="52963" l="0" r="0" t="0"/>
          <a:stretch/>
        </p:blipFill>
        <p:spPr>
          <a:xfrm>
            <a:off x="767575" y="1651000"/>
            <a:ext cx="7608850" cy="24193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AMSIを体験する(Windows Defender)</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ja"/>
              <a:t>一つ前のスライドの</a:t>
            </a:r>
            <a:endParaRPr/>
          </a:p>
          <a:p>
            <a:pPr indent="0" lvl="0" marL="0" rtl="0" algn="l">
              <a:spcBef>
                <a:spcPts val="1200"/>
              </a:spcBef>
              <a:spcAft>
                <a:spcPts val="0"/>
              </a:spcAft>
              <a:buNone/>
            </a:pPr>
            <a:r>
              <a:rPr lang="ja"/>
              <a:t>「</a:t>
            </a:r>
            <a:r>
              <a:rPr lang="ja">
                <a:solidFill>
                  <a:schemeClr val="dk1"/>
                </a:solidFill>
              </a:rPr>
              <a:t>AMSI Test Sample: 7e72c3ce-861b-4339-8740-0ac1484c1386</a:t>
            </a:r>
            <a:r>
              <a:rPr lang="ja"/>
              <a:t>」という文字列はWindows Defenderが有効な場合にMaliciousと判定されるテスト文字列</a:t>
            </a:r>
            <a:endParaRPr/>
          </a:p>
          <a:p>
            <a:pPr indent="0" lvl="0" marL="0" rtl="0" algn="l">
              <a:spcBef>
                <a:spcPts val="1200"/>
              </a:spcBef>
              <a:spcAft>
                <a:spcPts val="0"/>
              </a:spcAft>
              <a:buNone/>
            </a:pPr>
            <a:r>
              <a:rPr lang="ja"/>
              <a:t>(先ほどの画像はVM上での検証結果です。)</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ja"/>
              <a:t>弊社の環境はCrowdStrike falconを導入しており、DefenderはOffにされているようなので多分反応しない。</a:t>
            </a:r>
            <a:endParaRPr/>
          </a:p>
          <a:p>
            <a:pPr indent="0" lvl="0" marL="0" rtl="0" algn="l">
              <a:spcBef>
                <a:spcPts val="1200"/>
              </a:spcBef>
              <a:spcAft>
                <a:spcPts val="1200"/>
              </a:spcAft>
              <a:buNone/>
            </a:pPr>
            <a:r>
              <a:rPr lang="ja"/>
              <a:t>「Invoke-Mimikatz」などをPowerShellプロンプトに入力したら反応するはず？</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ja"/>
              <a:t>AMSIの</a:t>
            </a:r>
            <a:r>
              <a:rPr lang="ja"/>
              <a:t>全体像</a:t>
            </a:r>
            <a:endParaRPr/>
          </a:p>
        </p:txBody>
      </p:sp>
      <p:sp>
        <p:nvSpPr>
          <p:cNvPr id="98" name="Google Shape;98;p19"/>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AMSIの全体像</a:t>
            </a:r>
            <a:endParaRPr/>
          </a:p>
        </p:txBody>
      </p:sp>
      <p:sp>
        <p:nvSpPr>
          <p:cNvPr id="104" name="Google Shape;104;p20"/>
          <p:cNvSpPr txBox="1"/>
          <p:nvPr>
            <p:ph idx="1" type="body"/>
          </p:nvPr>
        </p:nvSpPr>
        <p:spPr>
          <a:xfrm>
            <a:off x="311700" y="1152475"/>
            <a:ext cx="8673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AMSIには「</a:t>
            </a:r>
            <a:r>
              <a:rPr lang="ja">
                <a:solidFill>
                  <a:schemeClr val="dk1"/>
                </a:solidFill>
              </a:rPr>
              <a:t>コンシューマー</a:t>
            </a:r>
            <a:r>
              <a:rPr lang="ja"/>
              <a:t>」と「</a:t>
            </a:r>
            <a:r>
              <a:rPr lang="ja">
                <a:solidFill>
                  <a:schemeClr val="dk1"/>
                </a:solidFill>
              </a:rPr>
              <a:t>プロバイダー</a:t>
            </a:r>
            <a:r>
              <a:rPr lang="ja"/>
              <a:t>」、そして「</a:t>
            </a:r>
            <a:r>
              <a:rPr lang="ja">
                <a:solidFill>
                  <a:schemeClr val="dk1"/>
                </a:solidFill>
              </a:rPr>
              <a:t>仲介者</a:t>
            </a:r>
            <a:r>
              <a:rPr lang="ja"/>
              <a:t>」が存在</a:t>
            </a:r>
            <a:endParaRPr/>
          </a:p>
          <a:p>
            <a:pPr indent="0" lvl="0" marL="0" rtl="0" algn="l">
              <a:spcBef>
                <a:spcPts val="1200"/>
              </a:spcBef>
              <a:spcAft>
                <a:spcPts val="0"/>
              </a:spcAft>
              <a:buNone/>
            </a:pPr>
            <a:r>
              <a:rPr lang="ja"/>
              <a:t>コンシューマー　→ Powershell, VBA, WMIなどの任意のアプリケーション</a:t>
            </a:r>
            <a:endParaRPr/>
          </a:p>
          <a:p>
            <a:pPr indent="0" lvl="0" marL="0" rtl="0" algn="l">
              <a:spcBef>
                <a:spcPts val="1200"/>
              </a:spcBef>
              <a:spcAft>
                <a:spcPts val="0"/>
              </a:spcAft>
              <a:buNone/>
            </a:pPr>
            <a:r>
              <a:rPr lang="ja"/>
              <a:t>仲介者　　　　　→ AMSI.DLL</a:t>
            </a:r>
            <a:endParaRPr/>
          </a:p>
          <a:p>
            <a:pPr indent="0" lvl="0" marL="0" rtl="0" algn="l">
              <a:spcBef>
                <a:spcPts val="1200"/>
              </a:spcBef>
              <a:spcAft>
                <a:spcPts val="1200"/>
              </a:spcAft>
              <a:buNone/>
            </a:pPr>
            <a:r>
              <a:rPr lang="ja"/>
              <a:t>プロバイダー　　→ Windows Defenderや各セキュリティベンダが提供するDLL</a:t>
            </a:r>
            <a:endParaRPr/>
          </a:p>
        </p:txBody>
      </p:sp>
      <p:pic>
        <p:nvPicPr>
          <p:cNvPr id="105" name="Google Shape;105;p20"/>
          <p:cNvPicPr preferRelativeResize="0"/>
          <p:nvPr/>
        </p:nvPicPr>
        <p:blipFill>
          <a:blip r:embed="rId3">
            <a:alphaModFix/>
          </a:blip>
          <a:stretch>
            <a:fillRect/>
          </a:stretch>
        </p:blipFill>
        <p:spPr>
          <a:xfrm>
            <a:off x="598300" y="3051459"/>
            <a:ext cx="1819675" cy="1917016"/>
          </a:xfrm>
          <a:prstGeom prst="rect">
            <a:avLst/>
          </a:prstGeom>
          <a:noFill/>
          <a:ln>
            <a:noFill/>
          </a:ln>
        </p:spPr>
      </p:pic>
      <p:sp>
        <p:nvSpPr>
          <p:cNvPr id="106" name="Google Shape;106;p20"/>
          <p:cNvSpPr txBox="1"/>
          <p:nvPr>
            <p:ph idx="1" type="body"/>
          </p:nvPr>
        </p:nvSpPr>
        <p:spPr>
          <a:xfrm>
            <a:off x="2417975" y="4568875"/>
            <a:ext cx="6566700" cy="399600"/>
          </a:xfrm>
          <a:prstGeom prst="rect">
            <a:avLst/>
          </a:prstGeom>
        </p:spPr>
        <p:txBody>
          <a:bodyPr anchorCtr="0" anchor="t" bIns="91425" lIns="91425" spcFirstLastPara="1" rIns="91425" wrap="square" tIns="91425">
            <a:normAutofit fontScale="47500"/>
          </a:bodyPr>
          <a:lstStyle/>
          <a:p>
            <a:pPr indent="0" lvl="0" marL="0" rtl="0" algn="l">
              <a:spcBef>
                <a:spcPts val="0"/>
              </a:spcBef>
              <a:spcAft>
                <a:spcPts val="1200"/>
              </a:spcAft>
              <a:buNone/>
            </a:pPr>
            <a:r>
              <a:rPr lang="ja"/>
              <a:t>引用：https://info.deepinstinct.com/hubfs/Japan/020_WP_AMSI.pdf?_ga=2.36241443.2083122944.1697519785-1880014860.1697519785</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AMSIの全体像</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21"/>
          <p:cNvPicPr preferRelativeResize="0"/>
          <p:nvPr/>
        </p:nvPicPr>
        <p:blipFill>
          <a:blip r:embed="rId3">
            <a:alphaModFix/>
          </a:blip>
          <a:stretch>
            <a:fillRect/>
          </a:stretch>
        </p:blipFill>
        <p:spPr>
          <a:xfrm>
            <a:off x="1109650" y="1331913"/>
            <a:ext cx="6924675" cy="3057525"/>
          </a:xfrm>
          <a:prstGeom prst="rect">
            <a:avLst/>
          </a:prstGeom>
          <a:noFill/>
          <a:ln>
            <a:noFill/>
          </a:ln>
        </p:spPr>
      </p:pic>
      <p:sp>
        <p:nvSpPr>
          <p:cNvPr id="114" name="Google Shape;114;p21"/>
          <p:cNvSpPr txBox="1"/>
          <p:nvPr/>
        </p:nvSpPr>
        <p:spPr>
          <a:xfrm>
            <a:off x="1200750" y="4568875"/>
            <a:ext cx="67425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ja" sz="1500">
                <a:solidFill>
                  <a:schemeClr val="lt2"/>
                </a:solidFill>
              </a:rPr>
              <a:t>引用：https://learn.microsoft.com/en-us/windows/win32/amsi/how-amsi-helps</a:t>
            </a:r>
            <a:endParaRPr sz="1100"/>
          </a:p>
        </p:txBody>
      </p:sp>
      <p:sp>
        <p:nvSpPr>
          <p:cNvPr id="115" name="Google Shape;115;p21"/>
          <p:cNvSpPr/>
          <p:nvPr/>
        </p:nvSpPr>
        <p:spPr>
          <a:xfrm>
            <a:off x="1143625" y="3464675"/>
            <a:ext cx="1003800" cy="210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