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4"/>
  </p:notesMasterIdLst>
  <p:sldIdLst>
    <p:sldId id="322" r:id="rId2"/>
    <p:sldId id="319" r:id="rId3"/>
    <p:sldId id="320" r:id="rId4"/>
    <p:sldId id="32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1" r:id="rId15"/>
    <p:sldId id="282" r:id="rId16"/>
    <p:sldId id="317" r:id="rId17"/>
    <p:sldId id="283" r:id="rId18"/>
    <p:sldId id="318" r:id="rId19"/>
    <p:sldId id="284" r:id="rId20"/>
    <p:sldId id="323" r:id="rId21"/>
    <p:sldId id="285" r:id="rId22"/>
    <p:sldId id="277" r:id="rId23"/>
    <p:sldId id="278" r:id="rId24"/>
    <p:sldId id="280" r:id="rId25"/>
    <p:sldId id="315" r:id="rId26"/>
    <p:sldId id="326" r:id="rId27"/>
    <p:sldId id="327" r:id="rId28"/>
    <p:sldId id="328" r:id="rId29"/>
    <p:sldId id="329" r:id="rId30"/>
    <p:sldId id="330" r:id="rId31"/>
    <p:sldId id="286" r:id="rId32"/>
    <p:sldId id="287" r:id="rId33"/>
    <p:sldId id="288" r:id="rId34"/>
    <p:sldId id="290" r:id="rId35"/>
    <p:sldId id="292" r:id="rId36"/>
    <p:sldId id="289" r:id="rId37"/>
    <p:sldId id="291" r:id="rId38"/>
    <p:sldId id="294" r:id="rId39"/>
    <p:sldId id="295" r:id="rId40"/>
    <p:sldId id="296" r:id="rId41"/>
    <p:sldId id="303" r:id="rId42"/>
    <p:sldId id="304" r:id="rId43"/>
    <p:sldId id="305" r:id="rId44"/>
    <p:sldId id="307" r:id="rId45"/>
    <p:sldId id="309" r:id="rId46"/>
    <p:sldId id="310" r:id="rId47"/>
    <p:sldId id="311" r:id="rId48"/>
    <p:sldId id="308" r:id="rId49"/>
    <p:sldId id="312" r:id="rId50"/>
    <p:sldId id="331" r:id="rId51"/>
    <p:sldId id="324" r:id="rId52"/>
    <p:sldId id="325" r:id="rId5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E9648"/>
    <a:srgbClr val="082AB8"/>
    <a:srgbClr val="EC1302"/>
    <a:srgbClr val="CC3300"/>
    <a:srgbClr val="FFC91D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CA2255C-8CFF-4D1F-9362-97681C3AADAA}" type="datetimeFigureOut">
              <a:rPr lang="pt-BR"/>
              <a:pPr>
                <a:defRPr/>
              </a:pPr>
              <a:t>05/02/2019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219D76-E73E-4582-957E-640DA26C75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14360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CC710F9-28CD-4762-AAD8-8C45DB04BBF0}" type="slidenum">
              <a:rPr lang="pt-BR" altLang="pt-BR"/>
              <a:pPr/>
              <a:t>35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 w="9525"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1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0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43240" y="6357938"/>
            <a:ext cx="2643206" cy="363537"/>
          </a:xfr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410FC19D-3417-40C5-B677-EA271E2DB6D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7131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71A860-A07B-4DF7-99A9-4AEE24DC383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662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EEADA1-E5DE-4917-9030-651A831A033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9443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9123-D83F-4E0F-9ED0-944EC780F8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5325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5E264D-F4D9-4AE5-A8E3-27EF1AD7CF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18638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3DA464-4495-4077-9091-A744F10609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="" xmlns:p14="http://schemas.microsoft.com/office/powerpoint/2010/main" val="5191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5D6A-1A0E-4826-89F2-579CDB7068E3}" type="datetime1">
              <a:rPr lang="pt-BR" smtClean="0"/>
              <a:pPr/>
              <a:t>05/02/2019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Armazenamento e Organização de Dados - Profa Patrícia Magna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86116" y="6286500"/>
            <a:ext cx="2643206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A70AE2-C52A-487E-82EC-B4E2135152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2581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00430" y="6357938"/>
            <a:ext cx="2571768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01B60D-8F34-4FC3-9ECD-DD8C34184A3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98481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2357454" cy="50165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4F9D7B0E-6DF5-42FE-9407-370595370C8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90514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928926" y="6356350"/>
            <a:ext cx="2643206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4E8A36-260A-44F0-8C15-F9F9C5DA95A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8197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 descr="logo fiap nov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0"/>
            <a:ext cx="1546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2254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214678" y="6357938"/>
            <a:ext cx="2428892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657340-78B5-4426-9B2B-5CE25F8DC69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6076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71802" y="6356350"/>
            <a:ext cx="2571755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F6CA55-B9A3-4C41-A473-693762DE17E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61632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43188" y="6356350"/>
            <a:ext cx="2500316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7696E4-64A4-4C3D-A8E8-0811A33CBA0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2235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364" y="6357938"/>
            <a:ext cx="2643206" cy="3635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Códigos de Alta Performance - </a:t>
            </a:r>
            <a:r>
              <a:rPr lang="pt-BR" altLang="en-US" dirty="0" err="1" smtClean="0"/>
              <a:t>Profa</a:t>
            </a:r>
            <a:r>
              <a:rPr lang="pt-BR" altLang="en-US" dirty="0" smtClean="0"/>
              <a:t> Patrícia Magna</a:t>
            </a:r>
            <a:endParaRPr lang="pt-BR" alt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658760-AADC-4109-A6AE-7E9B08F44EA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3634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714625" y="6357938"/>
            <a:ext cx="3305175" cy="36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>
                    <a:lumMod val="6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FFDCA17-8283-47AE-BAEA-029F589A471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82" r:id="rId12"/>
    <p:sldLayoutId id="2147483994" r:id="rId13"/>
    <p:sldLayoutId id="2147483995" r:id="rId14"/>
    <p:sldLayoutId id="2147483996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82AB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82AB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82AB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82AB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82AB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io.com.br/tecnologia/2016/05/13/por-que-o-dominio-de-c-e-tao-importante-para-a-equipe-de-t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-11651" y="2643182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230" y="2714620"/>
            <a:ext cx="814377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rgbClr val="FFFF00"/>
                </a:solidFill>
                <a:latin typeface="Gotham-Bold"/>
                <a:cs typeface="Gotham-Bold"/>
              </a:rPr>
              <a:t>Linguagem C</a:t>
            </a:r>
          </a:p>
          <a:p>
            <a:pPr>
              <a:lnSpc>
                <a:spcPct val="90000"/>
              </a:lnSpc>
            </a:pPr>
            <a:r>
              <a:rPr lang="pt-BR" sz="2800" dirty="0" smtClean="0">
                <a:solidFill>
                  <a:srgbClr val="FFFF00"/>
                </a:solidFill>
                <a:latin typeface="Gotham-Bold"/>
                <a:cs typeface="Gotham-Bold"/>
              </a:rPr>
              <a:t>Introdução – Entrada e Saída – Condicionais  - Repetições </a:t>
            </a:r>
            <a:endParaRPr lang="en-US" sz="28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538" y="4214818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2"/>
                </a:solidFill>
                <a:latin typeface="Gotham-Bold"/>
              </a:rPr>
              <a:t>Códigos de Alta Performance</a:t>
            </a:r>
            <a:endParaRPr lang="pt-BR" sz="2000" b="1" dirty="0">
              <a:solidFill>
                <a:schemeClr val="bg2"/>
              </a:solidFill>
              <a:latin typeface="Gotham-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4714884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272337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Principais Tipos de Dados em C</a:t>
            </a:r>
          </a:p>
        </p:txBody>
      </p:sp>
      <p:sp>
        <p:nvSpPr>
          <p:cNvPr id="1536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150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E00C8-4DBF-4AE9-AACC-FFD3A86434AF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17584" name="Group 176"/>
          <p:cNvGraphicFramePr>
            <a:graphicFrameLocks noGrp="1"/>
          </p:cNvGraphicFramePr>
          <p:nvPr>
            <p:ph idx="4294967295"/>
          </p:nvPr>
        </p:nvGraphicFramePr>
        <p:xfrm>
          <a:off x="357188" y="2143125"/>
          <a:ext cx="8218488" cy="4429443"/>
        </p:xfrm>
        <a:graphic>
          <a:graphicData uri="http://schemas.openxmlformats.org/drawingml/2006/table">
            <a:tbl>
              <a:tblPr/>
              <a:tblGrid>
                <a:gridCol w="2465388"/>
                <a:gridCol w="2589212"/>
                <a:gridCol w="3163888"/>
              </a:tblGrid>
              <a:tr h="68104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Tipo</a:t>
                      </a:r>
                      <a:endParaRPr kumimoji="0" lang="pt-B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Tipo de Informação</a:t>
                      </a:r>
                      <a:endParaRPr kumimoji="0" lang="pt-B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Representação</a:t>
                      </a:r>
                      <a:endParaRPr kumimoji="0" lang="pt-B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char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Caracteres (símbolos)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int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2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Inteiros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float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4.52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Reais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double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1.23 E10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Reais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(maior limite)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void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-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Sem valor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Exemplo de Declarações de Variáveis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#include &lt;</a:t>
            </a:r>
            <a:r>
              <a:rPr lang="en-US" altLang="pt-BR" sz="2400" dirty="0" err="1" smtClean="0"/>
              <a:t>stdio.h</a:t>
            </a:r>
            <a:r>
              <a:rPr lang="en-US" altLang="pt-BR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	</a:t>
            </a:r>
            <a:r>
              <a:rPr lang="en-US" altLang="pt-BR" sz="2400" dirty="0" err="1" smtClean="0"/>
              <a:t>int</a:t>
            </a:r>
            <a:r>
              <a:rPr lang="en-US" altLang="pt-BR" sz="2400" dirty="0" smtClean="0"/>
              <a:t>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	</a:t>
            </a:r>
            <a:r>
              <a:rPr lang="en-US" altLang="pt-BR" sz="2400" dirty="0" err="1" smtClean="0"/>
              <a:t>int</a:t>
            </a:r>
            <a:r>
              <a:rPr lang="en-US" altLang="pt-BR" sz="2400" dirty="0" smtClean="0"/>
              <a:t> x;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x é do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tipo</a:t>
            </a:r>
            <a:r>
              <a:rPr lang="en-US" altLang="pt-BR" sz="2400" dirty="0" smtClean="0">
                <a:solidFill>
                  <a:srgbClr val="082AB8"/>
                </a:solidFill>
              </a:rPr>
              <a:t>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inteiro</a:t>
            </a:r>
            <a:r>
              <a:rPr lang="en-US" altLang="pt-BR" sz="2400" dirty="0" smtClean="0">
                <a:solidFill>
                  <a:srgbClr val="082AB8"/>
                </a:solidFill>
              </a:rPr>
              <a:t>		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	float y;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y é do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tipo</a:t>
            </a:r>
            <a:r>
              <a:rPr lang="en-US" altLang="pt-BR" sz="2400" dirty="0" smtClean="0">
                <a:solidFill>
                  <a:srgbClr val="082AB8"/>
                </a:solidFill>
              </a:rPr>
              <a:t> real		  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2400" dirty="0" smtClean="0"/>
              <a:t>	char z, w;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variáveis</a:t>
            </a:r>
            <a:r>
              <a:rPr lang="en-US" altLang="pt-BR" sz="2400" dirty="0" smtClean="0">
                <a:solidFill>
                  <a:srgbClr val="082AB8"/>
                </a:solidFill>
              </a:rPr>
              <a:t> z e w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são</a:t>
            </a:r>
            <a:r>
              <a:rPr lang="en-US" altLang="pt-BR" sz="2400" dirty="0" smtClean="0">
                <a:solidFill>
                  <a:srgbClr val="082AB8"/>
                </a:solidFill>
              </a:rPr>
              <a:t> do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tipo</a:t>
            </a:r>
            <a:r>
              <a:rPr lang="en-US" altLang="pt-BR" sz="2400" dirty="0" smtClean="0">
                <a:solidFill>
                  <a:srgbClr val="082AB8"/>
                </a:solidFill>
              </a:rPr>
              <a:t>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caractere</a:t>
            </a:r>
            <a:r>
              <a:rPr lang="en-US" altLang="pt-BR" sz="2400" dirty="0" smtClean="0">
                <a:solidFill>
                  <a:srgbClr val="082AB8"/>
                </a:solidFill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x=1;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x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1		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y=3.14;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y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3.14	   */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pt-BR" sz="2400" dirty="0" smtClean="0"/>
              <a:t>	z='A';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z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símbolo</a:t>
            </a:r>
            <a:r>
              <a:rPr lang="en-US" altLang="pt-BR" sz="2400" dirty="0" smtClean="0">
                <a:solidFill>
                  <a:srgbClr val="082AB8"/>
                </a:solidFill>
              </a:rPr>
              <a:t> A	   */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pt-BR" sz="2400" dirty="0" smtClean="0"/>
              <a:t>	w='1';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w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símbolo</a:t>
            </a:r>
            <a:r>
              <a:rPr lang="en-US" altLang="pt-BR" sz="2400" dirty="0" smtClean="0">
                <a:solidFill>
                  <a:srgbClr val="082AB8"/>
                </a:solidFill>
              </a:rPr>
              <a:t> 1 (ASCII)*/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}</a:t>
            </a:r>
            <a:endParaRPr lang="pt-BR" altLang="pt-BR" sz="2400" dirty="0" smtClean="0"/>
          </a:p>
        </p:txBody>
      </p:sp>
      <p:sp>
        <p:nvSpPr>
          <p:cNvPr id="1638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253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4AD1C-0A4B-48DB-89E3-131F81359B6A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Principais Operadores </a:t>
            </a:r>
            <a:br>
              <a:rPr lang="pt-BR" altLang="pt-BR" sz="4000" smtClean="0"/>
            </a:br>
            <a:r>
              <a:rPr lang="pt-BR" altLang="pt-BR" sz="4000" smtClean="0"/>
              <a:t>Matemáticos em C</a:t>
            </a: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>
            <p:ph idx="1"/>
          </p:nvPr>
        </p:nvGraphicFramePr>
        <p:xfrm>
          <a:off x="481013" y="2143125"/>
          <a:ext cx="8662987" cy="2816225"/>
        </p:xfrm>
        <a:graphic>
          <a:graphicData uri="http://schemas.openxmlformats.org/presentationml/2006/ole">
            <p:oleObj spid="_x0000_s23558" name="Documento" r:id="rId3" imgW="6298639" imgH="2047582" progId="Word.Document.8">
              <p:embed/>
            </p:oleObj>
          </a:graphicData>
        </a:graphic>
      </p:graphicFrame>
      <p:sp>
        <p:nvSpPr>
          <p:cNvPr id="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355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CF500-7CC1-452D-B962-0C38F2D5FDF7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-821569" y="3464719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Exemplo de Programa com Operações Matemáticas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71612"/>
            <a:ext cx="8507413" cy="4929222"/>
          </a:xfrm>
          <a:solidFill>
            <a:srgbClr val="FF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/>
              <a:t>#include &lt;</a:t>
            </a:r>
            <a:r>
              <a:rPr lang="en-US" altLang="pt-BR" sz="2400" dirty="0" err="1" smtClean="0"/>
              <a:t>stdio.h</a:t>
            </a:r>
            <a:r>
              <a:rPr lang="en-US" altLang="pt-BR" sz="2400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/>
              <a:t>	</a:t>
            </a:r>
            <a:r>
              <a:rPr lang="en-US" altLang="pt-BR" sz="2400" dirty="0" err="1" smtClean="0"/>
              <a:t>int</a:t>
            </a:r>
            <a:r>
              <a:rPr lang="en-US" altLang="pt-BR" sz="2400" dirty="0" smtClean="0"/>
              <a:t>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/>
              <a:t>	float </a:t>
            </a:r>
            <a:r>
              <a:rPr lang="en-US" altLang="pt-BR" sz="2400" dirty="0" err="1" smtClean="0"/>
              <a:t>x,y,z,w</a:t>
            </a:r>
            <a:r>
              <a:rPr lang="en-US" altLang="pt-BR" sz="2400" dirty="0" smtClean="0"/>
              <a:t>;  	</a:t>
            </a:r>
            <a:r>
              <a:rPr lang="en-US" altLang="pt-BR" sz="2400" dirty="0" smtClean="0">
                <a:solidFill>
                  <a:srgbClr val="082AB8"/>
                </a:solidFill>
              </a:rPr>
              <a:t>/*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variáveis</a:t>
            </a:r>
            <a:r>
              <a:rPr lang="en-US" altLang="pt-BR" sz="2400" dirty="0" smtClean="0">
                <a:solidFill>
                  <a:srgbClr val="082AB8"/>
                </a:solidFill>
              </a:rPr>
              <a:t>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x,y,z</a:t>
            </a:r>
            <a:r>
              <a:rPr lang="en-US" altLang="pt-BR" sz="2400" dirty="0" smtClean="0">
                <a:solidFill>
                  <a:srgbClr val="082AB8"/>
                </a:solidFill>
              </a:rPr>
              <a:t> e w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são</a:t>
            </a:r>
            <a:r>
              <a:rPr lang="en-US" altLang="pt-BR" sz="2400" dirty="0" smtClean="0">
                <a:solidFill>
                  <a:srgbClr val="082AB8"/>
                </a:solidFill>
              </a:rPr>
              <a:t> do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tipo</a:t>
            </a:r>
            <a:r>
              <a:rPr lang="en-US" altLang="pt-BR" sz="2400" dirty="0" smtClean="0">
                <a:solidFill>
                  <a:srgbClr val="082AB8"/>
                </a:solidFill>
              </a:rPr>
              <a:t> real	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>
                <a:solidFill>
                  <a:srgbClr val="082AB8"/>
                </a:solidFill>
              </a:rPr>
              <a:t>	</a:t>
            </a:r>
            <a:r>
              <a:rPr lang="en-US" altLang="pt-BR" sz="2400" dirty="0" err="1" smtClean="0"/>
              <a:t>int</a:t>
            </a:r>
            <a:r>
              <a:rPr lang="en-US" altLang="pt-BR" sz="2400" dirty="0" smtClean="0"/>
              <a:t> m, n=1;		</a:t>
            </a:r>
            <a:r>
              <a:rPr lang="en-US" altLang="pt-BR" sz="2400" dirty="0" smtClean="0">
                <a:solidFill>
                  <a:srgbClr val="082AB8"/>
                </a:solidFill>
              </a:rPr>
              <a:t> 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m e n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são</a:t>
            </a:r>
            <a:r>
              <a:rPr lang="en-US" altLang="pt-BR" sz="2400" dirty="0" smtClean="0">
                <a:solidFill>
                  <a:srgbClr val="082AB8"/>
                </a:solidFill>
              </a:rPr>
              <a:t> do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tipo</a:t>
            </a:r>
            <a:r>
              <a:rPr lang="en-US" altLang="pt-BR" sz="2400" dirty="0" smtClean="0">
                <a:solidFill>
                  <a:srgbClr val="082AB8"/>
                </a:solidFill>
              </a:rPr>
              <a:t>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inteiro</a:t>
            </a:r>
            <a:r>
              <a:rPr lang="en-US" altLang="pt-BR" sz="2400" dirty="0" smtClean="0">
                <a:solidFill>
                  <a:srgbClr val="082AB8"/>
                </a:solidFill>
              </a:rPr>
              <a:t> 	*/</a:t>
            </a:r>
            <a:endParaRPr lang="en-US" altLang="pt-BR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pt-BR" sz="2400" dirty="0" smtClean="0"/>
              <a:t>	x=3.2;	    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x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3.2  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y=x*2;	    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y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6.4  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z=(</a:t>
            </a:r>
            <a:r>
              <a:rPr lang="en-US" altLang="pt-BR" sz="2400" dirty="0" err="1" smtClean="0"/>
              <a:t>x+y</a:t>
            </a:r>
            <a:r>
              <a:rPr lang="en-US" altLang="pt-BR" sz="2400" dirty="0" smtClean="0"/>
              <a:t>)/2;  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z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4.8 	*/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pt-BR" sz="2400" dirty="0" smtClean="0">
                <a:solidFill>
                  <a:srgbClr val="082AB8"/>
                </a:solidFill>
              </a:rPr>
              <a:t>	</a:t>
            </a:r>
            <a:r>
              <a:rPr lang="en-US" altLang="pt-BR" sz="2400" dirty="0" smtClean="0"/>
              <a:t>w= </a:t>
            </a:r>
            <a:r>
              <a:rPr lang="en-US" altLang="pt-BR" sz="2400" dirty="0" err="1" smtClean="0"/>
              <a:t>x+y</a:t>
            </a:r>
            <a:r>
              <a:rPr lang="en-US" altLang="pt-BR" sz="2400" dirty="0" smtClean="0"/>
              <a:t>/2;  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w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6.4   	*/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pt-BR" sz="2400" dirty="0" smtClean="0">
                <a:solidFill>
                  <a:srgbClr val="082AB8"/>
                </a:solidFill>
              </a:rPr>
              <a:t>	</a:t>
            </a:r>
            <a:r>
              <a:rPr lang="en-US" altLang="pt-BR" sz="2400" dirty="0" smtClean="0"/>
              <a:t>m = n/2;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m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0   	*/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pt-BR" sz="2400" dirty="0" smtClean="0">
                <a:solidFill>
                  <a:srgbClr val="082AB8"/>
                </a:solidFill>
              </a:rPr>
              <a:t>	</a:t>
            </a:r>
            <a:r>
              <a:rPr lang="en-US" altLang="pt-BR" sz="2400" dirty="0" smtClean="0"/>
              <a:t>x = n/2;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x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0   	*/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pt-BR" sz="2400" dirty="0" smtClean="0"/>
              <a:t>	x = n/2.0;		</a:t>
            </a:r>
            <a:r>
              <a:rPr lang="en-US" altLang="pt-BR" sz="2400" dirty="0" smtClean="0">
                <a:solidFill>
                  <a:srgbClr val="082AB8"/>
                </a:solidFill>
              </a:rPr>
              <a:t>/*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variável</a:t>
            </a:r>
            <a:r>
              <a:rPr lang="en-US" altLang="pt-BR" sz="2400" dirty="0" smtClean="0">
                <a:solidFill>
                  <a:srgbClr val="082AB8"/>
                </a:solidFill>
              </a:rPr>
              <a:t> x </a:t>
            </a:r>
            <a:r>
              <a:rPr lang="en-US" altLang="pt-BR" sz="2400" dirty="0" err="1" smtClean="0">
                <a:solidFill>
                  <a:srgbClr val="082AB8"/>
                </a:solidFill>
              </a:rPr>
              <a:t>recebe</a:t>
            </a:r>
            <a:r>
              <a:rPr lang="en-US" altLang="pt-BR" sz="2400" dirty="0" smtClean="0">
                <a:solidFill>
                  <a:srgbClr val="082AB8"/>
                </a:solidFill>
              </a:rPr>
              <a:t> o valor 0.5 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 smtClean="0"/>
              <a:t>	}</a:t>
            </a:r>
            <a:endParaRPr lang="pt-BR" altLang="pt-BR" sz="2400" dirty="0" smtClean="0"/>
          </a:p>
        </p:txBody>
      </p:sp>
      <p:sp>
        <p:nvSpPr>
          <p:cNvPr id="174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458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BA2CF-00EC-45C6-BD06-4E0FB2300E9B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Comandos de Saída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eaLnBrk="1" hangingPunct="1"/>
            <a:r>
              <a:rPr lang="pt-BR" altLang="pt-BR" sz="2800" smtClean="0"/>
              <a:t>Comando que é usado para apresentar mensagens e valores das variáveis.</a:t>
            </a:r>
          </a:p>
          <a:p>
            <a:pPr lvl="2" eaLnBrk="1" hangingPunct="1">
              <a:buFont typeface="Wingdings" pitchFamily="2" charset="2"/>
              <a:buNone/>
            </a:pPr>
            <a:endParaRPr lang="pt-BR" altLang="pt-BR" sz="2000" smtClean="0"/>
          </a:p>
          <a:p>
            <a:pPr eaLnBrk="1" hangingPunct="1"/>
            <a:r>
              <a:rPr lang="pt-BR" altLang="pt-BR" sz="2800" smtClean="0"/>
              <a:t>Formato da função </a:t>
            </a:r>
            <a:r>
              <a:rPr lang="pt-BR" altLang="pt-BR" sz="2800" b="1" i="1" u="sng" smtClean="0">
                <a:solidFill>
                  <a:srgbClr val="FF0000"/>
                </a:solidFill>
              </a:rPr>
              <a:t>printf</a:t>
            </a:r>
            <a:r>
              <a:rPr lang="pt-BR" altLang="pt-BR" sz="2800" smtClean="0"/>
              <a:t>:</a:t>
            </a:r>
          </a:p>
          <a:p>
            <a:pPr lvl="1" eaLnBrk="1" hangingPunct="1"/>
            <a:r>
              <a:rPr lang="pt-BR" altLang="pt-BR" sz="2400" smtClean="0"/>
              <a:t>printf(“mensagem e expressão de controle”, lista de variáveis)</a:t>
            </a:r>
          </a:p>
          <a:p>
            <a:pPr lvl="1" eaLnBrk="1" hangingPunct="1"/>
            <a:r>
              <a:rPr lang="pt-BR" altLang="pt-BR" sz="2400" smtClean="0"/>
              <a:t>printf(“mensagem”);</a:t>
            </a:r>
          </a:p>
          <a:p>
            <a:pPr lvl="1" eaLnBrk="1" hangingPunct="1">
              <a:buFont typeface="Wingdings" pitchFamily="2" charset="2"/>
              <a:buNone/>
            </a:pPr>
            <a:endParaRPr lang="pt-BR" altLang="pt-BR" sz="2400" smtClean="0"/>
          </a:p>
          <a:p>
            <a:pPr eaLnBrk="1" hangingPunct="1"/>
            <a:r>
              <a:rPr lang="pt-BR" altLang="pt-BR" sz="2800" smtClean="0"/>
              <a:t>Em programa se x é do tipo inteiro:</a:t>
            </a:r>
          </a:p>
          <a:p>
            <a:pPr lvl="1" eaLnBrk="1" hangingPunct="1"/>
            <a:r>
              <a:rPr lang="pt-BR" altLang="pt-BR" sz="2400" smtClean="0"/>
              <a:t>printf(“%d”,x);</a:t>
            </a:r>
          </a:p>
          <a:p>
            <a:pPr lvl="1" eaLnBrk="1" hangingPunct="1">
              <a:buFont typeface="Wingdings" pitchFamily="2" charset="2"/>
              <a:buNone/>
            </a:pPr>
            <a:endParaRPr lang="pt-BR" altLang="pt-BR" sz="2400" smtClean="0"/>
          </a:p>
        </p:txBody>
      </p:sp>
      <p:sp>
        <p:nvSpPr>
          <p:cNvPr id="2253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970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51B7D-4951-4F32-9A41-8F3114340751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Comandos de Saída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 smtClean="0"/>
              <a:t>A função </a:t>
            </a:r>
            <a:r>
              <a:rPr lang="pt-BR" altLang="pt-BR" i="1" dirty="0" err="1" smtClean="0"/>
              <a:t>printf</a:t>
            </a:r>
            <a:r>
              <a:rPr lang="pt-BR" altLang="pt-BR" dirty="0" smtClean="0"/>
              <a:t> pode apresentar uma mensagem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 err="1" smtClean="0"/>
              <a:t>printf</a:t>
            </a:r>
            <a:r>
              <a:rPr lang="pt-BR" altLang="pt-BR" dirty="0" smtClean="0"/>
              <a:t>(“digite um valor real”);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 smtClean="0"/>
              <a:t> A função </a:t>
            </a:r>
            <a:r>
              <a:rPr lang="pt-BR" altLang="pt-BR" i="1" dirty="0" err="1" smtClean="0"/>
              <a:t>printf</a:t>
            </a:r>
            <a:r>
              <a:rPr lang="pt-BR" altLang="pt-BR" dirty="0" smtClean="0"/>
              <a:t> pode apresentar valores de variáveis em vários formatos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 smtClean="0"/>
              <a:t>A expressão de controle especifica o formato que cada variável será apresentada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 smtClean="0"/>
              <a:t>São os mesmos formatos apresentados para a função </a:t>
            </a:r>
            <a:r>
              <a:rPr lang="pt-BR" altLang="pt-BR" dirty="0" err="1" smtClean="0"/>
              <a:t>scanf</a:t>
            </a:r>
            <a:r>
              <a:rPr lang="pt-BR" altLang="pt-BR" dirty="0" smtClean="0"/>
              <a:t>.</a:t>
            </a:r>
          </a:p>
        </p:txBody>
      </p:sp>
      <p:sp>
        <p:nvSpPr>
          <p:cNvPr id="2355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072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FB8F3-01A6-4411-8EFA-A67F3317CE81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z="4000" dirty="0" smtClean="0"/>
              <a:t>Especificação do Tipo de Dado na Função </a:t>
            </a:r>
            <a:r>
              <a:rPr lang="pt-BR" altLang="pt-BR" sz="4000" i="1" dirty="0" err="1" smtClean="0"/>
              <a:t>printf</a:t>
            </a:r>
            <a:r>
              <a:rPr lang="pt-BR" altLang="pt-BR" sz="4000" dirty="0" smtClean="0"/>
              <a:t> e </a:t>
            </a:r>
            <a:r>
              <a:rPr lang="pt-BR" altLang="pt-BR" sz="4000" i="1" dirty="0" err="1" smtClean="0"/>
              <a:t>scanf</a:t>
            </a:r>
            <a:endParaRPr lang="pt-BR" altLang="pt-BR" sz="4000" i="1" dirty="0" smtClean="0"/>
          </a:p>
        </p:txBody>
      </p:sp>
      <p:graphicFrame>
        <p:nvGraphicFramePr>
          <p:cNvPr id="27723" name="Group 75"/>
          <p:cNvGraphicFramePr>
            <a:graphicFrameLocks noGrp="1"/>
          </p:cNvGraphicFramePr>
          <p:nvPr>
            <p:ph idx="1"/>
          </p:nvPr>
        </p:nvGraphicFramePr>
        <p:xfrm>
          <a:off x="557242" y="1600200"/>
          <a:ext cx="8229600" cy="41300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09285"/>
                <a:gridCol w="2091159"/>
                <a:gridCol w="4429156"/>
              </a:tblGrid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Código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Tipo de Dado</a:t>
                      </a:r>
                      <a:endParaRPr kumimoji="0" lang="pt-BR" sz="2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Formato</a:t>
                      </a: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>
                    <a:solidFill>
                      <a:srgbClr val="FF0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%c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pt-BR" sz="2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Caracter</a:t>
                      </a: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simples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</a:tr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%d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pt-BR" sz="2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Inteiro </a:t>
                      </a: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Decimal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</a:tr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%f</a:t>
                      </a:r>
                    </a:p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pt-BR" sz="2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Ponto-flutuante simples (real)</a:t>
                      </a:r>
                    </a:p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</a:tr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r>
                        <a:rPr kumimoji="0" lang="pt-BR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lf</a:t>
                      </a:r>
                      <a:endParaRPr kumimoji="0" lang="pt-BR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ea typeface="+mn-ea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pt-BR" sz="2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Ponto-flutuante duplo(real)</a:t>
                      </a:r>
                    </a:p>
                  </a:txBody>
                  <a:tcPr marL="96819" marR="96819" horzOverflow="overflow"/>
                </a:tc>
              </a:tr>
              <a:tr h="685800"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%s</a:t>
                      </a:r>
                      <a:endParaRPr kumimoji="0" lang="pt-BR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ea typeface="+mn-ea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“string"</a:t>
                      </a:r>
                      <a:endParaRPr kumimoji="0" lang="pt-BR" sz="2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3240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Cadeia de caracteres</a:t>
                      </a:r>
                      <a:endParaRPr kumimoji="0" lang="pt-BR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hruti" panose="020B0502040204020203" pitchFamily="34" charset="0"/>
                        <a:ea typeface="+mn-ea"/>
                        <a:cs typeface="Shruti" panose="020B0502040204020203" pitchFamily="34" charset="0"/>
                      </a:endParaRPr>
                    </a:p>
                  </a:txBody>
                  <a:tcPr marL="96819" marR="96819" horzOverflow="overflow"/>
                </a:tc>
              </a:tr>
            </a:tbl>
          </a:graphicData>
        </a:graphic>
      </p:graphicFrame>
      <p:sp>
        <p:nvSpPr>
          <p:cNvPr id="2048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767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C142E-1BD4-4B63-9D71-74CC4D9FD45A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72238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Exemplo 1 </a:t>
            </a:r>
            <a:br>
              <a:rPr lang="pt-BR" altLang="pt-BR" sz="4000" smtClean="0"/>
            </a:br>
            <a:r>
              <a:rPr lang="pt-BR" altLang="pt-BR" sz="4000" smtClean="0"/>
              <a:t>Programa com </a:t>
            </a:r>
            <a:r>
              <a:rPr lang="pt-BR" altLang="pt-BR" sz="4000" i="1" smtClean="0"/>
              <a:t>printf</a:t>
            </a:r>
          </a:p>
        </p:txBody>
      </p:sp>
      <p:sp>
        <p:nvSpPr>
          <p:cNvPr id="2457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174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1E7B7-F9E0-44B9-8961-03ADCEB11F3F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50825" y="2276475"/>
            <a:ext cx="8713788" cy="381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#include &lt;</a:t>
            </a:r>
            <a:r>
              <a:rPr lang="en-US" altLang="pt-BR" sz="2400" dirty="0" err="1">
                <a:latin typeface="Arial" pitchFamily="34" charset="0"/>
              </a:rPr>
              <a:t>stdio.h</a:t>
            </a:r>
            <a:r>
              <a:rPr lang="en-US" altLang="pt-BR" sz="2400" dirty="0">
                <a:latin typeface="Arial" pitchFamily="34" charset="0"/>
              </a:rPr>
              <a:t>&gt;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</a:t>
            </a:r>
            <a:r>
              <a:rPr lang="en-US" altLang="pt-BR" sz="2400" dirty="0" err="1">
                <a:latin typeface="Arial" pitchFamily="34" charset="0"/>
              </a:rPr>
              <a:t>int</a:t>
            </a:r>
            <a:r>
              <a:rPr lang="en-US" altLang="pt-BR" sz="2400" dirty="0">
                <a:latin typeface="Arial" pitchFamily="34" charset="0"/>
              </a:rPr>
              <a:t> main()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{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float x; 		</a:t>
            </a:r>
            <a:r>
              <a:rPr lang="en-US" altLang="pt-BR" sz="24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400" dirty="0" err="1">
                <a:solidFill>
                  <a:srgbClr val="0033CC"/>
                </a:solidFill>
                <a:latin typeface="Arial" pitchFamily="34" charset="0"/>
              </a:rPr>
              <a:t>variável</a:t>
            </a:r>
            <a:r>
              <a:rPr lang="en-US" altLang="pt-BR" sz="2400" dirty="0">
                <a:solidFill>
                  <a:srgbClr val="0033CC"/>
                </a:solidFill>
                <a:latin typeface="Arial" pitchFamily="34" charset="0"/>
              </a:rPr>
              <a:t> x é do </a:t>
            </a:r>
            <a:r>
              <a:rPr lang="en-US" altLang="pt-BR" sz="24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400" dirty="0">
                <a:solidFill>
                  <a:srgbClr val="0033CC"/>
                </a:solidFill>
                <a:latin typeface="Arial" pitchFamily="34" charset="0"/>
              </a:rPr>
              <a:t> real*/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x=4.54;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</a:t>
            </a: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("x </a:t>
            </a:r>
            <a:r>
              <a:rPr lang="en-US" altLang="pt-BR" sz="2400" dirty="0">
                <a:latin typeface="Arial" pitchFamily="34" charset="0"/>
              </a:rPr>
              <a:t>é </a:t>
            </a:r>
            <a:r>
              <a:rPr lang="en-US" altLang="pt-BR" sz="2400" dirty="0" err="1">
                <a:latin typeface="Arial" pitchFamily="34" charset="0"/>
              </a:rPr>
              <a:t>igual</a:t>
            </a:r>
            <a:r>
              <a:rPr lang="en-US" altLang="pt-BR" sz="2400" dirty="0">
                <a:latin typeface="Arial" pitchFamily="34" charset="0"/>
              </a:rPr>
              <a:t> a %</a:t>
            </a:r>
            <a:r>
              <a:rPr lang="en-US" altLang="pt-BR" sz="2400" dirty="0" smtClean="0">
                <a:latin typeface="Arial" pitchFamily="34" charset="0"/>
              </a:rPr>
              <a:t>f", </a:t>
            </a:r>
            <a:r>
              <a:rPr lang="en-US" altLang="pt-BR" sz="2400" dirty="0">
                <a:latin typeface="Arial" pitchFamily="34" charset="0"/>
              </a:rPr>
              <a:t>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>
                <a:latin typeface="Arial" pitchFamily="34" charset="0"/>
              </a:rPr>
              <a:t>	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Passe para a linguagem C o seguinte algoritmo: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1643042" y="2413338"/>
            <a:ext cx="6215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ALGORITMO</a:t>
            </a:r>
          </a:p>
          <a:p>
            <a:r>
              <a:rPr lang="pt-BR" sz="2000" dirty="0" smtClean="0"/>
              <a:t>	DECLARE </a:t>
            </a:r>
          </a:p>
          <a:p>
            <a:r>
              <a:rPr lang="pt-BR" sz="2000" dirty="0" smtClean="0"/>
              <a:t>		Numérico real preço, desconto10;</a:t>
            </a:r>
          </a:p>
          <a:p>
            <a:endParaRPr lang="pt-BR" sz="2000" dirty="0" smtClean="0"/>
          </a:p>
          <a:p>
            <a:r>
              <a:rPr lang="pt-BR" sz="2000" dirty="0" smtClean="0"/>
              <a:t>	preço = 20.5;</a:t>
            </a:r>
          </a:p>
          <a:p>
            <a:r>
              <a:rPr lang="pt-BR" sz="2000" dirty="0" smtClean="0"/>
              <a:t>	desconto10 = preço * 0.9;</a:t>
            </a:r>
          </a:p>
          <a:p>
            <a:r>
              <a:rPr lang="pt-BR" sz="2000" dirty="0" smtClean="0"/>
              <a:t>	ESCREVA desconto10</a:t>
            </a:r>
          </a:p>
          <a:p>
            <a:r>
              <a:rPr lang="pt-BR" sz="2000" dirty="0" smtClean="0"/>
              <a:t>FIM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42976" y="5143512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Resposta: arquivo exercicio1.c 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(inserido junto com conteúdo programático da aula de hoje)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Especificação de Comandos na  Função </a:t>
            </a:r>
            <a:r>
              <a:rPr lang="pt-BR" altLang="pt-BR" sz="4000" i="1" u="sng" smtClean="0"/>
              <a:t>printf</a:t>
            </a:r>
          </a:p>
        </p:txBody>
      </p:sp>
      <p:graphicFrame>
        <p:nvGraphicFramePr>
          <p:cNvPr id="35872" name="Group 32"/>
          <p:cNvGraphicFramePr>
            <a:graphicFrameLocks noGrp="1"/>
          </p:cNvGraphicFramePr>
          <p:nvPr>
            <p:ph idx="1"/>
          </p:nvPr>
        </p:nvGraphicFramePr>
        <p:xfrm>
          <a:off x="571500" y="2071688"/>
          <a:ext cx="8229600" cy="2057400"/>
        </p:xfrm>
        <a:graphic>
          <a:graphicData uri="http://schemas.openxmlformats.org/drawingml/2006/table">
            <a:tbl>
              <a:tblPr/>
              <a:tblGrid>
                <a:gridCol w="3087688"/>
                <a:gridCol w="5141912"/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Comando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Ação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\n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Insere uma nova linha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\t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Insere espaço de tabulação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278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02B9FC-CFDA-4197-B9B7-B2F0543CEE5B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857224" y="5072074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http://cio.com.br/tecnologia/2016/05/13/por-que-o-dominio-de-c-e-tao-importante-para-a-equipe-de-ti/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4881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72238" cy="1143000"/>
          </a:xfrm>
        </p:spPr>
        <p:txBody>
          <a:bodyPr/>
          <a:lstStyle/>
          <a:p>
            <a:pPr algn="l" eaLnBrk="1" hangingPunct="1"/>
            <a:r>
              <a:rPr lang="pt-BR" altLang="pt-BR" sz="4000" dirty="0" smtClean="0"/>
              <a:t>Exemplo 2</a:t>
            </a:r>
            <a:br>
              <a:rPr lang="pt-BR" altLang="pt-BR" sz="4000" dirty="0" smtClean="0"/>
            </a:br>
            <a:r>
              <a:rPr lang="pt-BR" altLang="pt-BR" sz="4000" dirty="0" smtClean="0"/>
              <a:t>Programa com </a:t>
            </a:r>
            <a:r>
              <a:rPr lang="pt-BR" altLang="pt-BR" sz="4000" i="1" dirty="0" err="1" smtClean="0"/>
              <a:t>printf</a:t>
            </a:r>
            <a:endParaRPr lang="pt-BR" altLang="pt-BR" sz="4000" i="1" dirty="0" smtClean="0"/>
          </a:p>
        </p:txBody>
      </p:sp>
      <p:sp>
        <p:nvSpPr>
          <p:cNvPr id="2457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174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1E7B7-F9E0-44B9-8961-03ADCEB11F3F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50825" y="2276474"/>
            <a:ext cx="8713788" cy="408148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#include &lt;</a:t>
            </a:r>
            <a:r>
              <a:rPr lang="en-US" altLang="pt-BR" sz="2400" dirty="0" err="1">
                <a:latin typeface="Arial" pitchFamily="34" charset="0"/>
              </a:rPr>
              <a:t>stdio.h</a:t>
            </a:r>
            <a:r>
              <a:rPr lang="en-US" altLang="pt-BR" sz="2400" dirty="0">
                <a:latin typeface="Arial" pitchFamily="34" charset="0"/>
              </a:rPr>
              <a:t>&gt;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err="1" smtClean="0">
                <a:latin typeface="Arial" pitchFamily="34" charset="0"/>
              </a:rPr>
              <a:t>int</a:t>
            </a:r>
            <a:r>
              <a:rPr lang="pt-BR" altLang="pt-BR" sz="2400" dirty="0" smtClean="0">
                <a:latin typeface="Arial" pitchFamily="34" charset="0"/>
              </a:rPr>
              <a:t> </a:t>
            </a:r>
            <a:r>
              <a:rPr lang="pt-BR" altLang="pt-BR" sz="2400" dirty="0" err="1" smtClean="0">
                <a:latin typeface="Arial" pitchFamily="34" charset="0"/>
              </a:rPr>
              <a:t>main</a:t>
            </a:r>
            <a:r>
              <a:rPr lang="pt-BR" altLang="pt-BR" sz="2400" dirty="0" smtClean="0">
                <a:latin typeface="Arial" pitchFamily="34" charset="0"/>
              </a:rPr>
              <a:t>()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{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</a:t>
            </a:r>
            <a:r>
              <a:rPr lang="pt-BR" altLang="pt-BR" sz="2400" dirty="0" err="1" smtClean="0">
                <a:latin typeface="Arial" pitchFamily="34" charset="0"/>
              </a:rPr>
              <a:t>int</a:t>
            </a:r>
            <a:r>
              <a:rPr lang="pt-BR" altLang="pt-BR" sz="2400" dirty="0" smtClean="0">
                <a:latin typeface="Arial" pitchFamily="34" charset="0"/>
              </a:rPr>
              <a:t>  k; 		/* variável k é do tipo inteiro*/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k = 80;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</a:t>
            </a:r>
            <a:r>
              <a:rPr lang="pt-BR" altLang="pt-BR" sz="2400" dirty="0" err="1" smtClean="0">
                <a:latin typeface="Arial" pitchFamily="34" charset="0"/>
              </a:rPr>
              <a:t>printf</a:t>
            </a:r>
            <a:r>
              <a:rPr lang="pt-BR" altLang="pt-BR" sz="2400" dirty="0" smtClean="0">
                <a:latin typeface="Arial" pitchFamily="34" charset="0"/>
              </a:rPr>
              <a:t>("k em decimal %d \n", k);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</a:t>
            </a:r>
            <a:r>
              <a:rPr lang="pt-BR" altLang="pt-BR" sz="2400" dirty="0" err="1" smtClean="0">
                <a:latin typeface="Arial" pitchFamily="34" charset="0"/>
              </a:rPr>
              <a:t>printf</a:t>
            </a:r>
            <a:r>
              <a:rPr lang="pt-BR" altLang="pt-BR" sz="2400" dirty="0" smtClean="0">
                <a:latin typeface="Arial" pitchFamily="34" charset="0"/>
              </a:rPr>
              <a:t>("k em hexadecimal a %x \n", k);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	</a:t>
            </a:r>
            <a:r>
              <a:rPr lang="pt-BR" altLang="pt-BR" sz="2400" dirty="0" err="1" smtClean="0">
                <a:latin typeface="Arial" pitchFamily="34" charset="0"/>
              </a:rPr>
              <a:t>printf</a:t>
            </a:r>
            <a:r>
              <a:rPr lang="pt-BR" altLang="pt-BR" sz="2400" dirty="0" smtClean="0">
                <a:latin typeface="Arial" pitchFamily="34" charset="0"/>
              </a:rPr>
              <a:t>("k como </a:t>
            </a:r>
            <a:r>
              <a:rPr lang="pt-BR" altLang="pt-BR" sz="2400" dirty="0" err="1" smtClean="0">
                <a:latin typeface="Arial" pitchFamily="34" charset="0"/>
              </a:rPr>
              <a:t>caracter</a:t>
            </a:r>
            <a:r>
              <a:rPr lang="pt-BR" altLang="pt-BR" sz="2400" dirty="0" smtClean="0">
                <a:latin typeface="Arial" pitchFamily="34" charset="0"/>
              </a:rPr>
              <a:t> %c \n", k);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pt-BR" sz="2400" dirty="0" smtClean="0">
                <a:latin typeface="Arial" pitchFamily="34" charset="0"/>
              </a:rPr>
              <a:t>    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5829300" cy="1143000"/>
          </a:xfrm>
        </p:spPr>
        <p:txBody>
          <a:bodyPr/>
          <a:lstStyle/>
          <a:p>
            <a:pPr algn="l" eaLnBrk="1" hangingPunct="1"/>
            <a:r>
              <a:rPr lang="pt-BR" altLang="pt-BR" sz="4000" dirty="0" smtClean="0"/>
              <a:t>Exemplo 3</a:t>
            </a:r>
            <a:br>
              <a:rPr lang="pt-BR" altLang="pt-BR" sz="4000" dirty="0" smtClean="0"/>
            </a:br>
            <a:r>
              <a:rPr lang="pt-BR" altLang="pt-BR" sz="4000" dirty="0" smtClean="0"/>
              <a:t>Programa com </a:t>
            </a:r>
            <a:r>
              <a:rPr lang="pt-BR" altLang="pt-BR" sz="4000" i="1" dirty="0" err="1" smtClean="0"/>
              <a:t>printf</a:t>
            </a:r>
            <a:endParaRPr lang="pt-BR" altLang="pt-BR" sz="4000" i="1" dirty="0" smtClean="0"/>
          </a:p>
        </p:txBody>
      </p:sp>
      <p:sp>
        <p:nvSpPr>
          <p:cNvPr id="33795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</p:txBody>
      </p:sp>
      <p:sp>
        <p:nvSpPr>
          <p:cNvPr id="266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379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D0680-D221-4599-8C4F-DF6474032804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250825" y="1214438"/>
            <a:ext cx="8893175" cy="5159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#include &lt;</a:t>
            </a:r>
            <a:r>
              <a:rPr lang="en-US" altLang="pt-BR" sz="2400" dirty="0" err="1">
                <a:latin typeface="Arial" pitchFamily="34" charset="0"/>
              </a:rPr>
              <a:t>stdio.h</a:t>
            </a:r>
            <a:r>
              <a:rPr lang="en-US" altLang="pt-BR" sz="2400" dirty="0">
                <a:latin typeface="Arial" pitchFamily="34" charset="0"/>
              </a:rPr>
              <a:t>&gt;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pt-BR" sz="2400" dirty="0">
              <a:latin typeface="Arial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>
                <a:latin typeface="Arial" pitchFamily="34" charset="0"/>
              </a:rPr>
              <a:t>int</a:t>
            </a:r>
            <a:r>
              <a:rPr lang="en-US" altLang="pt-BR" sz="2400" dirty="0">
                <a:latin typeface="Arial" pitchFamily="34" charset="0"/>
              </a:rPr>
              <a:t> main()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{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>
                <a:latin typeface="Arial" pitchFamily="34" charset="0"/>
              </a:rPr>
              <a:t>int</a:t>
            </a:r>
            <a:r>
              <a:rPr lang="en-US" altLang="pt-BR" sz="2400" dirty="0">
                <a:latin typeface="Arial" pitchFamily="34" charset="0"/>
              </a:rPr>
              <a:t> a=2;	 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variável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a é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inteiro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e é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iniciada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com valor 2*/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float </a:t>
            </a:r>
            <a:r>
              <a:rPr lang="en-US" altLang="pt-BR" sz="2400" dirty="0" err="1">
                <a:latin typeface="Arial" pitchFamily="34" charset="0"/>
              </a:rPr>
              <a:t>x,y</a:t>
            </a:r>
            <a:r>
              <a:rPr lang="en-US" altLang="pt-BR" sz="2400" dirty="0">
                <a:latin typeface="Arial" pitchFamily="34" charset="0"/>
              </a:rPr>
              <a:t>; 	 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variáveis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x e y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são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real */ 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x= 4.5;</a:t>
            </a:r>
            <a:endParaRPr lang="en-US" altLang="pt-BR" sz="2000" dirty="0">
              <a:solidFill>
                <a:srgbClr val="0033CC"/>
              </a:solidFill>
              <a:latin typeface="Arial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y = x/a;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("x </a:t>
            </a:r>
            <a:r>
              <a:rPr lang="en-US" altLang="pt-BR" sz="2400" dirty="0">
                <a:latin typeface="Arial" pitchFamily="34" charset="0"/>
              </a:rPr>
              <a:t>é </a:t>
            </a:r>
            <a:r>
              <a:rPr lang="en-US" altLang="pt-BR" sz="2400" dirty="0" err="1">
                <a:latin typeface="Arial" pitchFamily="34" charset="0"/>
              </a:rPr>
              <a:t>igual</a:t>
            </a:r>
            <a:r>
              <a:rPr lang="en-US" altLang="pt-BR" sz="2400" dirty="0">
                <a:latin typeface="Arial" pitchFamily="34" charset="0"/>
              </a:rPr>
              <a:t> a %f \t e y = %0.2f \</a:t>
            </a:r>
            <a:r>
              <a:rPr lang="en-US" altLang="pt-BR" sz="2400" dirty="0" smtClean="0">
                <a:latin typeface="Arial" pitchFamily="34" charset="0"/>
              </a:rPr>
              <a:t>n", </a:t>
            </a:r>
            <a:r>
              <a:rPr lang="en-US" altLang="pt-BR" sz="2400" dirty="0">
                <a:latin typeface="Arial" pitchFamily="34" charset="0"/>
              </a:rPr>
              <a:t>x, y);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smtClean="0">
                <a:latin typeface="Arial" pitchFamily="34" charset="0"/>
              </a:rPr>
              <a:t>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Comandos de Entrada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Comando que é usado para entrada de valores para as variáveis.</a:t>
            </a:r>
          </a:p>
          <a:p>
            <a:pPr lvl="2" eaLnBrk="1" hangingPunct="1">
              <a:buFont typeface="Wingdings" pitchFamily="2" charset="2"/>
              <a:buNone/>
            </a:pPr>
            <a:endParaRPr lang="pt-BR" altLang="pt-BR" dirty="0" smtClean="0"/>
          </a:p>
          <a:p>
            <a:pPr eaLnBrk="1" hangingPunct="1"/>
            <a:r>
              <a:rPr lang="pt-BR" altLang="pt-BR" dirty="0" smtClean="0"/>
              <a:t>Formato da função </a:t>
            </a:r>
            <a:r>
              <a:rPr lang="pt-BR" altLang="pt-BR" b="1" i="1" u="sng" dirty="0" err="1" smtClean="0">
                <a:solidFill>
                  <a:srgbClr val="FF0000"/>
                </a:solidFill>
              </a:rPr>
              <a:t>scanf</a:t>
            </a:r>
            <a:r>
              <a:rPr lang="pt-BR" altLang="pt-BR" dirty="0" smtClean="0"/>
              <a:t>:</a:t>
            </a:r>
          </a:p>
          <a:p>
            <a:pPr lvl="1" eaLnBrk="1" hangingPunct="1"/>
            <a:r>
              <a:rPr lang="pt-BR" altLang="pt-BR" dirty="0" err="1" smtClean="0"/>
              <a:t>scanf</a:t>
            </a:r>
            <a:r>
              <a:rPr lang="pt-BR" altLang="pt-BR" dirty="0" smtClean="0"/>
              <a:t>(“expressão de controle”, lista de variáveis);</a:t>
            </a:r>
          </a:p>
          <a:p>
            <a:pPr lvl="1" eaLnBrk="1" hangingPunct="1"/>
            <a:endParaRPr lang="pt-BR" altLang="pt-BR" dirty="0" smtClean="0"/>
          </a:p>
          <a:p>
            <a:pPr eaLnBrk="1" hangingPunct="1"/>
            <a:r>
              <a:rPr lang="pt-BR" altLang="pt-BR" dirty="0" smtClean="0"/>
              <a:t>Exemplo, se em um programa se x é do tipo </a:t>
            </a:r>
            <a:r>
              <a:rPr lang="pt-BR" altLang="pt-BR" dirty="0" err="1" smtClean="0"/>
              <a:t>float</a:t>
            </a:r>
            <a:r>
              <a:rPr lang="pt-BR" altLang="pt-BR" dirty="0" smtClean="0"/>
              <a:t> (real):</a:t>
            </a:r>
          </a:p>
          <a:p>
            <a:pPr lvl="1" eaLnBrk="1" hangingPunct="1"/>
            <a:r>
              <a:rPr lang="pt-BR" altLang="pt-BR" dirty="0" err="1" smtClean="0"/>
              <a:t>scanf</a:t>
            </a:r>
            <a:r>
              <a:rPr lang="pt-BR" altLang="pt-BR" dirty="0" smtClean="0"/>
              <a:t>(“%f”,&amp;x);</a:t>
            </a:r>
          </a:p>
          <a:p>
            <a:pPr lvl="1" eaLnBrk="1" hangingPunct="1">
              <a:buFont typeface="Wingdings" pitchFamily="2" charset="2"/>
              <a:buNone/>
            </a:pPr>
            <a:endParaRPr lang="pt-BR" altLang="pt-BR" dirty="0" smtClean="0"/>
          </a:p>
        </p:txBody>
      </p:sp>
      <p:sp>
        <p:nvSpPr>
          <p:cNvPr id="1843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560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FE283-2594-4356-9D99-7629A0E4D7CB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Comandos de Entrada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 função </a:t>
            </a:r>
            <a:r>
              <a:rPr lang="pt-BR" altLang="pt-BR" i="1" u="sng" smtClean="0"/>
              <a:t>scanf </a:t>
            </a:r>
            <a:r>
              <a:rPr lang="pt-BR" altLang="pt-BR" smtClean="0"/>
              <a:t>pode ler valores em vários formatos</a:t>
            </a:r>
          </a:p>
          <a:p>
            <a:pPr eaLnBrk="1" hangingPunct="1"/>
            <a:r>
              <a:rPr lang="pt-BR" altLang="pt-BR" smtClean="0"/>
              <a:t>A expressão de controle determina qual tipo de dado é lido do teclado</a:t>
            </a:r>
          </a:p>
          <a:p>
            <a:pPr eaLnBrk="1" hangingPunct="1"/>
            <a:r>
              <a:rPr lang="pt-BR" altLang="pt-BR" smtClean="0"/>
              <a:t>Já a lista de variáveis são as variáveis que receberão os valores lidos do teclado</a:t>
            </a:r>
          </a:p>
        </p:txBody>
      </p:sp>
      <p:sp>
        <p:nvSpPr>
          <p:cNvPr id="194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662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0F9BB3-616E-4023-89E3-35AC4103D89C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Exemplo de Programa com </a:t>
            </a:r>
            <a:r>
              <a:rPr lang="pt-BR" altLang="pt-BR" sz="4000" i="1" smtClean="0"/>
              <a:t>scanf</a:t>
            </a:r>
          </a:p>
        </p:txBody>
      </p:sp>
      <p:sp>
        <p:nvSpPr>
          <p:cNvPr id="2150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867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09326E-4F9B-44F9-B28E-5CA654C21BD3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30213" y="1500188"/>
            <a:ext cx="8713787" cy="45005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#include &lt;</a:t>
            </a:r>
            <a:r>
              <a:rPr lang="en-US" altLang="pt-BR" sz="2400" dirty="0" err="1">
                <a:latin typeface="Arial" pitchFamily="34" charset="0"/>
              </a:rPr>
              <a:t>stdio.h</a:t>
            </a:r>
            <a:r>
              <a:rPr lang="en-US" altLang="pt-BR" sz="2400" dirty="0">
                <a:latin typeface="Arial" pitchFamily="34" charset="0"/>
              </a:rPr>
              <a:t>&gt;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</a:t>
            </a:r>
            <a:r>
              <a:rPr lang="en-US" altLang="pt-BR" sz="2400" dirty="0" err="1">
                <a:latin typeface="Arial" pitchFamily="34" charset="0"/>
              </a:rPr>
              <a:t>int</a:t>
            </a:r>
            <a:r>
              <a:rPr lang="en-US" altLang="pt-BR" sz="2400" dirty="0">
                <a:latin typeface="Arial" pitchFamily="34" charset="0"/>
              </a:rPr>
              <a:t> main()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{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float </a:t>
            </a:r>
            <a:r>
              <a:rPr lang="en-US" altLang="pt-BR" sz="2400" dirty="0" err="1">
                <a:latin typeface="Arial" pitchFamily="34" charset="0"/>
              </a:rPr>
              <a:t>x,z</a:t>
            </a:r>
            <a:r>
              <a:rPr lang="en-US" altLang="pt-BR" sz="2400" dirty="0">
                <a:latin typeface="Arial" pitchFamily="34" charset="0"/>
              </a:rPr>
              <a:t>; 		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variáveis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x e z e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são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real*/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    </a:t>
            </a:r>
            <a:r>
              <a:rPr lang="en-US" altLang="pt-BR" sz="2400" dirty="0" err="1">
                <a:latin typeface="Arial" pitchFamily="34" charset="0"/>
              </a:rPr>
              <a:t>int</a:t>
            </a:r>
            <a:r>
              <a:rPr lang="en-US" altLang="pt-BR" sz="2400" dirty="0">
                <a:latin typeface="Arial" pitchFamily="34" charset="0"/>
              </a:rPr>
              <a:t> y; 		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variável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y e é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inteiro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	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</a:t>
            </a:r>
            <a:r>
              <a:rPr lang="en-US" altLang="pt-BR" sz="2400" dirty="0" err="1" smtClean="0">
                <a:latin typeface="Arial" pitchFamily="34" charset="0"/>
              </a:rPr>
              <a:t>scanf</a:t>
            </a:r>
            <a:r>
              <a:rPr lang="en-US" altLang="pt-BR" sz="2400" dirty="0" smtClean="0">
                <a:latin typeface="Arial" pitchFamily="34" charset="0"/>
              </a:rPr>
              <a:t>("%</a:t>
            </a:r>
            <a:r>
              <a:rPr lang="en-US" altLang="pt-BR" sz="2400" dirty="0" err="1" smtClean="0">
                <a:latin typeface="Arial" pitchFamily="34" charset="0"/>
              </a:rPr>
              <a:t>f",&amp;x</a:t>
            </a:r>
            <a:r>
              <a:rPr lang="en-US" altLang="pt-BR" sz="2400" dirty="0" smtClean="0">
                <a:latin typeface="Arial" pitchFamily="34" charset="0"/>
              </a:rPr>
              <a:t>);	</a:t>
            </a:r>
            <a:r>
              <a:rPr lang="en-US" altLang="pt-BR" sz="2000" dirty="0" smtClean="0">
                <a:solidFill>
                  <a:srgbClr val="0033CC"/>
                </a:solidFill>
                <a:latin typeface="Arial" pitchFamily="34" charset="0"/>
              </a:rPr>
              <a:t>/*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variável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x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recebe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o valor lido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teclado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</a:t>
            </a:r>
            <a:r>
              <a:rPr lang="en-US" altLang="pt-BR" sz="2400" dirty="0" err="1" smtClean="0">
                <a:latin typeface="Arial" pitchFamily="34" charset="0"/>
              </a:rPr>
              <a:t>scanf</a:t>
            </a:r>
            <a:r>
              <a:rPr lang="en-US" altLang="pt-BR" sz="2400" dirty="0" smtClean="0">
                <a:latin typeface="Arial" pitchFamily="34" charset="0"/>
              </a:rPr>
              <a:t>("%</a:t>
            </a:r>
            <a:r>
              <a:rPr lang="en-US" altLang="pt-BR" sz="2400" dirty="0" err="1" smtClean="0">
                <a:latin typeface="Arial" pitchFamily="34" charset="0"/>
              </a:rPr>
              <a:t>d",&amp;</a:t>
            </a:r>
            <a:r>
              <a:rPr lang="en-US" altLang="pt-BR" sz="2400" dirty="0" err="1">
                <a:latin typeface="Arial" pitchFamily="34" charset="0"/>
              </a:rPr>
              <a:t>y</a:t>
            </a:r>
            <a:r>
              <a:rPr lang="en-US" altLang="pt-BR" sz="2400" dirty="0">
                <a:latin typeface="Arial" pitchFamily="34" charset="0"/>
              </a:rPr>
              <a:t>);  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variável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x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recebe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o valor lido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teclado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*/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	z=y-x</a:t>
            </a:r>
            <a:r>
              <a:rPr lang="en-US" altLang="pt-BR" sz="2400" dirty="0" smtClean="0">
                <a:latin typeface="Arial" pitchFamily="34" charset="0"/>
              </a:rPr>
              <a:t>;</a:t>
            </a:r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en-US" altLang="pt-BR" sz="2400" dirty="0" smtClean="0">
                <a:latin typeface="Arial" pitchFamily="34" charset="0"/>
              </a:rPr>
              <a:t>    </a:t>
            </a: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(“z é </a:t>
            </a:r>
            <a:r>
              <a:rPr lang="en-US" altLang="pt-BR" sz="2400" dirty="0" err="1" smtClean="0">
                <a:latin typeface="Arial" pitchFamily="34" charset="0"/>
              </a:rPr>
              <a:t>igual</a:t>
            </a:r>
            <a:r>
              <a:rPr lang="en-US" altLang="pt-BR" sz="2400" dirty="0" smtClean="0">
                <a:latin typeface="Arial" pitchFamily="34" charset="0"/>
              </a:rPr>
              <a:t> a %0.2f \n", z);</a:t>
            </a:r>
            <a:endParaRPr lang="en-US" altLang="pt-BR" sz="24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dirty="0">
                <a:latin typeface="Arial" pitchFamily="34" charset="0"/>
              </a:rPr>
              <a:t>	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Exercícios 3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 conversão de graus </a:t>
            </a:r>
            <a:r>
              <a:rPr lang="pt-BR" altLang="pt-BR" dirty="0" err="1" smtClean="0"/>
              <a:t>Farenheit</a:t>
            </a:r>
            <a:r>
              <a:rPr lang="pt-BR" altLang="pt-BR" dirty="0" smtClean="0"/>
              <a:t> para centígrados é obtida por: </a:t>
            </a:r>
          </a:p>
          <a:p>
            <a:pPr>
              <a:buNone/>
            </a:pPr>
            <a:r>
              <a:rPr lang="pt-BR" altLang="pt-BR" dirty="0" smtClean="0"/>
              <a:t>			C= 5/9 * (F – 32). </a:t>
            </a:r>
          </a:p>
          <a:p>
            <a:pPr>
              <a:buNone/>
            </a:pPr>
            <a:r>
              <a:rPr lang="pt-BR" altLang="pt-BR" dirty="0" smtClean="0"/>
              <a:t>    Faça um programa que leia do teclado o valor da temperatura em </a:t>
            </a:r>
            <a:r>
              <a:rPr lang="pt-BR" altLang="pt-BR" dirty="0" err="1" smtClean="0"/>
              <a:t>Farenheit</a:t>
            </a:r>
            <a:r>
              <a:rPr lang="pt-BR" altLang="pt-BR" dirty="0" smtClean="0"/>
              <a:t> e depois calcule e escreva sua conversão para graus centígrados. </a:t>
            </a:r>
          </a:p>
          <a:p>
            <a:pPr>
              <a:buFont typeface="Arial" pitchFamily="34" charset="0"/>
              <a:buNone/>
            </a:pPr>
            <a:endParaRPr lang="pt-BR" alt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3686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AD6EA8-7BD4-4B66-A44F-B41FF1100664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5829300" cy="1143000"/>
          </a:xfrm>
        </p:spPr>
        <p:txBody>
          <a:bodyPr/>
          <a:lstStyle/>
          <a:p>
            <a:pPr algn="l" eaLnBrk="1" hangingPunct="1"/>
            <a:r>
              <a:rPr lang="pt-BR" altLang="pt-BR" sz="4000" dirty="0" smtClean="0"/>
              <a:t>Exemplo 4</a:t>
            </a:r>
            <a:br>
              <a:rPr lang="pt-BR" altLang="pt-BR" sz="4000" dirty="0" smtClean="0"/>
            </a:br>
            <a:r>
              <a:rPr lang="pt-BR" altLang="pt-BR" sz="4000" dirty="0" smtClean="0"/>
              <a:t>Leitura de </a:t>
            </a:r>
            <a:r>
              <a:rPr lang="pt-BR" altLang="pt-BR" sz="4000" dirty="0" err="1" smtClean="0"/>
              <a:t>Caracter</a:t>
            </a:r>
            <a:endParaRPr lang="pt-BR" altLang="pt-BR" sz="4000" i="1" dirty="0" smtClean="0"/>
          </a:p>
        </p:txBody>
      </p:sp>
      <p:sp>
        <p:nvSpPr>
          <p:cNvPr id="33795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</p:txBody>
      </p:sp>
      <p:sp>
        <p:nvSpPr>
          <p:cNvPr id="266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379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D0680-D221-4599-8C4F-DF6474032804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250825" y="1214438"/>
            <a:ext cx="8893175" cy="5159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#include &lt;</a:t>
            </a:r>
            <a:r>
              <a:rPr lang="en-US" altLang="pt-BR" sz="2400" dirty="0" err="1">
                <a:latin typeface="Arial" pitchFamily="34" charset="0"/>
              </a:rPr>
              <a:t>stdio.h</a:t>
            </a:r>
            <a:r>
              <a:rPr lang="en-US" altLang="pt-BR" sz="2400" dirty="0" smtClean="0">
                <a:latin typeface="Arial" pitchFamily="34" charset="0"/>
              </a:rPr>
              <a:t>&gt;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pt-BR" sz="2400" dirty="0">
              <a:latin typeface="Arial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int</a:t>
            </a:r>
            <a:r>
              <a:rPr lang="en-US" altLang="pt-BR" sz="2400" dirty="0" smtClean="0">
                <a:latin typeface="Arial" pitchFamily="34" charset="0"/>
              </a:rPr>
              <a:t> </a:t>
            </a:r>
            <a:r>
              <a:rPr lang="en-US" altLang="pt-BR" sz="2400" dirty="0">
                <a:latin typeface="Arial" pitchFamily="34" charset="0"/>
              </a:rPr>
              <a:t>main()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>
                <a:latin typeface="Arial" pitchFamily="34" charset="0"/>
              </a:rPr>
              <a:t>{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int</a:t>
            </a:r>
            <a:r>
              <a:rPr lang="en-US" altLang="pt-BR" sz="2400" dirty="0" smtClean="0">
                <a:latin typeface="Arial" pitchFamily="34" charset="0"/>
              </a:rPr>
              <a:t> k;</a:t>
            </a:r>
            <a:r>
              <a:rPr lang="en-US" altLang="pt-BR" sz="2400" dirty="0">
                <a:latin typeface="Arial" pitchFamily="34" charset="0"/>
              </a:rPr>
              <a:t>	</a:t>
            </a:r>
            <a:endParaRPr lang="en-US" altLang="pt-BR" sz="2000" dirty="0">
              <a:solidFill>
                <a:srgbClr val="0033CC"/>
              </a:solidFill>
              <a:latin typeface="Arial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smtClean="0">
                <a:latin typeface="Arial" pitchFamily="34" charset="0"/>
              </a:rPr>
              <a:t>char  </a:t>
            </a:r>
            <a:r>
              <a:rPr lang="en-US" altLang="pt-BR" sz="2400" dirty="0" err="1" smtClean="0">
                <a:latin typeface="Arial" pitchFamily="34" charset="0"/>
              </a:rPr>
              <a:t>resp</a:t>
            </a:r>
            <a:r>
              <a:rPr lang="en-US" altLang="pt-BR" sz="2400" dirty="0" smtClean="0">
                <a:latin typeface="Arial" pitchFamily="34" charset="0"/>
              </a:rPr>
              <a:t>; </a:t>
            </a:r>
            <a:r>
              <a:rPr lang="en-US" altLang="pt-BR" sz="2400" dirty="0">
                <a:latin typeface="Arial" pitchFamily="34" charset="0"/>
              </a:rPr>
              <a:t>	 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/*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variáveis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pt-BR" sz="2000" dirty="0" err="1" smtClean="0">
                <a:solidFill>
                  <a:srgbClr val="0033CC"/>
                </a:solidFill>
                <a:latin typeface="Arial" pitchFamily="34" charset="0"/>
              </a:rPr>
              <a:t>resp</a:t>
            </a:r>
            <a:r>
              <a:rPr lang="en-US" altLang="pt-BR" sz="2000" dirty="0" smtClean="0">
                <a:solidFill>
                  <a:srgbClr val="0033CC"/>
                </a:solidFill>
                <a:latin typeface="Arial" pitchFamily="34" charset="0"/>
              </a:rPr>
              <a:t> do </a:t>
            </a:r>
            <a:r>
              <a:rPr lang="en-US" altLang="pt-BR" sz="2000" dirty="0" err="1">
                <a:solidFill>
                  <a:srgbClr val="0033CC"/>
                </a:solidFill>
                <a:latin typeface="Arial" pitchFamily="34" charset="0"/>
              </a:rPr>
              <a:t>tipo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pt-BR" sz="2000" dirty="0" err="1" smtClean="0">
                <a:solidFill>
                  <a:srgbClr val="0033CC"/>
                </a:solidFill>
                <a:latin typeface="Arial" pitchFamily="34" charset="0"/>
              </a:rPr>
              <a:t>caracter</a:t>
            </a:r>
            <a:r>
              <a:rPr lang="en-US" altLang="pt-BR" sz="2000" dirty="0" smtClean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pt-BR" sz="2000" dirty="0">
                <a:solidFill>
                  <a:srgbClr val="0033CC"/>
                </a:solidFill>
                <a:latin typeface="Arial" pitchFamily="34" charset="0"/>
              </a:rPr>
              <a:t>*/ 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("</a:t>
            </a:r>
            <a:r>
              <a:rPr lang="en-US" altLang="pt-BR" sz="2400" dirty="0" err="1" smtClean="0">
                <a:latin typeface="Arial" pitchFamily="34" charset="0"/>
              </a:rPr>
              <a:t>digite</a:t>
            </a:r>
            <a:r>
              <a:rPr lang="en-US" altLang="pt-BR" sz="2400" dirty="0" smtClean="0">
                <a:latin typeface="Arial" pitchFamily="34" charset="0"/>
              </a:rPr>
              <a:t> valor </a:t>
            </a:r>
            <a:r>
              <a:rPr lang="en-US" altLang="pt-BR" sz="2400" dirty="0" err="1" smtClean="0">
                <a:latin typeface="Arial" pitchFamily="34" charset="0"/>
              </a:rPr>
              <a:t>inteiro</a:t>
            </a:r>
            <a:r>
              <a:rPr lang="en-US" altLang="pt-BR" sz="2400" dirty="0" smtClean="0">
                <a:latin typeface="Arial" pitchFamily="34" charset="0"/>
              </a:rPr>
              <a:t>: ");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scanf</a:t>
            </a:r>
            <a:r>
              <a:rPr lang="en-US" altLang="pt-BR" sz="2400" dirty="0" smtClean="0">
                <a:latin typeface="Arial" pitchFamily="34" charset="0"/>
              </a:rPr>
              <a:t>("%d", &amp;k);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("</a:t>
            </a:r>
            <a:r>
              <a:rPr lang="en-US" altLang="pt-BR" sz="2400" dirty="0" err="1" smtClean="0">
                <a:latin typeface="Arial" pitchFamily="34" charset="0"/>
              </a:rPr>
              <a:t>digite</a:t>
            </a:r>
            <a:r>
              <a:rPr lang="en-US" altLang="pt-BR" sz="2400" dirty="0" smtClean="0">
                <a:latin typeface="Arial" pitchFamily="34" charset="0"/>
              </a:rPr>
              <a:t> </a:t>
            </a:r>
            <a:r>
              <a:rPr lang="en-US" altLang="pt-BR" sz="2400" dirty="0" err="1" smtClean="0">
                <a:latin typeface="Arial" pitchFamily="34" charset="0"/>
              </a:rPr>
              <a:t>caracter</a:t>
            </a:r>
            <a:r>
              <a:rPr lang="en-US" altLang="pt-BR" sz="2400" dirty="0" smtClean="0">
                <a:latin typeface="Arial" pitchFamily="34" charset="0"/>
              </a:rPr>
              <a:t>: ");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scanf</a:t>
            </a:r>
            <a:r>
              <a:rPr lang="en-US" altLang="pt-BR" sz="2400" dirty="0" smtClean="0">
                <a:latin typeface="Arial" pitchFamily="34" charset="0"/>
              </a:rPr>
              <a:t>("%c", &amp;</a:t>
            </a:r>
            <a:r>
              <a:rPr lang="en-US" altLang="pt-BR" sz="2400" dirty="0" err="1" smtClean="0">
                <a:latin typeface="Arial" pitchFamily="34" charset="0"/>
              </a:rPr>
              <a:t>resp</a:t>
            </a:r>
            <a:r>
              <a:rPr lang="en-US" altLang="pt-BR" sz="2400" dirty="0" smtClean="0">
                <a:latin typeface="Arial" pitchFamily="34" charset="0"/>
              </a:rPr>
              <a:t>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err="1" smtClean="0">
                <a:latin typeface="Arial" pitchFamily="34" charset="0"/>
              </a:rPr>
              <a:t>printf</a:t>
            </a:r>
            <a:r>
              <a:rPr lang="en-US" altLang="pt-BR" sz="2400" dirty="0" smtClean="0">
                <a:latin typeface="Arial" pitchFamily="34" charset="0"/>
              </a:rPr>
              <a:t>("</a:t>
            </a:r>
            <a:r>
              <a:rPr lang="en-US" altLang="pt-BR" sz="2400" dirty="0" err="1" smtClean="0">
                <a:latin typeface="Arial" pitchFamily="34" charset="0"/>
              </a:rPr>
              <a:t>resp</a:t>
            </a:r>
            <a:r>
              <a:rPr lang="en-US" altLang="pt-BR" sz="2400" dirty="0" smtClean="0">
                <a:latin typeface="Arial" pitchFamily="34" charset="0"/>
              </a:rPr>
              <a:t> = %c \t k = %d \n", </a:t>
            </a:r>
            <a:r>
              <a:rPr lang="en-US" altLang="pt-BR" sz="2400" dirty="0" err="1" smtClean="0">
                <a:latin typeface="Arial" pitchFamily="34" charset="0"/>
              </a:rPr>
              <a:t>resp</a:t>
            </a:r>
            <a:r>
              <a:rPr lang="en-US" altLang="pt-BR" sz="2400" dirty="0" smtClean="0">
                <a:latin typeface="Arial" pitchFamily="34" charset="0"/>
              </a:rPr>
              <a:t>, k);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pt-BR" sz="2400" dirty="0" smtClean="0">
                <a:latin typeface="Arial" pitchFamily="34" charset="0"/>
              </a:rPr>
              <a:t>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143000"/>
          </a:xfrm>
        </p:spPr>
        <p:txBody>
          <a:bodyPr/>
          <a:lstStyle/>
          <a:p>
            <a:pPr algn="l"/>
            <a:r>
              <a:rPr lang="pt-BR" sz="3200" dirty="0" smtClean="0"/>
              <a:t>Problema da Leitura de </a:t>
            </a:r>
            <a:r>
              <a:rPr lang="pt-BR" sz="3200" dirty="0" err="1" smtClean="0"/>
              <a:t>Carater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525963"/>
          </a:xfrm>
        </p:spPr>
        <p:txBody>
          <a:bodyPr/>
          <a:lstStyle/>
          <a:p>
            <a:r>
              <a:rPr lang="pt-BR" sz="2800" dirty="0" smtClean="0"/>
              <a:t>Todos os códigos das teclas pressionadas pela entrada de dados pelo teclado são armazenados em um </a:t>
            </a:r>
            <a:r>
              <a:rPr lang="pt-BR" sz="2800" i="1" dirty="0" smtClean="0"/>
              <a:t>buffer </a:t>
            </a:r>
            <a:r>
              <a:rPr lang="pt-BR" sz="2800" dirty="0" smtClean="0"/>
              <a:t>(memória temporária) </a:t>
            </a:r>
          </a:p>
          <a:p>
            <a:r>
              <a:rPr lang="pt-BR" sz="2800" dirty="0" smtClean="0"/>
              <a:t>Só depois são tratados pela função </a:t>
            </a:r>
            <a:r>
              <a:rPr lang="pt-BR" sz="2800" dirty="0" err="1" smtClean="0"/>
              <a:t>scanf</a:t>
            </a:r>
            <a:r>
              <a:rPr lang="pt-BR" sz="2800" dirty="0" smtClean="0"/>
              <a:t> para fazer a conversão do tipo especificado (%d, %f ou %c)</a:t>
            </a:r>
          </a:p>
          <a:p>
            <a:r>
              <a:rPr lang="pt-BR" sz="2800" dirty="0" smtClean="0"/>
              <a:t>A tecla &lt;ENTER&gt; é composta de 2 códigos &lt;LF&gt; &lt;CR&gt; (</a:t>
            </a:r>
            <a:r>
              <a:rPr lang="pt-BR" sz="2800" i="1" dirty="0" err="1" smtClean="0"/>
              <a:t>line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feed</a:t>
            </a:r>
            <a:r>
              <a:rPr lang="pt-BR" sz="2800" i="1" dirty="0" smtClean="0"/>
              <a:t> </a:t>
            </a:r>
            <a:r>
              <a:rPr lang="pt-BR" sz="2800" dirty="0" smtClean="0"/>
              <a:t>e </a:t>
            </a:r>
            <a:r>
              <a:rPr lang="pt-BR" sz="2800" i="1" dirty="0" err="1" smtClean="0"/>
              <a:t>carriage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return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As figuras a seguir mostram o que acontece com o </a:t>
            </a:r>
            <a:r>
              <a:rPr lang="pt-BR" sz="2800" i="1" dirty="0" smtClean="0"/>
              <a:t>buffer</a:t>
            </a:r>
            <a:r>
              <a:rPr lang="pt-BR" sz="2800" dirty="0" smtClean="0"/>
              <a:t> ao longo do programa anterior.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143000"/>
          </a:xfrm>
        </p:spPr>
        <p:txBody>
          <a:bodyPr/>
          <a:lstStyle/>
          <a:p>
            <a:pPr algn="l"/>
            <a:r>
              <a:rPr lang="pt-BR" sz="3200" dirty="0" smtClean="0"/>
              <a:t>Problema da Leitura de </a:t>
            </a:r>
            <a:r>
              <a:rPr lang="pt-BR" sz="3200" dirty="0" err="1" smtClean="0"/>
              <a:t>Carater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161447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&lt;LF&gt;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&lt;CR&gt;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643174" y="207167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scanf</a:t>
            </a:r>
            <a:r>
              <a:rPr lang="pt-BR" dirty="0" smtClean="0"/>
              <a:t>("%d", &amp;k);</a:t>
            </a:r>
            <a:endParaRPr lang="pt-BR" dirty="0"/>
          </a:p>
        </p:txBody>
      </p:sp>
      <p:graphicFrame>
        <p:nvGraphicFramePr>
          <p:cNvPr id="9" name="Espaço Reservado para Conteúdo 6"/>
          <p:cNvGraphicFramePr>
            <a:graphicFrameLocks/>
          </p:cNvGraphicFramePr>
          <p:nvPr/>
        </p:nvGraphicFramePr>
        <p:xfrm>
          <a:off x="428596" y="3857628"/>
          <a:ext cx="161447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7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&lt;CR&gt;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500298" y="435769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scanf</a:t>
            </a:r>
            <a:r>
              <a:rPr lang="pt-BR" dirty="0" smtClean="0"/>
              <a:t>(“%c", &amp;</a:t>
            </a:r>
            <a:r>
              <a:rPr lang="pt-BR" dirty="0" err="1" smtClean="0"/>
              <a:t>resp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00628" y="4429132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</a:t>
            </a:r>
            <a:r>
              <a:rPr lang="pt-BR" dirty="0" err="1" smtClean="0">
                <a:solidFill>
                  <a:srgbClr val="FF0000"/>
                </a:solidFill>
              </a:rPr>
              <a:t>caracter</a:t>
            </a:r>
            <a:r>
              <a:rPr lang="pt-BR" dirty="0" smtClean="0">
                <a:solidFill>
                  <a:srgbClr val="FF0000"/>
                </a:solidFill>
              </a:rPr>
              <a:t> de controle &lt;CR&gt; é entendido como sendo o dado que o usuário digitou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143000"/>
          </a:xfrm>
        </p:spPr>
        <p:txBody>
          <a:bodyPr/>
          <a:lstStyle/>
          <a:p>
            <a:pPr algn="l"/>
            <a:r>
              <a:rPr lang="pt-BR" sz="3200" dirty="0" smtClean="0"/>
              <a:t>Solução do Problema da Leitura de </a:t>
            </a:r>
            <a:r>
              <a:rPr lang="pt-BR" sz="3200" dirty="0" err="1" smtClean="0"/>
              <a:t>Carater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525963"/>
          </a:xfrm>
        </p:spPr>
        <p:txBody>
          <a:bodyPr/>
          <a:lstStyle/>
          <a:p>
            <a:r>
              <a:rPr lang="pt-BR" sz="2800" dirty="0" smtClean="0"/>
              <a:t>Limpar o </a:t>
            </a:r>
            <a:r>
              <a:rPr lang="pt-BR" sz="2800" i="1" dirty="0" smtClean="0"/>
              <a:t>buffer</a:t>
            </a:r>
            <a:r>
              <a:rPr lang="pt-BR" sz="2800" dirty="0" smtClean="0"/>
              <a:t> antes da leitura de caracteres.</a:t>
            </a:r>
          </a:p>
          <a:p>
            <a:r>
              <a:rPr lang="pt-BR" sz="2800" dirty="0" smtClean="0"/>
              <a:t>A função </a:t>
            </a:r>
            <a:r>
              <a:rPr lang="pt-BR" altLang="pt-BR" sz="2800" dirty="0" err="1" smtClean="0">
                <a:solidFill>
                  <a:srgbClr val="FF3300"/>
                </a:solidFill>
              </a:rPr>
              <a:t>fflush</a:t>
            </a:r>
            <a:r>
              <a:rPr lang="pt-BR" altLang="pt-BR" sz="2800" dirty="0" smtClean="0">
                <a:solidFill>
                  <a:srgbClr val="FF3300"/>
                </a:solidFill>
              </a:rPr>
              <a:t> (</a:t>
            </a:r>
            <a:r>
              <a:rPr lang="pt-BR" altLang="pt-BR" sz="2800" dirty="0" err="1" smtClean="0">
                <a:solidFill>
                  <a:srgbClr val="FF3300"/>
                </a:solidFill>
              </a:rPr>
              <a:t>stdin</a:t>
            </a:r>
            <a:r>
              <a:rPr lang="pt-BR" altLang="pt-BR" sz="2800" dirty="0" smtClean="0">
                <a:solidFill>
                  <a:srgbClr val="FF3300"/>
                </a:solidFill>
              </a:rPr>
              <a:t>) </a:t>
            </a:r>
            <a:r>
              <a:rPr lang="pt-BR" sz="2800" dirty="0" smtClean="0"/>
              <a:t>deve ser chamada para esvaziar todos os caracteres de controle que possam estar ainda presentes no </a:t>
            </a:r>
            <a:r>
              <a:rPr lang="pt-BR" sz="2800" i="1" dirty="0" smtClean="0"/>
              <a:t>buffer</a:t>
            </a:r>
            <a:r>
              <a:rPr lang="pt-BR" sz="2800" dirty="0" smtClean="0"/>
              <a:t> de entrada de dados </a:t>
            </a:r>
          </a:p>
          <a:p>
            <a:r>
              <a:rPr lang="pt-BR" sz="2800" dirty="0" smtClean="0"/>
              <a:t>Como o teclado é o dispositivo de entrada padrão de dados é referenciado como </a:t>
            </a:r>
            <a:r>
              <a:rPr lang="pt-BR" sz="2800" dirty="0" err="1" smtClean="0"/>
              <a:t>stdin</a:t>
            </a:r>
            <a:r>
              <a:rPr lang="pt-BR" sz="2800" dirty="0" smtClean="0"/>
              <a:t> (</a:t>
            </a:r>
            <a:r>
              <a:rPr lang="pt-BR" sz="2800" i="1" dirty="0" smtClean="0"/>
              <a:t>standard input</a:t>
            </a:r>
            <a:r>
              <a:rPr lang="pt-BR" sz="2800" dirty="0" smtClean="0"/>
              <a:t>)</a:t>
            </a:r>
            <a:endParaRPr lang="pt-BR" dirty="0" smtClean="0"/>
          </a:p>
          <a:p>
            <a:endParaRPr lang="pt-BR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Motivos para Programar em C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b="1" dirty="0" smtClean="0"/>
              <a:t>     Ainda segundo </a:t>
            </a:r>
            <a:r>
              <a:rPr lang="pt-BR" sz="2400" b="1" dirty="0" err="1" smtClean="0"/>
              <a:t>Celes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Linguagens de programação mais abstratas oferecem suporte nativo às estruturas de dados mais usuais; em C, precisamos implementá-las. </a:t>
            </a:r>
          </a:p>
          <a:p>
            <a:r>
              <a:rPr lang="pt-BR" sz="2400" dirty="0" smtClean="0"/>
              <a:t>O conhecimento adquirido ao implementar as estruturas nos faz ter um melhor discernimento de qual estrutura devemos usar numa determinada aplicação, nos capacita a adaptar estruturas já existentes quando necessário, e nos ensina a avaliar a eficiência dos algoritmos que fazem uso dessas estruturas.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143000"/>
          </a:xfrm>
        </p:spPr>
        <p:txBody>
          <a:bodyPr/>
          <a:lstStyle/>
          <a:p>
            <a:pPr algn="l"/>
            <a:r>
              <a:rPr lang="pt-BR" sz="3200" dirty="0" smtClean="0"/>
              <a:t>Problema da Leitura de </a:t>
            </a:r>
            <a:r>
              <a:rPr lang="pt-BR" sz="3200" dirty="0" err="1" smtClean="0"/>
              <a:t>Carater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161447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&lt;LF&gt;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&lt;CR&gt;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786050" y="207167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scanf</a:t>
            </a:r>
            <a:r>
              <a:rPr lang="pt-BR" dirty="0" smtClean="0"/>
              <a:t>("%d", &amp;k);</a:t>
            </a:r>
            <a:endParaRPr lang="pt-BR" dirty="0"/>
          </a:p>
        </p:txBody>
      </p:sp>
      <p:graphicFrame>
        <p:nvGraphicFramePr>
          <p:cNvPr id="9" name="Espaço Reservado para Conteúdo 6"/>
          <p:cNvGraphicFramePr>
            <a:graphicFrameLocks/>
          </p:cNvGraphicFramePr>
          <p:nvPr/>
        </p:nvGraphicFramePr>
        <p:xfrm>
          <a:off x="428596" y="3857628"/>
          <a:ext cx="161447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7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B050"/>
                          </a:solidFill>
                        </a:rPr>
                        <a:t>&lt;LF&gt;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&lt;CR&gt;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643174" y="428625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scanf</a:t>
            </a:r>
            <a:r>
              <a:rPr lang="pt-BR" dirty="0" smtClean="0"/>
              <a:t>("%c", &amp;</a:t>
            </a:r>
            <a:r>
              <a:rPr lang="pt-BR" dirty="0" err="1" smtClean="0"/>
              <a:t>resp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714612" y="307181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fflush</a:t>
            </a:r>
            <a:r>
              <a:rPr lang="pt-BR" dirty="0" smtClean="0"/>
              <a:t> (</a:t>
            </a:r>
            <a:r>
              <a:rPr lang="pt-BR" dirty="0" err="1" smtClean="0"/>
              <a:t>stdin</a:t>
            </a:r>
            <a:r>
              <a:rPr lang="pt-BR" dirty="0" smtClean="0"/>
              <a:t>) 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58072" cy="1143000"/>
          </a:xfrm>
        </p:spPr>
        <p:txBody>
          <a:bodyPr/>
          <a:lstStyle/>
          <a:p>
            <a:pPr algn="l" eaLnBrk="1" hangingPunct="1"/>
            <a:r>
              <a:rPr lang="pt-BR" altLang="pt-BR" sz="3200" dirty="0" smtClean="0"/>
              <a:t>Outras Funções para Leitura de Caracteres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 err="1" smtClean="0"/>
              <a:t>getchar</a:t>
            </a:r>
            <a:r>
              <a:rPr lang="pt-BR" altLang="pt-BR" sz="28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/>
              <a:t>Lê um caractere do teclado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/>
              <a:t>Exemplo: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>
                <a:solidFill>
                  <a:srgbClr val="0033CC"/>
                </a:solidFill>
              </a:rPr>
              <a:t>char</a:t>
            </a:r>
            <a:r>
              <a:rPr lang="pt-BR" altLang="pt-BR" sz="2000" dirty="0" smtClean="0">
                <a:solidFill>
                  <a:srgbClr val="0033CC"/>
                </a:solidFill>
              </a:rPr>
              <a:t> letra;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0033CC"/>
                </a:solidFill>
              </a:rPr>
              <a:t>letra= </a:t>
            </a:r>
            <a:r>
              <a:rPr lang="pt-BR" altLang="pt-BR" sz="2000" dirty="0" err="1" smtClean="0">
                <a:solidFill>
                  <a:srgbClr val="0033CC"/>
                </a:solidFill>
              </a:rPr>
              <a:t>getchar</a:t>
            </a:r>
            <a:r>
              <a:rPr lang="pt-BR" altLang="pt-BR" sz="2000" dirty="0" smtClean="0">
                <a:solidFill>
                  <a:srgbClr val="0033CC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 err="1" smtClean="0"/>
              <a:t>getche</a:t>
            </a:r>
            <a:r>
              <a:rPr lang="pt-BR" altLang="pt-BR" sz="28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/>
              <a:t>Lê um caractere do teclado sem necessidade de pressionar o [ENTER]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/>
              <a:t>Exemplo: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err="1" smtClean="0">
                <a:solidFill>
                  <a:srgbClr val="0033CC"/>
                </a:solidFill>
              </a:rPr>
              <a:t>char</a:t>
            </a:r>
            <a:r>
              <a:rPr lang="pt-BR" altLang="pt-BR" sz="2000" dirty="0" smtClean="0">
                <a:solidFill>
                  <a:srgbClr val="0033CC"/>
                </a:solidFill>
              </a:rPr>
              <a:t> letra;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0033CC"/>
                </a:solidFill>
              </a:rPr>
              <a:t>letra= </a:t>
            </a:r>
            <a:r>
              <a:rPr lang="pt-BR" altLang="pt-BR" sz="2000" dirty="0" err="1" smtClean="0">
                <a:solidFill>
                  <a:srgbClr val="0033CC"/>
                </a:solidFill>
              </a:rPr>
              <a:t>getche</a:t>
            </a:r>
            <a:r>
              <a:rPr lang="pt-BR" altLang="pt-BR" sz="2000" dirty="0" smtClean="0">
                <a:solidFill>
                  <a:srgbClr val="0033CC"/>
                </a:solidFill>
              </a:rPr>
              <a:t>();</a:t>
            </a:r>
            <a:endParaRPr lang="pt-BR" altLang="pt-BR" sz="2000" dirty="0" smtClean="0"/>
          </a:p>
        </p:txBody>
      </p:sp>
      <p:sp>
        <p:nvSpPr>
          <p:cNvPr id="2765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482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76199-6524-464E-BEF1-27A4BC2D064F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mtClean="0"/>
              <a:t>Observação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Qualquer função usada para leitura de caractere (</a:t>
            </a:r>
            <a:r>
              <a:rPr lang="pt-BR" altLang="pt-BR" dirty="0" err="1" smtClean="0"/>
              <a:t>scanf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getchar</a:t>
            </a:r>
            <a:r>
              <a:rPr lang="pt-BR" altLang="pt-BR" dirty="0" smtClean="0"/>
              <a:t>(), </a:t>
            </a:r>
            <a:r>
              <a:rPr lang="pt-BR" altLang="pt-BR" dirty="0" err="1" smtClean="0"/>
              <a:t>getche</a:t>
            </a:r>
            <a:r>
              <a:rPr lang="pt-BR" altLang="pt-BR" dirty="0" smtClean="0"/>
              <a:t>() ) deve ser precedida da função: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3200" dirty="0" smtClean="0">
                <a:solidFill>
                  <a:srgbClr val="FF3300"/>
                </a:solidFill>
              </a:rPr>
              <a:t>			</a:t>
            </a:r>
            <a:r>
              <a:rPr lang="pt-BR" altLang="pt-BR" sz="3200" dirty="0" err="1" smtClean="0">
                <a:solidFill>
                  <a:srgbClr val="FF3300"/>
                </a:solidFill>
              </a:rPr>
              <a:t>fflush</a:t>
            </a:r>
            <a:r>
              <a:rPr lang="pt-BR" altLang="pt-BR" sz="3200" dirty="0" smtClean="0">
                <a:solidFill>
                  <a:srgbClr val="FF3300"/>
                </a:solidFill>
              </a:rPr>
              <a:t> (</a:t>
            </a:r>
            <a:r>
              <a:rPr lang="pt-BR" altLang="pt-BR" sz="3200" dirty="0" err="1" smtClean="0">
                <a:solidFill>
                  <a:srgbClr val="FF3300"/>
                </a:solidFill>
              </a:rPr>
              <a:t>stdin</a:t>
            </a:r>
            <a:r>
              <a:rPr lang="pt-BR" altLang="pt-BR" sz="3200" dirty="0" smtClean="0">
                <a:solidFill>
                  <a:srgbClr val="FF3300"/>
                </a:solidFill>
              </a:rPr>
              <a:t>);</a:t>
            </a:r>
          </a:p>
        </p:txBody>
      </p:sp>
      <p:sp>
        <p:nvSpPr>
          <p:cNvPr id="2867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584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917A8-4C1C-4EED-A4DB-5F58DC2E1F76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7215187" cy="114300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Estrutura Condicional Simples (1)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pt-BR" altLang="pt-BR" sz="3200" dirty="0" smtClean="0">
                <a:sym typeface="Symbol" pitchFamily="18" charset="2"/>
              </a:rPr>
              <a:t>	</a:t>
            </a:r>
            <a:r>
              <a:rPr lang="pt-BR" altLang="pt-BR" sz="3200" dirty="0" err="1" smtClean="0">
                <a:sym typeface="Symbol" pitchFamily="18" charset="2"/>
              </a:rPr>
              <a:t>if</a:t>
            </a:r>
            <a:r>
              <a:rPr lang="pt-BR" altLang="pt-BR" sz="3200" dirty="0" smtClean="0">
                <a:sym typeface="Symbol" pitchFamily="18" charset="2"/>
              </a:rPr>
              <a:t> ( condição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3200" dirty="0" smtClean="0">
                <a:sym typeface="Symbol" pitchFamily="18" charset="2"/>
              </a:rPr>
              <a:t>		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3200" dirty="0" smtClean="0">
                <a:sym typeface="Symbol" pitchFamily="18" charset="2"/>
              </a:rPr>
              <a:t>			</a:t>
            </a:r>
            <a:r>
              <a:rPr lang="pt-BR" altLang="pt-BR" dirty="0" smtClean="0">
                <a:solidFill>
                  <a:srgbClr val="0033CC"/>
                </a:solidFill>
                <a:sym typeface="Symbol" pitchFamily="18" charset="2"/>
              </a:rPr>
              <a:t>/* comandos se condição for verdadeira*/</a:t>
            </a:r>
            <a:r>
              <a:rPr lang="pt-BR" altLang="pt-BR" sz="3200" dirty="0" smtClean="0">
                <a:solidFill>
                  <a:srgbClr val="0033CC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3200" dirty="0" smtClean="0">
                <a:sym typeface="Symbol" pitchFamily="18" charset="2"/>
              </a:rPr>
              <a:t>			}</a:t>
            </a:r>
          </a:p>
        </p:txBody>
      </p:sp>
      <p:sp>
        <p:nvSpPr>
          <p:cNvPr id="2969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789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BB771-E4D7-462B-B541-96EA7794F053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857752" y="3643314"/>
            <a:ext cx="3000375" cy="1219200"/>
          </a:xfrm>
          <a:prstGeom prst="borderCallout1">
            <a:avLst>
              <a:gd name="adj1" fmla="val 50392"/>
              <a:gd name="adj2" fmla="val -251"/>
              <a:gd name="adj3" fmla="val 1688"/>
              <a:gd name="adj4" fmla="val -7961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Arial" pitchFamily="34" charset="0"/>
              </a:rPr>
              <a:t>As chaves podem ser omitidas se houver apenas 1 comando </a:t>
            </a:r>
            <a:endParaRPr lang="pt-BR" altLang="pt-BR" sz="1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Estrutura Condicional Simples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if ( condição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	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		</a:t>
            </a:r>
            <a:r>
              <a:rPr lang="pt-BR" altLang="pt-BR" sz="2400" smtClean="0">
                <a:solidFill>
                  <a:srgbClr val="0033CC"/>
                </a:solidFill>
                <a:sym typeface="Symbol" pitchFamily="18" charset="2"/>
              </a:rPr>
              <a:t>/* comandos se condição for verdadeira*/</a:t>
            </a:r>
            <a:r>
              <a:rPr lang="pt-BR" altLang="pt-BR" smtClean="0">
                <a:solidFill>
                  <a:srgbClr val="0033CC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		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else	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		</a:t>
            </a:r>
            <a:r>
              <a:rPr lang="pt-BR" altLang="pt-BR" sz="2400" smtClean="0">
                <a:solidFill>
                  <a:srgbClr val="0033CC"/>
                </a:solidFill>
                <a:sym typeface="Symbol" pitchFamily="18" charset="2"/>
              </a:rPr>
              <a:t>/* comandos se condição for falsa*/</a:t>
            </a:r>
            <a:r>
              <a:rPr lang="pt-BR" altLang="pt-BR" smtClean="0">
                <a:solidFill>
                  <a:srgbClr val="0033CC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mtClean="0">
                <a:sym typeface="Symbol" pitchFamily="18" charset="2"/>
              </a:rPr>
              <a:t>			}</a:t>
            </a:r>
          </a:p>
        </p:txBody>
      </p:sp>
      <p:sp>
        <p:nvSpPr>
          <p:cNvPr id="31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891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24572-74AD-4CEA-9A82-DD74513F2994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71692-2BBC-420D-BE71-D5B5B6427719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60350"/>
            <a:ext cx="7724775" cy="1081088"/>
          </a:xfrm>
        </p:spPr>
        <p:txBody>
          <a:bodyPr/>
          <a:lstStyle/>
          <a:p>
            <a:pPr eaLnBrk="1" hangingPunct="1"/>
            <a:r>
              <a:rPr lang="pt-BR" altLang="pt-BR" smtClean="0"/>
              <a:t>Operadores Relacionais</a:t>
            </a:r>
          </a:p>
        </p:txBody>
      </p:sp>
      <p:graphicFrame>
        <p:nvGraphicFramePr>
          <p:cNvPr id="41030" name="Group 70"/>
          <p:cNvGraphicFramePr>
            <a:graphicFrameLocks noGrp="1"/>
          </p:cNvGraphicFramePr>
          <p:nvPr/>
        </p:nvGraphicFramePr>
        <p:xfrm>
          <a:off x="457200" y="1700213"/>
          <a:ext cx="8229600" cy="4471989"/>
        </p:xfrm>
        <a:graphic>
          <a:graphicData uri="http://schemas.openxmlformats.org/drawingml/2006/table">
            <a:tbl>
              <a:tblPr/>
              <a:tblGrid>
                <a:gridCol w="3087688"/>
                <a:gridCol w="5141912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Operador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Relação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&gt;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Maior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&gt;=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Maior ou igual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&lt;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Menor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&lt;=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Menor ou igual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Igualdade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charset="0"/>
                        </a:rPr>
                        <a:t>Diferente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ECD27-DF4D-4AA5-BFF3-93980E23C0F6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algn="l" eaLnBrk="1" hangingPunct="1"/>
            <a:r>
              <a:rPr lang="pt-BR" altLang="pt-BR" dirty="0" smtClean="0"/>
              <a:t>Exemplo 5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500188"/>
            <a:ext cx="8135938" cy="43926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#include &lt;</a:t>
            </a:r>
            <a:r>
              <a:rPr lang="pt-BR" altLang="pt-BR" sz="2400" dirty="0" err="1" smtClean="0"/>
              <a:t>stdio</a:t>
            </a:r>
            <a:r>
              <a:rPr lang="pt-BR" altLang="pt-BR" sz="2400" dirty="0" smtClean="0"/>
              <a:t>.h&gt;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24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err="1" smtClean="0"/>
              <a:t>int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main</a:t>
            </a:r>
            <a:r>
              <a:rPr lang="pt-BR" altLang="pt-BR" sz="2400" dirty="0" smtClean="0"/>
              <a:t>()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int</a:t>
            </a:r>
            <a:r>
              <a:rPr lang="pt-BR" altLang="pt-BR" sz="2400" dirty="0" smtClean="0"/>
              <a:t>  </a:t>
            </a:r>
            <a:r>
              <a:rPr lang="pt-BR" altLang="pt-BR" sz="2400" dirty="0" err="1" smtClean="0"/>
              <a:t>nro</a:t>
            </a:r>
            <a:r>
              <a:rPr lang="pt-BR" altLang="pt-BR" sz="2400" dirty="0" smtClean="0"/>
              <a:t>;</a:t>
            </a:r>
            <a:endParaRPr lang="pt-BR" altLang="pt-BR" sz="2400" u="sng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printf</a:t>
            </a:r>
            <a:r>
              <a:rPr lang="pt-BR" altLang="pt-BR" sz="2400" dirty="0" smtClean="0"/>
              <a:t>(</a:t>
            </a:r>
            <a:r>
              <a:rPr lang="en-US" altLang="pt-BR" sz="2400" dirty="0" smtClean="0"/>
              <a:t>"</a:t>
            </a:r>
            <a:r>
              <a:rPr lang="pt-BR" altLang="pt-BR" sz="2400" dirty="0" smtClean="0"/>
              <a:t>Digite um número: </a:t>
            </a:r>
            <a:r>
              <a:rPr lang="en-US" altLang="pt-BR" sz="2400" dirty="0" smtClean="0"/>
              <a:t>"</a:t>
            </a:r>
            <a:r>
              <a:rPr lang="pt-BR" altLang="pt-BR" sz="2400" dirty="0" smtClean="0"/>
              <a:t> 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</a:t>
            </a:r>
            <a:r>
              <a:rPr lang="en-US" altLang="pt-BR" sz="2400" dirty="0" smtClean="0">
                <a:latin typeface="Arial" pitchFamily="34" charset="0"/>
              </a:rPr>
              <a:t> </a:t>
            </a:r>
            <a:r>
              <a:rPr lang="en-US" altLang="pt-BR" sz="2400" dirty="0" err="1" smtClean="0"/>
              <a:t>scanf</a:t>
            </a:r>
            <a:r>
              <a:rPr lang="en-US" altLang="pt-BR" sz="2400" dirty="0" smtClean="0"/>
              <a:t>("%d"</a:t>
            </a:r>
            <a:r>
              <a:rPr lang="pt-BR" altLang="pt-BR" sz="2400" dirty="0" smtClean="0"/>
              <a:t>, &amp;</a:t>
            </a:r>
            <a:r>
              <a:rPr lang="pt-BR" altLang="pt-BR" sz="2400" dirty="0" err="1" smtClean="0"/>
              <a:t>nro</a:t>
            </a:r>
            <a:r>
              <a:rPr lang="pt-BR" altLang="pt-BR" sz="2400" dirty="0" smtClean="0"/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if</a:t>
            </a:r>
            <a:r>
              <a:rPr lang="pt-BR" altLang="pt-BR" sz="2400" dirty="0" smtClean="0"/>
              <a:t>  (</a:t>
            </a:r>
            <a:r>
              <a:rPr lang="pt-BR" altLang="pt-BR" sz="2400" dirty="0" err="1" smtClean="0"/>
              <a:t>nro</a:t>
            </a:r>
            <a:r>
              <a:rPr lang="pt-BR" altLang="pt-BR" sz="2400" dirty="0" smtClean="0"/>
              <a:t> &gt;= 0)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    {</a:t>
            </a:r>
            <a:endParaRPr lang="pt-BR" altLang="pt-BR" sz="2400" u="sng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     </a:t>
            </a:r>
            <a:r>
              <a:rPr lang="pt-BR" altLang="pt-BR" sz="2400" dirty="0" err="1" smtClean="0"/>
              <a:t>printf</a:t>
            </a:r>
            <a:r>
              <a:rPr lang="pt-BR" altLang="pt-BR" sz="2400" dirty="0" smtClean="0"/>
              <a:t> (</a:t>
            </a:r>
            <a:r>
              <a:rPr lang="en-US" altLang="pt-BR" sz="2400" dirty="0" smtClean="0"/>
              <a:t>"</a:t>
            </a:r>
            <a:r>
              <a:rPr lang="pt-BR" altLang="pt-BR" sz="2400" dirty="0" smtClean="0"/>
              <a:t>O número %d é positivo</a:t>
            </a:r>
            <a:r>
              <a:rPr lang="en-US" altLang="pt-BR" sz="2400" dirty="0" smtClean="0"/>
              <a:t>"</a:t>
            </a:r>
            <a:r>
              <a:rPr lang="pt-BR" altLang="pt-BR" sz="2400" dirty="0" smtClean="0"/>
              <a:t>, </a:t>
            </a:r>
            <a:r>
              <a:rPr lang="pt-BR" altLang="pt-BR" sz="2400" dirty="0" err="1" smtClean="0"/>
              <a:t>nro</a:t>
            </a:r>
            <a:r>
              <a:rPr lang="pt-BR" altLang="pt-BR" sz="2400" dirty="0" smtClean="0"/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		}</a:t>
            </a:r>
            <a:endParaRPr lang="pt-BR" altLang="pt-BR" sz="2400" u="sng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2CC426-9C69-46D5-845D-C65E5969BFFC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pPr algn="l" eaLnBrk="1" hangingPunct="1"/>
            <a:r>
              <a:rPr lang="pt-BR" altLang="pt-BR" dirty="0" smtClean="0"/>
              <a:t>Exemplo 6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25563"/>
            <a:ext cx="8135938" cy="52149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#include &lt;</a:t>
            </a:r>
            <a:r>
              <a:rPr lang="pt-BR" altLang="pt-BR" sz="2200" dirty="0" err="1" smtClean="0"/>
              <a:t>stdio</a:t>
            </a:r>
            <a:r>
              <a:rPr lang="pt-BR" altLang="pt-BR" sz="2200" dirty="0" smtClean="0"/>
              <a:t>.h&gt;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err="1" smtClean="0"/>
              <a:t>int</a:t>
            </a:r>
            <a:r>
              <a:rPr lang="pt-BR" altLang="pt-BR" sz="2200" dirty="0" smtClean="0"/>
              <a:t> </a:t>
            </a:r>
            <a:r>
              <a:rPr lang="pt-BR" altLang="pt-BR" sz="2200" dirty="0" err="1" smtClean="0"/>
              <a:t>main</a:t>
            </a:r>
            <a:r>
              <a:rPr lang="pt-BR" altLang="pt-BR" sz="2200" dirty="0" smtClean="0"/>
              <a:t>()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</a:t>
            </a:r>
            <a:r>
              <a:rPr lang="pt-BR" altLang="pt-BR" sz="2200" dirty="0" err="1" smtClean="0"/>
              <a:t>int</a:t>
            </a:r>
            <a:r>
              <a:rPr lang="pt-BR" altLang="pt-BR" sz="2200" dirty="0" smtClean="0"/>
              <a:t>  </a:t>
            </a:r>
            <a:r>
              <a:rPr lang="pt-BR" altLang="pt-BR" sz="2200" dirty="0" err="1" smtClean="0"/>
              <a:t>nro</a:t>
            </a:r>
            <a:r>
              <a:rPr lang="pt-BR" altLang="pt-BR" sz="2200" dirty="0" smtClean="0"/>
              <a:t>;</a:t>
            </a:r>
            <a:endParaRPr lang="pt-BR" altLang="pt-BR" sz="2200" u="sng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</a:t>
            </a:r>
            <a:r>
              <a:rPr lang="pt-BR" altLang="pt-BR" sz="2200" dirty="0" err="1" smtClean="0"/>
              <a:t>printf</a:t>
            </a:r>
            <a:r>
              <a:rPr lang="pt-BR" altLang="pt-BR" sz="2200" dirty="0" smtClean="0"/>
              <a:t>(“Digite um número: ” 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</a:t>
            </a:r>
            <a:r>
              <a:rPr lang="pt-BR" altLang="pt-BR" sz="2200" dirty="0" err="1" smtClean="0"/>
              <a:t>scanf</a:t>
            </a:r>
            <a:r>
              <a:rPr lang="pt-BR" altLang="pt-BR" sz="2200" dirty="0" smtClean="0"/>
              <a:t> (</a:t>
            </a:r>
            <a:r>
              <a:rPr lang="en-US" altLang="pt-BR" sz="2000" dirty="0" smtClean="0"/>
              <a:t>"%d"</a:t>
            </a:r>
            <a:r>
              <a:rPr lang="pt-BR" altLang="pt-BR" sz="2200" dirty="0" smtClean="0"/>
              <a:t>,&amp;</a:t>
            </a:r>
            <a:r>
              <a:rPr lang="pt-BR" altLang="pt-BR" sz="2200" dirty="0" err="1" smtClean="0"/>
              <a:t>nro</a:t>
            </a:r>
            <a:r>
              <a:rPr lang="pt-BR" altLang="pt-BR" sz="2200" dirty="0" smtClean="0"/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</a:t>
            </a:r>
            <a:r>
              <a:rPr lang="pt-BR" altLang="pt-BR" sz="2200" dirty="0" err="1" smtClean="0"/>
              <a:t>if</a:t>
            </a:r>
            <a:r>
              <a:rPr lang="pt-BR" altLang="pt-BR" sz="2200" dirty="0" smtClean="0"/>
              <a:t>  (</a:t>
            </a:r>
            <a:r>
              <a:rPr lang="pt-BR" altLang="pt-BR" sz="2200" dirty="0" err="1" smtClean="0"/>
              <a:t>nro</a:t>
            </a:r>
            <a:r>
              <a:rPr lang="pt-BR" altLang="pt-BR" sz="2200" dirty="0" smtClean="0"/>
              <a:t> &gt;= 0)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   {</a:t>
            </a:r>
            <a:endParaRPr lang="pt-BR" altLang="pt-BR" sz="2200" u="sng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   </a:t>
            </a:r>
            <a:r>
              <a:rPr lang="pt-BR" altLang="pt-BR" sz="2200" dirty="0" err="1" smtClean="0"/>
              <a:t>printf</a:t>
            </a:r>
            <a:r>
              <a:rPr lang="pt-BR" altLang="pt-BR" sz="2200" dirty="0" smtClean="0"/>
              <a:t> (“O número %d é positivo”, </a:t>
            </a:r>
            <a:r>
              <a:rPr lang="pt-BR" altLang="pt-BR" sz="2200" dirty="0" err="1" smtClean="0"/>
              <a:t>nro</a:t>
            </a:r>
            <a:r>
              <a:rPr lang="pt-BR" altLang="pt-BR" sz="2200" dirty="0" smtClean="0"/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	}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</a:t>
            </a:r>
            <a:r>
              <a:rPr lang="pt-BR" altLang="pt-BR" sz="2200" dirty="0" err="1" smtClean="0"/>
              <a:t>else</a:t>
            </a:r>
            <a:endParaRPr lang="pt-BR" altLang="pt-BR" sz="22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	{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   </a:t>
            </a:r>
            <a:r>
              <a:rPr lang="pt-BR" altLang="pt-BR" sz="2200" dirty="0" err="1" smtClean="0"/>
              <a:t>printf</a:t>
            </a:r>
            <a:r>
              <a:rPr lang="pt-BR" altLang="pt-BR" sz="2200" dirty="0" smtClean="0"/>
              <a:t> (“O número %d é negativo”, </a:t>
            </a:r>
            <a:r>
              <a:rPr lang="pt-BR" altLang="pt-BR" sz="2200" dirty="0" err="1" smtClean="0"/>
              <a:t>nro</a:t>
            </a:r>
            <a:r>
              <a:rPr lang="pt-BR" altLang="pt-BR" sz="2200" dirty="0" smtClean="0"/>
              <a:t>);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		}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 smtClean="0"/>
              <a:t>}</a:t>
            </a: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1619250" y="3716338"/>
            <a:ext cx="4752975" cy="2292350"/>
            <a:chOff x="1619672" y="3717032"/>
            <a:chExt cx="4752528" cy="2291482"/>
          </a:xfrm>
        </p:grpSpPr>
        <p:sp>
          <p:nvSpPr>
            <p:cNvPr id="41994" name="CaixaDeTexto 1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4752528" cy="923330"/>
            </a:xfrm>
            <a:prstGeom prst="rect">
              <a:avLst/>
            </a:prstGeom>
            <a:solidFill>
              <a:srgbClr val="FFC91D">
                <a:alpha val="98822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pt-BR" altLang="pt-BR" sz="1600"/>
            </a:p>
            <a:p>
              <a:r>
                <a:rPr lang="pt-BR" altLang="pt-BR"/>
                <a:t>printf (“O número %d é negativo”, nro);</a:t>
              </a:r>
            </a:p>
            <a:p>
              <a:endParaRPr lang="pt-BR" altLang="pt-BR" sz="2000"/>
            </a:p>
          </p:txBody>
        </p:sp>
        <p:sp>
          <p:nvSpPr>
            <p:cNvPr id="41995" name="CaixaDeTexto 6"/>
            <p:cNvSpPr txBox="1">
              <a:spLocks noChangeArrowheads="1"/>
            </p:cNvSpPr>
            <p:nvPr/>
          </p:nvSpPr>
          <p:spPr bwMode="auto">
            <a:xfrm>
              <a:off x="1619672" y="3717032"/>
              <a:ext cx="4752528" cy="923330"/>
            </a:xfrm>
            <a:prstGeom prst="rect">
              <a:avLst/>
            </a:prstGeom>
            <a:solidFill>
              <a:srgbClr val="FFC91D">
                <a:alpha val="98822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pt-BR" altLang="pt-BR" sz="1600"/>
            </a:p>
            <a:p>
              <a:r>
                <a:rPr lang="pt-BR" altLang="pt-BR"/>
                <a:t>printf (“O número %d é positivo”, nro);</a:t>
              </a:r>
            </a:p>
            <a:p>
              <a:endParaRPr lang="pt-BR" altLang="pt-BR" sz="2000"/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835150" y="2420938"/>
            <a:ext cx="6913563" cy="2736850"/>
            <a:chOff x="1835696" y="2420888"/>
            <a:chExt cx="6912768" cy="2736304"/>
          </a:xfrm>
        </p:grpSpPr>
        <p:sp>
          <p:nvSpPr>
            <p:cNvPr id="3" name="Texto Explicativo 1 (Borda e Ênfase) 2"/>
            <p:cNvSpPr/>
            <p:nvPr/>
          </p:nvSpPr>
          <p:spPr>
            <a:xfrm>
              <a:off x="6084945" y="2420888"/>
              <a:ext cx="2663519" cy="1223718"/>
            </a:xfrm>
            <a:prstGeom prst="accentBorderCallout1">
              <a:avLst>
                <a:gd name="adj1" fmla="val 18750"/>
                <a:gd name="adj2" fmla="val -8333"/>
                <a:gd name="adj3" fmla="val 114547"/>
                <a:gd name="adj4" fmla="val -15168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>
                  <a:solidFill>
                    <a:srgbClr val="FF0000"/>
                  </a:solidFill>
                </a:rPr>
                <a:t>Por ter apenas 1 comando o uso das chaves é opcional para definir o bloco de comandos</a:t>
              </a:r>
            </a:p>
          </p:txBody>
        </p:sp>
        <p:cxnSp>
          <p:nvCxnSpPr>
            <p:cNvPr id="5" name="Conector reto 4"/>
            <p:cNvCxnSpPr/>
            <p:nvPr/>
          </p:nvCxnSpPr>
          <p:spPr>
            <a:xfrm flipH="1">
              <a:off x="1835696" y="2708168"/>
              <a:ext cx="4031786" cy="2449024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Operadores Lógicos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8218488" cy="1008063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Usados para combinar várias condições</a:t>
            </a:r>
          </a:p>
          <a:p>
            <a:pPr marL="0" indent="0">
              <a:buFont typeface="Arial" pitchFamily="34" charset="0"/>
              <a:buNone/>
              <a:defRPr/>
            </a:pPr>
            <a:endParaRPr lang="pt-BR" dirty="0"/>
          </a:p>
        </p:txBody>
      </p:sp>
      <p:sp>
        <p:nvSpPr>
          <p:cNvPr id="35842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4301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E99304-40E9-468C-9C09-1525B328CC72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43042" name="Group 34"/>
          <p:cNvGraphicFramePr>
            <a:graphicFrameLocks noGrp="1"/>
          </p:cNvGraphicFramePr>
          <p:nvPr/>
        </p:nvGraphicFramePr>
        <p:xfrm>
          <a:off x="395288" y="2997200"/>
          <a:ext cx="8229600" cy="2743200"/>
        </p:xfrm>
        <a:graphic>
          <a:graphicData uri="http://schemas.openxmlformats.org/drawingml/2006/table">
            <a:tbl>
              <a:tblPr/>
              <a:tblGrid>
                <a:gridCol w="3087687"/>
                <a:gridCol w="5141913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Operador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Relação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&amp;&amp;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E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||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OU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!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charset="0"/>
                        </a:rPr>
                        <a:t>NÃO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4403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0F3B3-F9EE-4812-8A88-1FE0D2494902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895350" y="1477963"/>
          <a:ext cx="7645400" cy="4826000"/>
        </p:xfrm>
        <a:graphic>
          <a:graphicData uri="http://schemas.openxmlformats.org/presentationml/2006/ole">
            <p:oleObj spid="_x0000_s44038" name="Document" r:id="rId3" imgW="7840002" imgH="4853033" progId="Word.Document.8">
              <p:embed/>
            </p:oleObj>
          </a:graphicData>
        </a:graphic>
      </p:graphicFrame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0063" y="428625"/>
            <a:ext cx="7848600" cy="1371600"/>
          </a:xfrm>
        </p:spPr>
        <p:txBody>
          <a:bodyPr/>
          <a:lstStyle/>
          <a:p>
            <a:pPr algn="l" eaLnBrk="1" hangingPunct="1"/>
            <a:r>
              <a:rPr lang="pt-BR" altLang="pt-BR" sz="3600" smtClean="0"/>
              <a:t>Tabela Verdade dos Operadores Lógicos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2976" y="2285992"/>
            <a:ext cx="6786610" cy="1428760"/>
          </a:xfrm>
        </p:spPr>
        <p:txBody>
          <a:bodyPr/>
          <a:lstStyle/>
          <a:p>
            <a:r>
              <a:rPr lang="pt-BR" dirty="0" smtClean="0"/>
              <a:t>Então vamos ao estudo </a:t>
            </a:r>
            <a:br>
              <a:rPr lang="pt-BR" dirty="0" smtClean="0"/>
            </a:br>
            <a:r>
              <a:rPr lang="pt-BR" dirty="0" smtClean="0"/>
              <a:t>da linguagem C ...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eaLnBrk="1" hangingPunct="1"/>
            <a:r>
              <a:rPr lang="pt-BR" altLang="pt-BR" smtClean="0"/>
              <a:t>Exemplos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Supondo: x= 2; y=3; z=3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pt-BR" altLang="pt-BR" dirty="0" smtClean="0"/>
              <a:t>(x == y) &amp;&amp;  (x!=5)  </a:t>
            </a:r>
            <a:r>
              <a:rPr lang="pt-BR" altLang="pt-BR" sz="2400" dirty="0" smtClean="0">
                <a:solidFill>
                  <a:srgbClr val="0033CC"/>
                </a:solidFill>
              </a:rPr>
              <a:t>/*gera resultado falso */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pt-BR" altLang="pt-BR" dirty="0" smtClean="0"/>
              <a:t>(x != y) &amp;&amp; (x!=5)    </a:t>
            </a:r>
            <a:r>
              <a:rPr lang="pt-BR" altLang="pt-BR" sz="2400" dirty="0" smtClean="0">
                <a:solidFill>
                  <a:srgbClr val="0033CC"/>
                </a:solidFill>
              </a:rPr>
              <a:t>/*gera resultado verdadeiro */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pt-BR" altLang="pt-BR" dirty="0" smtClean="0"/>
              <a:t>(y == z) |</a:t>
            </a:r>
            <a:r>
              <a:rPr lang="pt-BR" altLang="pt-BR" dirty="0" err="1" smtClean="0"/>
              <a:t>|</a:t>
            </a:r>
            <a:r>
              <a:rPr lang="pt-BR" altLang="pt-BR" dirty="0" smtClean="0"/>
              <a:t> (x==5)   </a:t>
            </a:r>
            <a:r>
              <a:rPr lang="pt-BR" altLang="pt-BR" sz="2400" dirty="0" smtClean="0">
                <a:solidFill>
                  <a:srgbClr val="0033CC"/>
                </a:solidFill>
              </a:rPr>
              <a:t>/*gera resultado verdadeiro */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pt-BR" altLang="pt-BR" dirty="0" smtClean="0"/>
              <a:t>(y != z) |</a:t>
            </a:r>
            <a:r>
              <a:rPr lang="pt-BR" altLang="pt-BR" dirty="0" err="1" smtClean="0"/>
              <a:t>|</a:t>
            </a:r>
            <a:r>
              <a:rPr lang="pt-BR" altLang="pt-BR" dirty="0" smtClean="0"/>
              <a:t> (x==5)   </a:t>
            </a:r>
            <a:r>
              <a:rPr lang="pt-BR" altLang="pt-BR" sz="2400" dirty="0" smtClean="0">
                <a:solidFill>
                  <a:srgbClr val="0033CC"/>
                </a:solidFill>
              </a:rPr>
              <a:t>/*gera resultado falso */</a:t>
            </a:r>
          </a:p>
        </p:txBody>
      </p:sp>
      <p:sp>
        <p:nvSpPr>
          <p:cNvPr id="3686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4506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4AFDC-5D49-4C96-B355-6782FD104860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4 (</a:t>
            </a:r>
            <a:r>
              <a:rPr lang="pt-BR" altLang="pt-BR" dirty="0" err="1" smtClean="0"/>
              <a:t>if</a:t>
            </a:r>
            <a:r>
              <a:rPr lang="pt-BR" altLang="pt-BR" dirty="0" smtClean="0"/>
              <a:t>)</a:t>
            </a:r>
          </a:p>
        </p:txBody>
      </p:sp>
      <p:sp>
        <p:nvSpPr>
          <p:cNvPr id="4608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7425"/>
          </a:xfrm>
        </p:spPr>
        <p:txBody>
          <a:bodyPr/>
          <a:lstStyle/>
          <a:p>
            <a:r>
              <a:rPr lang="pt-BR" altLang="pt-BR" sz="2800" smtClean="0"/>
              <a:t>Escreva um programa em C que leia o salário base de um funcionário e o tempo que este trabalha na empresa. O algoritmo deve apresentar do novo salário sabendo que as regras para o cálculo do aumento são: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4608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A39F0-93DB-4FB9-8E5F-F39040A7D9BD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46086" name="Object 2"/>
          <p:cNvGraphicFramePr>
            <a:graphicFrameLocks noChangeAspect="1"/>
          </p:cNvGraphicFramePr>
          <p:nvPr/>
        </p:nvGraphicFramePr>
        <p:xfrm>
          <a:off x="0" y="3852863"/>
          <a:ext cx="9721850" cy="2819400"/>
        </p:xfrm>
        <a:graphic>
          <a:graphicData uri="http://schemas.openxmlformats.org/presentationml/2006/ole">
            <p:oleObj spid="_x0000_s46087" name="Documento" r:id="rId3" imgW="6366109" imgH="176359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smtClean="0"/>
              <a:t>Construção de Repetição (Loop)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697413"/>
          </a:xfrm>
        </p:spPr>
        <p:txBody>
          <a:bodyPr/>
          <a:lstStyle/>
          <a:p>
            <a:r>
              <a:rPr lang="pt-BR" altLang="pt-BR" smtClean="0"/>
              <a:t>As construções de repetição são usadas para que um comando ou um conjunto de comandos sejam repetidos até que uma condição seja satisfeita, ou seja, torne-se verdadeira. </a:t>
            </a:r>
          </a:p>
          <a:p>
            <a:r>
              <a:rPr lang="pt-BR" altLang="pt-BR" smtClean="0"/>
              <a:t>Esta condição é chamada de condição de parada da repetição. </a:t>
            </a:r>
          </a:p>
          <a:p>
            <a:r>
              <a:rPr lang="pt-BR" altLang="pt-BR" smtClean="0"/>
              <a:t>Em linguagem C as construções para implementar repetições são: </a:t>
            </a:r>
            <a:r>
              <a:rPr lang="pt-BR" altLang="pt-BR" b="1" i="1" smtClean="0"/>
              <a:t>while</a:t>
            </a:r>
            <a:r>
              <a:rPr lang="pt-BR" altLang="pt-BR" smtClean="0"/>
              <a:t>,</a:t>
            </a:r>
            <a:r>
              <a:rPr lang="pt-BR" altLang="pt-BR" b="1" i="1" smtClean="0"/>
              <a:t> do.. while </a:t>
            </a:r>
            <a:r>
              <a:rPr lang="pt-BR" altLang="pt-BR" smtClean="0"/>
              <a:t>e </a:t>
            </a:r>
            <a:r>
              <a:rPr lang="pt-BR" altLang="pt-BR" b="1" i="1" smtClean="0"/>
              <a:t>for</a:t>
            </a:r>
            <a:r>
              <a:rPr lang="pt-BR" altLang="pt-BR" smtClean="0"/>
              <a:t>.</a:t>
            </a:r>
          </a:p>
          <a:p>
            <a:endParaRPr lang="pt-BR" altLang="pt-BR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4710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EB7D6-E372-43EA-AE49-72EC626470AD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b="1" smtClean="0"/>
              <a:t>Construção while</a:t>
            </a:r>
            <a:endParaRPr lang="pt-BR" altLang="pt-BR" smtClean="0"/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altLang="pt-BR" smtClean="0"/>
              <a:t>while (condição)   {</a:t>
            </a:r>
          </a:p>
          <a:p>
            <a:pPr>
              <a:buFont typeface="Arial" pitchFamily="34" charset="0"/>
              <a:buNone/>
            </a:pPr>
            <a:r>
              <a:rPr lang="pt-BR" altLang="pt-BR" smtClean="0"/>
              <a:t>    </a:t>
            </a:r>
            <a:r>
              <a:rPr lang="pt-BR" altLang="pt-BR" smtClean="0">
                <a:solidFill>
                  <a:srgbClr val="082AB8"/>
                </a:solidFill>
              </a:rPr>
              <a:t>/*comandos executados enquanto condição verdadeira*/</a:t>
            </a:r>
          </a:p>
          <a:p>
            <a:pPr>
              <a:buFont typeface="Arial" pitchFamily="34" charset="0"/>
              <a:buNone/>
            </a:pPr>
            <a:r>
              <a:rPr lang="pt-BR" altLang="pt-BR" smtClean="0"/>
              <a:t>   }</a:t>
            </a:r>
          </a:p>
          <a:p>
            <a:endParaRPr lang="pt-BR" altLang="pt-BR" sz="2800" smtClean="0"/>
          </a:p>
          <a:p>
            <a:r>
              <a:rPr lang="pt-BR" altLang="pt-BR" sz="2800" smtClean="0"/>
              <a:t>A condição deve estar sempre entre parênteses e normalmente são usados os operadores relacionais e lógicos para ser verificada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4813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A53BE-21A9-4632-B23A-22760F4887D0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b="1" smtClean="0"/>
              <a:t>Construção  do...while</a:t>
            </a:r>
            <a:br>
              <a:rPr lang="pt-BR" altLang="pt-BR" b="1" smtClean="0"/>
            </a:br>
            <a:endParaRPr lang="pt-BR" altLang="pt-BR" smtClean="0"/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pt-BR" altLang="pt-BR" smtClean="0"/>
              <a:t>do {</a:t>
            </a:r>
          </a:p>
          <a:p>
            <a:pPr>
              <a:buFont typeface="Arial" pitchFamily="34" charset="0"/>
              <a:buNone/>
            </a:pPr>
            <a:r>
              <a:rPr lang="pt-BR" altLang="pt-BR" smtClean="0"/>
              <a:t>    </a:t>
            </a:r>
            <a:r>
              <a:rPr lang="pt-BR" altLang="pt-BR" smtClean="0">
                <a:solidFill>
                  <a:srgbClr val="082AB8"/>
                </a:solidFill>
              </a:rPr>
              <a:t>/*comandos executados enquanto condição verdadeira*/</a:t>
            </a:r>
          </a:p>
          <a:p>
            <a:pPr>
              <a:buFont typeface="Arial" pitchFamily="34" charset="0"/>
              <a:buNone/>
            </a:pPr>
            <a:r>
              <a:rPr lang="pt-BR" altLang="pt-BR" smtClean="0"/>
              <a:t>   } while (condição) ;</a:t>
            </a:r>
          </a:p>
          <a:p>
            <a:endParaRPr lang="pt-BR" altLang="pt-BR" sz="2800" smtClean="0"/>
          </a:p>
          <a:p>
            <a:r>
              <a:rPr lang="pt-BR" altLang="pt-BR" sz="2800" smtClean="0"/>
              <a:t>A condição deve estar sempre entre parênteses e normalmente são usados os operadores relacionais e lógicos para ser verificada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49157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CF925-44CD-43BB-B569-3548BF6B9FF5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6972300" cy="785813"/>
          </a:xfrm>
        </p:spPr>
        <p:txBody>
          <a:bodyPr/>
          <a:lstStyle/>
          <a:p>
            <a:pPr algn="l"/>
            <a:r>
              <a:rPr lang="pt-BR" altLang="pt-BR" dirty="0" smtClean="0"/>
              <a:t>Exemplo 7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01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DB02A-6290-4942-8662-0E0F0F356C3D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50181" name="Retângulo 6"/>
          <p:cNvSpPr>
            <a:spLocks noChangeArrowheads="1"/>
          </p:cNvSpPr>
          <p:nvPr/>
        </p:nvSpPr>
        <p:spPr bwMode="auto">
          <a:xfrm>
            <a:off x="500063" y="642938"/>
            <a:ext cx="8643937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#include &lt;</a:t>
            </a:r>
            <a:r>
              <a:rPr lang="pt-BR" altLang="pt-BR" sz="2400" dirty="0" err="1">
                <a:latin typeface="Arial" pitchFamily="34" charset="0"/>
              </a:rPr>
              <a:t>stdio.h</a:t>
            </a:r>
            <a:r>
              <a:rPr lang="pt-BR" altLang="pt-BR" sz="2400" dirty="0">
                <a:latin typeface="Arial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200" dirty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 smtClean="0">
                <a:latin typeface="Arial" pitchFamily="34" charset="0"/>
              </a:rPr>
              <a:t>int</a:t>
            </a:r>
            <a:r>
              <a:rPr lang="pt-BR" altLang="pt-BR" sz="2400" dirty="0" smtClean="0">
                <a:latin typeface="Arial" pitchFamily="34" charset="0"/>
              </a:rPr>
              <a:t> </a:t>
            </a:r>
            <a:r>
              <a:rPr lang="pt-BR" altLang="pt-BR" sz="2400" dirty="0" err="1" smtClean="0">
                <a:latin typeface="Arial" pitchFamily="34" charset="0"/>
              </a:rPr>
              <a:t>main</a:t>
            </a:r>
            <a:r>
              <a:rPr lang="pt-BR" altLang="pt-BR" sz="2400" dirty="0">
                <a:latin typeface="Arial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>
                <a:latin typeface="Arial" pitchFamily="34" charset="0"/>
              </a:rPr>
              <a:t>int</a:t>
            </a:r>
            <a:r>
              <a:rPr lang="pt-BR" altLang="pt-BR" sz="2400" dirty="0">
                <a:latin typeface="Arial" pitchFamily="34" charset="0"/>
              </a:rPr>
              <a:t> </a:t>
            </a:r>
            <a:r>
              <a:rPr lang="pt-BR" altLang="pt-BR" sz="2400" dirty="0" smtClean="0">
                <a:latin typeface="Arial" pitchFamily="34" charset="0"/>
              </a:rPr>
              <a:t>x=1, </a:t>
            </a:r>
            <a:r>
              <a:rPr lang="pt-BR" altLang="pt-BR" sz="2400" dirty="0">
                <a:latin typeface="Arial" pitchFamily="34" charset="0"/>
              </a:rPr>
              <a:t>n=3;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>
                <a:latin typeface="Arial" pitchFamily="34" charset="0"/>
              </a:rPr>
              <a:t>while</a:t>
            </a:r>
            <a:r>
              <a:rPr lang="pt-BR" altLang="pt-BR" sz="2400" dirty="0">
                <a:latin typeface="Arial" pitchFamily="34" charset="0"/>
              </a:rPr>
              <a:t> (x&lt;n){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    x++;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    </a:t>
            </a:r>
            <a:r>
              <a:rPr lang="pt-BR" altLang="pt-BR" sz="2400" dirty="0" err="1">
                <a:latin typeface="Arial" pitchFamily="34" charset="0"/>
              </a:rPr>
              <a:t>printf</a:t>
            </a:r>
            <a:r>
              <a:rPr lang="pt-BR" altLang="pt-BR" sz="2400" dirty="0">
                <a:latin typeface="Arial" pitchFamily="34" charset="0"/>
              </a:rPr>
              <a:t>("%d\t",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>
                <a:latin typeface="Arial" pitchFamily="34" charset="0"/>
              </a:rPr>
              <a:t>printf</a:t>
            </a:r>
            <a:r>
              <a:rPr lang="pt-BR" altLang="pt-BR" sz="2400" dirty="0">
                <a:latin typeface="Arial" pitchFamily="34" charset="0"/>
              </a:rPr>
              <a:t>("\n\n");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do{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	</a:t>
            </a:r>
            <a:r>
              <a:rPr lang="pt-BR" altLang="pt-BR" sz="2400" dirty="0" err="1">
                <a:latin typeface="Arial" pitchFamily="34" charset="0"/>
              </a:rPr>
              <a:t>printf</a:t>
            </a:r>
            <a:r>
              <a:rPr lang="pt-BR" altLang="pt-BR" sz="2400" dirty="0">
                <a:latin typeface="Arial" pitchFamily="34" charset="0"/>
              </a:rPr>
              <a:t>("%d\t",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	 x--;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Arial" pitchFamily="34" charset="0"/>
              </a:rPr>
              <a:t>   } </a:t>
            </a:r>
            <a:r>
              <a:rPr lang="pt-BR" altLang="pt-BR" sz="2400" dirty="0" err="1">
                <a:latin typeface="Arial" pitchFamily="34" charset="0"/>
              </a:rPr>
              <a:t>while</a:t>
            </a:r>
            <a:r>
              <a:rPr lang="pt-BR" altLang="pt-BR" sz="2400" dirty="0">
                <a:latin typeface="Arial" pitchFamily="34" charset="0"/>
              </a:rPr>
              <a:t> (x &gt; </a:t>
            </a:r>
            <a:r>
              <a:rPr lang="pt-BR" altLang="pt-BR" sz="2400" dirty="0" smtClean="0">
                <a:latin typeface="Arial" pitchFamily="34" charset="0"/>
              </a:rPr>
              <a:t>1);</a:t>
            </a:r>
            <a:endParaRPr lang="pt-BR" altLang="pt-BR" sz="2400" dirty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smtClean="0">
                <a:latin typeface="Arial" pitchFamily="34" charset="0"/>
              </a:rPr>
              <a:t>}</a:t>
            </a:r>
            <a:endParaRPr lang="pt-BR" altLang="pt-BR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smtClean="0"/>
              <a:t>Construção </a:t>
            </a:r>
            <a:r>
              <a:rPr lang="pt-BR" altLang="pt-BR" i="1" smtClean="0"/>
              <a:t>for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600200"/>
            <a:ext cx="8472487" cy="275748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pt-BR" altLang="pt-BR" sz="2800" dirty="0" smtClean="0"/>
              <a:t>for (</a:t>
            </a:r>
            <a:r>
              <a:rPr lang="pt-BR" altLang="pt-BR" sz="2800" dirty="0" smtClean="0">
                <a:solidFill>
                  <a:srgbClr val="082AB8"/>
                </a:solidFill>
              </a:rPr>
              <a:t>comando de inicialização</a:t>
            </a:r>
            <a:r>
              <a:rPr lang="pt-BR" altLang="pt-BR" sz="2800" b="1" dirty="0" smtClean="0"/>
              <a:t>;</a:t>
            </a:r>
            <a:r>
              <a:rPr lang="pt-BR" altLang="pt-BR" sz="2800" dirty="0" smtClean="0"/>
              <a:t> </a:t>
            </a:r>
            <a:r>
              <a:rPr lang="pt-BR" altLang="pt-BR" sz="2800" dirty="0" smtClean="0">
                <a:solidFill>
                  <a:srgbClr val="082AB8"/>
                </a:solidFill>
              </a:rPr>
              <a:t>teste lógico</a:t>
            </a:r>
            <a:r>
              <a:rPr lang="pt-BR" altLang="pt-BR" sz="2800" b="1" dirty="0" smtClean="0"/>
              <a:t>;</a:t>
            </a:r>
            <a:r>
              <a:rPr lang="pt-BR" altLang="pt-BR" sz="2800" dirty="0" smtClean="0"/>
              <a:t> </a:t>
            </a:r>
            <a:r>
              <a:rPr lang="pt-BR" altLang="pt-BR" sz="2800" dirty="0" smtClean="0">
                <a:solidFill>
                  <a:srgbClr val="082AB8"/>
                </a:solidFill>
              </a:rPr>
              <a:t>comando de incremento/decremento</a:t>
            </a:r>
            <a:r>
              <a:rPr lang="pt-BR" altLang="pt-BR" sz="2800" dirty="0" smtClean="0"/>
              <a:t>)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     {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       </a:t>
            </a:r>
            <a:r>
              <a:rPr lang="pt-BR" altLang="pt-BR" sz="2800" dirty="0" smtClean="0">
                <a:solidFill>
                  <a:srgbClr val="082AB8"/>
                </a:solidFill>
              </a:rPr>
              <a:t>//comandos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      }</a:t>
            </a:r>
          </a:p>
          <a:p>
            <a:endParaRPr lang="pt-BR" altLang="pt-BR" sz="28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222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B82F7-C47B-455C-AA4C-B5D1FC30F325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Exemplo 8</a:t>
            </a:r>
          </a:p>
        </p:txBody>
      </p:sp>
      <p:sp>
        <p:nvSpPr>
          <p:cNvPr id="532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#include &lt;</a:t>
            </a:r>
            <a:r>
              <a:rPr lang="pt-BR" altLang="pt-BR" sz="2800" dirty="0" err="1" smtClean="0"/>
              <a:t>stdio.h</a:t>
            </a:r>
            <a:r>
              <a:rPr lang="pt-BR" altLang="pt-BR" sz="2800" dirty="0" smtClean="0"/>
              <a:t>&gt;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pt-BR" altLang="pt-BR" sz="1600" dirty="0" smtClean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err="1" smtClean="0"/>
              <a:t>int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main</a:t>
            </a:r>
            <a:r>
              <a:rPr lang="pt-BR" altLang="pt-BR" sz="2800" dirty="0" smtClean="0"/>
              <a:t>()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{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err="1" smtClean="0"/>
              <a:t>int</a:t>
            </a:r>
            <a:r>
              <a:rPr lang="pt-BR" altLang="pt-BR" sz="2800" dirty="0" smtClean="0"/>
              <a:t> x, n=3;</a:t>
            </a:r>
            <a:endParaRPr lang="pt-BR" altLang="pt-BR" sz="1000" dirty="0" smtClean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for (x=1; x&lt;=n; x++){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      </a:t>
            </a:r>
            <a:r>
              <a:rPr lang="pt-BR" altLang="pt-BR" sz="2800" dirty="0" err="1" smtClean="0"/>
              <a:t>printf</a:t>
            </a:r>
            <a:r>
              <a:rPr lang="pt-BR" altLang="pt-BR" sz="2800" dirty="0" smtClean="0"/>
              <a:t>("%d\t", x);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      }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pt-BR" altLang="pt-BR" sz="2800" dirty="0" smtClean="0"/>
              <a:t>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325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BC4BE-FFBC-417C-A835-77670F8FEF8A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5 (</a:t>
            </a:r>
            <a:r>
              <a:rPr lang="pt-BR" altLang="pt-BR" dirty="0" err="1" smtClean="0"/>
              <a:t>while</a:t>
            </a:r>
            <a:r>
              <a:rPr lang="pt-BR" altLang="pt-BR" dirty="0" smtClean="0"/>
              <a:t>)</a:t>
            </a:r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929188"/>
          </a:xfrm>
        </p:spPr>
        <p:txBody>
          <a:bodyPr/>
          <a:lstStyle/>
          <a:p>
            <a:r>
              <a:rPr lang="pt-BR" altLang="pt-BR" sz="2800" smtClean="0"/>
              <a:t>A prefeitura de uma cidade fez uma pesquisa entre seus habitantes, coletando dados sobre o salário e número de filhos. A prefeitura deseja saber a:</a:t>
            </a:r>
          </a:p>
          <a:p>
            <a:pPr lvl="1"/>
            <a:r>
              <a:rPr lang="pt-BR" altLang="pt-BR" sz="2400" smtClean="0"/>
              <a:t>média do salário da população; </a:t>
            </a:r>
          </a:p>
          <a:p>
            <a:pPr lvl="1"/>
            <a:r>
              <a:rPr lang="pt-BR" altLang="pt-BR" sz="2400" smtClean="0"/>
              <a:t>média do número de filhos; </a:t>
            </a:r>
          </a:p>
          <a:p>
            <a:pPr lvl="1"/>
            <a:r>
              <a:rPr lang="pt-BR" altLang="pt-BR" sz="2400" smtClean="0"/>
              <a:t>maior salário; </a:t>
            </a:r>
          </a:p>
          <a:p>
            <a:pPr lvl="1"/>
            <a:r>
              <a:rPr lang="pt-BR" altLang="pt-BR" sz="2400" smtClean="0"/>
              <a:t>percentual de pessoas com salário até R$500,00. </a:t>
            </a:r>
          </a:p>
          <a:p>
            <a:pPr>
              <a:buFont typeface="Arial" pitchFamily="34" charset="0"/>
              <a:buNone/>
            </a:pPr>
            <a:r>
              <a:rPr lang="pt-BR" altLang="pt-BR" sz="2800" smtClean="0"/>
              <a:t>	O final da leitura de dados se dará com a entrada de um salário negativo. </a:t>
            </a:r>
          </a:p>
          <a:p>
            <a:endParaRPr lang="pt-BR" altLang="pt-BR" sz="280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120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3077A-8DDB-4711-8C7E-00CBDA7EC18E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6 (for)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 conversão de graus </a:t>
            </a:r>
            <a:r>
              <a:rPr lang="pt-BR" altLang="pt-BR" dirty="0" err="1" smtClean="0"/>
              <a:t>Farenheit</a:t>
            </a:r>
            <a:r>
              <a:rPr lang="pt-BR" altLang="pt-BR" dirty="0" smtClean="0"/>
              <a:t> para centígrados é obtida por: </a:t>
            </a:r>
          </a:p>
          <a:p>
            <a:pPr>
              <a:buNone/>
            </a:pPr>
            <a:r>
              <a:rPr lang="pt-BR" altLang="pt-BR" dirty="0" smtClean="0"/>
              <a:t>			C= 5/9 * (F – 32).</a:t>
            </a:r>
          </a:p>
          <a:p>
            <a:pPr>
              <a:buNone/>
            </a:pPr>
            <a:r>
              <a:rPr lang="pt-BR" altLang="pt-BR" dirty="0" smtClean="0"/>
              <a:t>    Faça um programa que calcule e escreva uma tabela de 100 a 150 graus </a:t>
            </a:r>
            <a:r>
              <a:rPr lang="pt-BR" altLang="pt-BR" dirty="0" err="1" smtClean="0"/>
              <a:t>Farenheit</a:t>
            </a:r>
            <a:r>
              <a:rPr lang="pt-BR" altLang="pt-BR" dirty="0" smtClean="0"/>
              <a:t> e sua conversão para graus centígrados. </a:t>
            </a:r>
          </a:p>
          <a:p>
            <a:pPr>
              <a:buFont typeface="Arial" pitchFamily="34" charset="0"/>
              <a:buNone/>
            </a:pPr>
            <a:endParaRPr lang="pt-BR" alt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54277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968EB-6056-41BB-9B75-3A169A40E6E4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74638"/>
            <a:ext cx="7072312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Estrutura Básica de um Programa em Linguagem 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7145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</a:t>
            </a:r>
            <a:r>
              <a:rPr lang="en-US" altLang="pt-BR" sz="2800" smtClean="0">
                <a:solidFill>
                  <a:srgbClr val="0033CC"/>
                </a:solidFill>
              </a:rPr>
              <a:t>// várias bibliotecas podem ser incluídas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	</a:t>
            </a:r>
            <a:r>
              <a:rPr lang="en-US" altLang="pt-BR" sz="2800" smtClean="0">
                <a:solidFill>
                  <a:srgbClr val="0033CC"/>
                </a:solidFill>
              </a:rPr>
              <a:t>/*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>
                <a:solidFill>
                  <a:srgbClr val="0033CC"/>
                </a:solidFill>
              </a:rPr>
              <a:t>			declaração de variáveis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>
                <a:solidFill>
                  <a:srgbClr val="0033CC"/>
                </a:solidFill>
              </a:rPr>
              <a:t>        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>
                <a:solidFill>
                  <a:srgbClr val="0033CC"/>
                </a:solidFill>
              </a:rPr>
              <a:t>		//comandos da linguagem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}</a:t>
            </a:r>
            <a:endParaRPr lang="pt-BR" altLang="pt-BR" sz="2800" smtClean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/>
          </a:p>
        </p:txBody>
      </p:sp>
      <p:sp>
        <p:nvSpPr>
          <p:cNvPr id="1638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D7FA9-6BBD-40D8-9DFA-1411D5474252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5786438" y="1071563"/>
            <a:ext cx="3000375" cy="1219200"/>
          </a:xfrm>
          <a:prstGeom prst="borderCallout1">
            <a:avLst>
              <a:gd name="adj1" fmla="val 53750"/>
              <a:gd name="adj2" fmla="val -1616"/>
              <a:gd name="adj3" fmla="val 75569"/>
              <a:gd name="adj4" fmla="val -8006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itchFamily="34" charset="0"/>
              </a:rPr>
              <a:t>Biblioteca que contém a especificação dos comandos de entrada e saída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>
            <a:off x="3786188" y="2928938"/>
            <a:ext cx="2214562" cy="500062"/>
          </a:xfrm>
          <a:prstGeom prst="borderCallout1">
            <a:avLst>
              <a:gd name="adj1" fmla="val 28722"/>
              <a:gd name="adj2" fmla="val -2745"/>
              <a:gd name="adj3" fmla="val 26060"/>
              <a:gd name="adj4" fmla="val -6609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itchFamily="34" charset="0"/>
              </a:rPr>
              <a:t>Função Principal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1725602"/>
          </a:xfrm>
        </p:spPr>
        <p:txBody>
          <a:bodyPr/>
          <a:lstStyle/>
          <a:p>
            <a:pPr algn="l"/>
            <a:r>
              <a:rPr lang="pt-BR" sz="3600" dirty="0" smtClean="0">
                <a:solidFill>
                  <a:srgbClr val="0E9648"/>
                </a:solidFill>
              </a:rPr>
              <a:t>Exercícios Resolvidos com Algoritmos </a:t>
            </a:r>
            <a:br>
              <a:rPr lang="pt-BR" sz="3600" dirty="0" smtClean="0">
                <a:solidFill>
                  <a:srgbClr val="0E9648"/>
                </a:solidFill>
              </a:rPr>
            </a:br>
            <a:r>
              <a:rPr lang="pt-BR" sz="3600" dirty="0" smtClean="0">
                <a:solidFill>
                  <a:srgbClr val="0E9648"/>
                </a:solidFill>
              </a:rPr>
              <a:t>Exercícios Propostos</a:t>
            </a:r>
            <a:endParaRPr lang="pt-BR" sz="3600" dirty="0">
              <a:solidFill>
                <a:srgbClr val="0E9648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928802"/>
            <a:ext cx="8501122" cy="4197361"/>
          </a:xfrm>
        </p:spPr>
        <p:txBody>
          <a:bodyPr/>
          <a:lstStyle/>
          <a:p>
            <a:r>
              <a:rPr lang="pt-BR" dirty="0" smtClean="0">
                <a:solidFill>
                  <a:srgbClr val="082AB8"/>
                </a:solidFill>
              </a:rPr>
              <a:t>Biblioteca Virtual (portal do aluno)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Ascencio</a:t>
            </a:r>
            <a:r>
              <a:rPr lang="pt-BR" dirty="0" smtClean="0"/>
              <a:t>, A. F. G. e Campos, E. </a:t>
            </a:r>
            <a:r>
              <a:rPr lang="pt-BR" dirty="0" err="1" smtClean="0"/>
              <a:t>A.V.</a:t>
            </a:r>
            <a:r>
              <a:rPr lang="pt-BR" dirty="0" smtClean="0"/>
              <a:t>  “</a:t>
            </a:r>
            <a:r>
              <a:rPr lang="pt-BR" i="1" dirty="0" smtClean="0"/>
              <a:t>Fundamentos da Programação de Computadores: algoritmos, Pascal, C/C++ e Java” - 3ª edição</a:t>
            </a:r>
          </a:p>
          <a:p>
            <a:pPr algn="ctr">
              <a:buNone/>
            </a:pPr>
            <a:r>
              <a:rPr lang="pt-BR" b="1" i="1" dirty="0" smtClean="0"/>
              <a:t>Capítulos 4 e 5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Códigos de Alta Performance - Profa Patrícia Magna</a:t>
            </a:r>
            <a:endParaRPr lang="pt-BR" alt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0AE2-C52A-487E-82EC-B4E213515206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69557" y="252883"/>
            <a:ext cx="8229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400" b="1" dirty="0" err="1" smtClean="0">
                <a:latin typeface="Calibri" pitchFamily="34" charset="0"/>
              </a:rPr>
              <a:t>Referências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Bibliográficas</a:t>
            </a:r>
            <a:endParaRPr lang="pt-BR" sz="2400" b="1" dirty="0">
              <a:latin typeface="Calibri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Códigos de Alta Performance – </a:t>
            </a:r>
          </a:p>
          <a:p>
            <a:r>
              <a:rPr lang="pt-BR" dirty="0" err="1" smtClean="0"/>
              <a:t>Profa</a:t>
            </a:r>
            <a:r>
              <a:rPr lang="pt-BR" dirty="0" smtClean="0"/>
              <a:t> Patrícia Magna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41872" y="1155940"/>
            <a:ext cx="79449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Font typeface="Wingdings" pitchFamily="2" charset="2"/>
              <a:buChar char="§"/>
              <a:tabLst>
                <a:tab pos="534988" algn="l"/>
              </a:tabLst>
            </a:pPr>
            <a:r>
              <a:rPr lang="pt-BR" sz="2400" dirty="0" err="1" smtClean="0"/>
              <a:t>Mizahi</a:t>
            </a:r>
            <a:r>
              <a:rPr lang="pt-BR" sz="2400" dirty="0" smtClean="0"/>
              <a:t>,V. V., Treinamento em Linguagem C,Pearson, 2008.</a:t>
            </a:r>
          </a:p>
          <a:p>
            <a:pPr indent="457200">
              <a:buFont typeface="Wingdings" pitchFamily="2" charset="2"/>
              <a:buChar char="§"/>
              <a:tabLst>
                <a:tab pos="534988" algn="l"/>
              </a:tabLst>
            </a:pPr>
            <a:r>
              <a:rPr lang="pt-BR" sz="2400" dirty="0" err="1" smtClean="0"/>
              <a:t>Deitel</a:t>
            </a:r>
            <a:r>
              <a:rPr lang="pt-BR" sz="2400" dirty="0" smtClean="0"/>
              <a:t>, P.; </a:t>
            </a:r>
            <a:r>
              <a:rPr lang="pt-BR" sz="2400" dirty="0" err="1" smtClean="0"/>
              <a:t>Deitel</a:t>
            </a:r>
            <a:r>
              <a:rPr lang="pt-BR" sz="2400" dirty="0" smtClean="0"/>
              <a:t>, H. “C: como programar” - 6ª edição</a:t>
            </a:r>
          </a:p>
          <a:p>
            <a:pPr indent="457200">
              <a:buFont typeface="Wingdings" pitchFamily="2" charset="2"/>
              <a:buChar char="§"/>
              <a:tabLst>
                <a:tab pos="534988" algn="l"/>
              </a:tabLst>
            </a:pPr>
            <a:r>
              <a:rPr lang="pt-BR" sz="2400" dirty="0" smtClean="0"/>
              <a:t>ZIVIANI, </a:t>
            </a:r>
            <a:r>
              <a:rPr lang="pt-BR" sz="2400" dirty="0" err="1" smtClean="0"/>
              <a:t>Nivio</a:t>
            </a:r>
            <a:r>
              <a:rPr lang="pt-BR" sz="2400" dirty="0" smtClean="0"/>
              <a:t>. Projeto de algoritmos com implementações em Pascal e C. São Paulo: Pioneira,  2000. </a:t>
            </a:r>
          </a:p>
          <a:p>
            <a:pPr indent="457200">
              <a:tabLst>
                <a:tab pos="534988" algn="l"/>
              </a:tabLst>
            </a:pPr>
            <a:endParaRPr lang="pt-BR" sz="2400" dirty="0" smtClean="0"/>
          </a:p>
          <a:p>
            <a:pPr indent="457200">
              <a:buFont typeface="Wingdings" pitchFamily="2" charset="2"/>
              <a:buChar char="§"/>
              <a:tabLst>
                <a:tab pos="534988" algn="l"/>
              </a:tabLst>
            </a:pPr>
            <a:endParaRPr lang="pt-BR" sz="2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Copyright © 2019</a:t>
            </a:r>
          </a:p>
          <a:p>
            <a:pPr>
              <a:defRPr/>
            </a:pPr>
            <a:r>
              <a:rPr kumimoji="1" lang="pt-BR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: Patrícia Magna</a:t>
            </a:r>
          </a:p>
          <a:p>
            <a:pPr>
              <a:defRPr/>
            </a:pPr>
            <a:endParaRPr kumimoji="1" lang="pt-BR" sz="2000" dirty="0" smtClean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smtClean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Exemplo do Programa em Linguagem 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int x,y;	</a:t>
            </a:r>
            <a:r>
              <a:rPr lang="en-US" altLang="pt-BR" sz="2800" smtClean="0">
                <a:solidFill>
                  <a:srgbClr val="082AB8"/>
                </a:solidFill>
              </a:rPr>
              <a:t>//variáveis x e y são do tipo inteiro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y =1;	</a:t>
            </a:r>
            <a:r>
              <a:rPr lang="en-US" altLang="pt-BR" sz="2800" smtClean="0">
                <a:solidFill>
                  <a:srgbClr val="082AB8"/>
                </a:solidFill>
              </a:rPr>
              <a:t>// variável y recebe o valor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x = y+2;	</a:t>
            </a:r>
            <a:r>
              <a:rPr lang="en-US" altLang="pt-BR" sz="2800" smtClean="0">
                <a:solidFill>
                  <a:srgbClr val="082AB8"/>
                </a:solidFill>
              </a:rPr>
              <a:t>/* variável x recebe o resultado de y 		                somado de 2*/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pt-BR" sz="2800" smtClean="0"/>
              <a:t>	}</a:t>
            </a:r>
            <a:endParaRPr lang="pt-BR" altLang="pt-BR" sz="2800" smtClean="0"/>
          </a:p>
        </p:txBody>
      </p:sp>
      <p:sp>
        <p:nvSpPr>
          <p:cNvPr id="1229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1741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49F3D-4CC2-4269-B684-454C3B4EEF3F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Comandos em 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Cada comando, ou seja, cada linha do programa deve ser concluída com “;”</a:t>
            </a:r>
          </a:p>
          <a:p>
            <a:pPr eaLnBrk="1" hangingPunct="1"/>
            <a:r>
              <a:rPr lang="pt-BR" altLang="pt-BR" smtClean="0"/>
              <a:t>O ponto-e-vírgula determina que o comando está completo e pode ser iniciado outro</a:t>
            </a:r>
          </a:p>
          <a:p>
            <a:pPr eaLnBrk="1" hangingPunct="1"/>
            <a:r>
              <a:rPr lang="pt-BR" altLang="pt-BR" smtClean="0"/>
              <a:t>Exemplo: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pt-BR" altLang="pt-BR" smtClean="0"/>
              <a:t>y=1;</a:t>
            </a:r>
          </a:p>
        </p:txBody>
      </p:sp>
      <p:sp>
        <p:nvSpPr>
          <p:cNvPr id="1331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1843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B91D7-8393-4BFF-933E-4105401273E4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72300" cy="1143000"/>
          </a:xfrm>
        </p:spPr>
        <p:txBody>
          <a:bodyPr/>
          <a:lstStyle/>
          <a:p>
            <a:pPr algn="l" eaLnBrk="1" hangingPunct="1"/>
            <a:r>
              <a:rPr lang="pt-BR" altLang="pt-BR" smtClean="0"/>
              <a:t>Declaração de Variáveis em 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pt-BR" dirty="0" smtClean="0"/>
              <a:t>Nos programas as informações são armazenadas em variáveis. Em C a toda variável deve ser associado um tipo dos dados que ela armazenará, o que é feito na </a:t>
            </a:r>
            <a:r>
              <a:rPr lang="pt-BR" altLang="pt-BR" i="1" dirty="0" smtClean="0"/>
              <a:t>declaração</a:t>
            </a:r>
            <a:r>
              <a:rPr lang="pt-BR" altLang="pt-BR" dirty="0" smtClean="0"/>
              <a:t> da variável.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dirty="0" smtClean="0"/>
              <a:t>Declaração: 	</a:t>
            </a:r>
          </a:p>
          <a:p>
            <a:pPr marL="457200" lvl="1" indent="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pt-BR" altLang="pt-BR" sz="3200" dirty="0" smtClean="0">
                <a:solidFill>
                  <a:srgbClr val="0033CC"/>
                </a:solidFill>
              </a:rPr>
              <a:t>	Tipo</a:t>
            </a:r>
            <a:r>
              <a:rPr lang="pt-BR" altLang="pt-BR" dirty="0" smtClean="0"/>
              <a:t> 	</a:t>
            </a:r>
            <a:r>
              <a:rPr lang="pt-BR" altLang="pt-BR" dirty="0" smtClean="0">
                <a:solidFill>
                  <a:srgbClr val="FF0000"/>
                </a:solidFill>
              </a:rPr>
              <a:t>lista de identificadores</a:t>
            </a:r>
            <a:r>
              <a:rPr lang="pt-BR" altLang="pt-BR" dirty="0" smtClean="0"/>
              <a:t>;</a:t>
            </a:r>
          </a:p>
          <a:p>
            <a:pPr marL="457200" lvl="1" indent="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pt-BR" altLang="pt-BR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pt-BR" dirty="0" smtClean="0"/>
              <a:t>	</a:t>
            </a:r>
            <a:r>
              <a:rPr lang="pt-BR" altLang="pt-BR" dirty="0" smtClean="0">
                <a:solidFill>
                  <a:srgbClr val="0033CC"/>
                </a:solidFill>
              </a:rPr>
              <a:t>	</a:t>
            </a:r>
            <a:r>
              <a:rPr lang="pt-BR" altLang="pt-BR" sz="3200" dirty="0" err="1" smtClean="0">
                <a:solidFill>
                  <a:srgbClr val="0033CC"/>
                </a:solidFill>
              </a:rPr>
              <a:t>int</a:t>
            </a:r>
            <a:r>
              <a:rPr lang="pt-BR" altLang="pt-BR" sz="3200" dirty="0" smtClean="0">
                <a:solidFill>
                  <a:srgbClr val="0033CC"/>
                </a:solidFill>
              </a:rPr>
              <a:t>	</a:t>
            </a:r>
            <a:r>
              <a:rPr lang="pt-BR" altLang="pt-BR" sz="3200" dirty="0">
                <a:solidFill>
                  <a:srgbClr val="FF0000"/>
                </a:solidFill>
              </a:rPr>
              <a:t>x, y</a:t>
            </a:r>
            <a:r>
              <a:rPr lang="pt-BR" altLang="pt-BR" sz="3200" dirty="0" smtClean="0">
                <a:solidFill>
                  <a:srgbClr val="0033CC"/>
                </a:solidFill>
              </a:rPr>
              <a:t>;</a:t>
            </a:r>
          </a:p>
        </p:txBody>
      </p:sp>
      <p:sp>
        <p:nvSpPr>
          <p:cNvPr id="1433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1946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4FC4D-9392-4F61-9A00-01A1BCC1C986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1547813" y="4941888"/>
            <a:ext cx="284162" cy="5032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2484438" y="4941888"/>
            <a:ext cx="282575" cy="5032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Códigos de Alta Performance - Profa Patrícia Magna</a:t>
            </a:r>
            <a:endParaRPr lang="pt-BR"/>
          </a:p>
        </p:txBody>
      </p:sp>
      <p:sp>
        <p:nvSpPr>
          <p:cNvPr id="2048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4EBC3-F9E3-48B0-AFE6-720E199CBBC2}" type="slidenum">
              <a:rPr lang="pt-BR" altLang="pt-BR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BR" altLang="pt-BR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71500"/>
            <a:ext cx="6429375" cy="1071563"/>
          </a:xfrm>
        </p:spPr>
        <p:txBody>
          <a:bodyPr/>
          <a:lstStyle/>
          <a:p>
            <a:pPr algn="l" eaLnBrk="1" hangingPunct="1"/>
            <a:r>
              <a:rPr lang="pt-BR" altLang="pt-BR" sz="4000" smtClean="0"/>
              <a:t>Palavras Reservadas para Linguagem C</a:t>
            </a:r>
            <a:r>
              <a:rPr lang="pt-BR" altLang="pt-BR" smtClean="0"/>
              <a:t>	</a:t>
            </a:r>
          </a:p>
        </p:txBody>
      </p:sp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0" y="2500313"/>
          <a:ext cx="9144000" cy="3214687"/>
        </p:xfrm>
        <a:graphic>
          <a:graphicData uri="http://schemas.openxmlformats.org/presentationml/2006/ole">
            <p:oleObj spid="_x0000_s20486" name="Documento" r:id="rId3" imgW="5629656" imgH="15179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2076</Words>
  <Application>Microsoft Office PowerPoint</Application>
  <PresentationFormat>Apresentação na tela (4:3)</PresentationFormat>
  <Paragraphs>511</Paragraphs>
  <Slides>52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Tema do Office</vt:lpstr>
      <vt:lpstr>Documento</vt:lpstr>
      <vt:lpstr>Document</vt:lpstr>
      <vt:lpstr>Slide 1</vt:lpstr>
      <vt:lpstr>Linguagem C</vt:lpstr>
      <vt:lpstr>Motivos para Programar em C</vt:lpstr>
      <vt:lpstr>Então vamos ao estudo  da linguagem C ...</vt:lpstr>
      <vt:lpstr>Estrutura Básica de um Programa em Linguagem C</vt:lpstr>
      <vt:lpstr>Exemplo do Programa em Linguagem C</vt:lpstr>
      <vt:lpstr>Comandos em C</vt:lpstr>
      <vt:lpstr>Declaração de Variáveis em C</vt:lpstr>
      <vt:lpstr>Palavras Reservadas para Linguagem C </vt:lpstr>
      <vt:lpstr>Principais Tipos de Dados em C</vt:lpstr>
      <vt:lpstr>Exemplo de Declarações de Variáveis</vt:lpstr>
      <vt:lpstr>Principais Operadores  Matemáticos em C</vt:lpstr>
      <vt:lpstr>Exemplo de Programa com Operações Matemáticas</vt:lpstr>
      <vt:lpstr>Comandos de Saída</vt:lpstr>
      <vt:lpstr>Comandos de Saída</vt:lpstr>
      <vt:lpstr>Especificação do Tipo de Dado na Função printf e scanf</vt:lpstr>
      <vt:lpstr>Exemplo 1  Programa com printf</vt:lpstr>
      <vt:lpstr>Exercício 1</vt:lpstr>
      <vt:lpstr>Especificação de Comandos na  Função printf</vt:lpstr>
      <vt:lpstr>Exemplo 2 Programa com printf</vt:lpstr>
      <vt:lpstr>Exemplo 3 Programa com printf</vt:lpstr>
      <vt:lpstr>Comandos de Entrada</vt:lpstr>
      <vt:lpstr>Comandos de Entrada</vt:lpstr>
      <vt:lpstr>Exemplo de Programa com scanf</vt:lpstr>
      <vt:lpstr>Exercícios 3</vt:lpstr>
      <vt:lpstr>Exemplo 4 Leitura de Caracter</vt:lpstr>
      <vt:lpstr>Problema da Leitura de Carater</vt:lpstr>
      <vt:lpstr>Problema da Leitura de Carater</vt:lpstr>
      <vt:lpstr>Solução do Problema da Leitura de Carater</vt:lpstr>
      <vt:lpstr>Problema da Leitura de Carater</vt:lpstr>
      <vt:lpstr>Outras Funções para Leitura de Caracteres</vt:lpstr>
      <vt:lpstr>Observação</vt:lpstr>
      <vt:lpstr>Estrutura Condicional Simples (1)</vt:lpstr>
      <vt:lpstr>Estrutura Condicional Simples (2)</vt:lpstr>
      <vt:lpstr>Operadores Relacionais</vt:lpstr>
      <vt:lpstr>Exemplo 5</vt:lpstr>
      <vt:lpstr>Exemplo 6</vt:lpstr>
      <vt:lpstr>Operadores Lógicos</vt:lpstr>
      <vt:lpstr>Tabela Verdade dos Operadores Lógicos</vt:lpstr>
      <vt:lpstr>Exemplos</vt:lpstr>
      <vt:lpstr>Exercício 4 (if)</vt:lpstr>
      <vt:lpstr>Construção de Repetição (Loop)</vt:lpstr>
      <vt:lpstr>Construção while</vt:lpstr>
      <vt:lpstr>Construção  do...while </vt:lpstr>
      <vt:lpstr>Exemplo 7</vt:lpstr>
      <vt:lpstr>Construção for</vt:lpstr>
      <vt:lpstr>Exemplo 8</vt:lpstr>
      <vt:lpstr>Exercício 5 (while)</vt:lpstr>
      <vt:lpstr>Exercício 6 (for)</vt:lpstr>
      <vt:lpstr>Exercícios Resolvidos com Algoritmos  Exercícios Propostos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Computadores</dc:title>
  <dc:creator>Patrícia Magna</dc:creator>
  <cp:lastModifiedBy>Patricia</cp:lastModifiedBy>
  <cp:revision>125</cp:revision>
  <dcterms:created xsi:type="dcterms:W3CDTF">2005-02-16T13:03:14Z</dcterms:created>
  <dcterms:modified xsi:type="dcterms:W3CDTF">2019-02-05T12:36:15Z</dcterms:modified>
</cp:coreProperties>
</file>