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emf" ContentType="image/x-emf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39" r:id="rId3"/>
    <p:sldMasterId id="2147483751" r:id="rId4"/>
    <p:sldMasterId id="2147483749" r:id="rId5"/>
  </p:sldMasterIdLst>
  <p:notesMasterIdLst>
    <p:notesMasterId r:id="rId16"/>
  </p:notesMasterIdLst>
  <p:handoutMasterIdLst>
    <p:handoutMasterId r:id="rId17"/>
  </p:handoutMasterIdLst>
  <p:sldIdLst>
    <p:sldId id="266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3" r:id="rId14"/>
    <p:sldId id="26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4EBF"/>
    <a:srgbClr val="F0265D"/>
    <a:srgbClr val="F6F6F6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4" autoAdjust="0"/>
    <p:restoredTop sz="94667" autoAdjust="0"/>
  </p:normalViewPr>
  <p:slideViewPr>
    <p:cSldViewPr snapToGrid="0" snapToObjects="1">
      <p:cViewPr>
        <p:scale>
          <a:sx n="50" d="100"/>
          <a:sy n="50" d="100"/>
        </p:scale>
        <p:origin x="-1286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pPr/>
              <a:t>30/01/2019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20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375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641" y="457200"/>
            <a:ext cx="6972320" cy="114300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347865" y="6286500"/>
            <a:ext cx="2520280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B789-2478-4B84-ACAC-457A7E3D18C9}" type="slidenum">
              <a:rPr lang="pt-BR" altLang="en-US"/>
              <a:pPr>
                <a:defRPr/>
              </a:pPr>
              <a:t>‹nº›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156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152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433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9902"/>
            <a:ext cx="7392202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8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914400" y="1600199"/>
            <a:ext cx="2875280" cy="4249172"/>
          </a:xfrm>
        </p:spPr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8114" y="1600200"/>
            <a:ext cx="4207871" cy="2933299"/>
          </a:xfrm>
        </p:spPr>
        <p:txBody>
          <a:bodyPr>
            <a:normAutofit/>
          </a:bodyPr>
          <a:lstStyle>
            <a:lvl1pPr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 userDrawn="1"/>
        </p:nvSpPr>
        <p:spPr>
          <a:xfrm>
            <a:off x="947124" y="7483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SHORT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BIO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19"/>
          <p:cNvSpPr/>
          <p:nvPr userDrawn="1"/>
        </p:nvSpPr>
        <p:spPr>
          <a:xfrm>
            <a:off x="3789680" y="4672530"/>
            <a:ext cx="4576305" cy="119609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Espaço Reservado para Texto 9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090988" y="4792663"/>
            <a:ext cx="3868737" cy="828675"/>
          </a:xfr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otham-Bold"/>
              </a:defRPr>
            </a:lvl1pPr>
            <a:lvl2pPr>
              <a:defRPr sz="1800">
                <a:solidFill>
                  <a:schemeClr val="bg1"/>
                </a:solidFill>
                <a:latin typeface="Gotham-Bold"/>
              </a:defRPr>
            </a:lvl2pPr>
          </a:lstStyle>
          <a:p>
            <a:pPr lvl="0"/>
            <a:r>
              <a:rPr lang="pt-BR" dirty="0" smtClean="0"/>
              <a:t>Prof. nome</a:t>
            </a:r>
          </a:p>
          <a:p>
            <a:pPr lvl="0"/>
            <a:r>
              <a:rPr lang="pt-BR" dirty="0" err="1" smtClean="0"/>
              <a:t>Email</a:t>
            </a:r>
            <a:endParaRPr lang="pt-BR" dirty="0" smtClean="0"/>
          </a:p>
        </p:txBody>
      </p:sp>
      <p:sp>
        <p:nvSpPr>
          <p:cNvPr id="13" name="Isosceles Triangle 2"/>
          <p:cNvSpPr/>
          <p:nvPr userDrawn="1"/>
        </p:nvSpPr>
        <p:spPr>
          <a:xfrm rot="16200000">
            <a:off x="3493922" y="4970503"/>
            <a:ext cx="358752" cy="241676"/>
          </a:xfrm>
          <a:prstGeom prst="triangle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xmlns="" val="245854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750228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>
          <a:xfrm>
            <a:off x="914400" y="2319338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215012"/>
            <a:ext cx="7238198" cy="26035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>
          <a:xfrm>
            <a:off x="914400" y="4784122"/>
            <a:ext cx="7238198" cy="160776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extBox 15"/>
          <p:cNvSpPr txBox="1"/>
          <p:nvPr userDrawn="1"/>
        </p:nvSpPr>
        <p:spPr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CONTEÚDO </a:t>
            </a: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ok"/>
              </a:rPr>
              <a:t>DO CURSO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82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24539" y="2857500"/>
            <a:ext cx="6294922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29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654" y="749165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82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39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40277"/>
            <a:ext cx="7469188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677443"/>
            <a:ext cx="7469188" cy="1251719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§"/>
              <a:defRPr sz="1200">
                <a:latin typeface="Gotham-Book"/>
              </a:defRPr>
            </a:lvl1pPr>
            <a:lvl2pPr>
              <a:buFont typeface="Wingdings" panose="05000000000000000000" pitchFamily="2" charset="2"/>
              <a:buChar char="§"/>
              <a:defRPr sz="1200">
                <a:latin typeface="Gotham-Book"/>
              </a:defRPr>
            </a:lvl2pPr>
            <a:lvl3pPr>
              <a:buFont typeface="Wingdings" panose="05000000000000000000" pitchFamily="2" charset="2"/>
              <a:buChar char="§"/>
              <a:defRPr sz="1200">
                <a:latin typeface="Gotham-Book"/>
              </a:defRPr>
            </a:lvl3pPr>
            <a:lvl4pPr>
              <a:buFont typeface="Wingdings" panose="05000000000000000000" pitchFamily="2" charset="2"/>
              <a:buChar char="§"/>
              <a:defRPr sz="1200">
                <a:latin typeface="Gotham-Book"/>
              </a:defRPr>
            </a:lvl4pPr>
            <a:lvl5pPr>
              <a:buFont typeface="Wingdings" panose="05000000000000000000" pitchFamily="2" charset="2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>
          <a:xfrm>
            <a:off x="914400" y="1568450"/>
            <a:ext cx="7469188" cy="2589213"/>
          </a:xfrm>
        </p:spPr>
        <p:txBody>
          <a:bodyPr>
            <a:normAutofit/>
          </a:bodyPr>
          <a:lstStyle>
            <a:lvl1pPr>
              <a:defRPr sz="1200">
                <a:latin typeface="Gotham HTF Book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462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721027"/>
            <a:ext cx="7305575" cy="471234"/>
          </a:xfrm>
        </p:spPr>
        <p:txBody>
          <a:bodyPr>
            <a:norm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33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/>
          <p:cNvPicPr>
            <a:picLocks noChangeAspect="1"/>
          </p:cNvPicPr>
          <p:nvPr userDrawn="1"/>
        </p:nvPicPr>
        <p:blipFill rotWithShape="1">
          <a:blip r:embed="rId3"/>
          <a:srcRect l="21776" r="21705"/>
          <a:stretch/>
        </p:blipFill>
        <p:spPr>
          <a:xfrm>
            <a:off x="-5825" y="2034073"/>
            <a:ext cx="9155651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TextBox 14"/>
          <p:cNvSpPr txBox="1"/>
          <p:nvPr userDrawn="1"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Versão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 &lt;Nº&gt; – &lt;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Mês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/</a:t>
            </a:r>
            <a:r>
              <a:rPr lang="en-US" sz="1400" dirty="0" err="1">
                <a:solidFill>
                  <a:srgbClr val="303030"/>
                </a:solidFill>
                <a:latin typeface="Gotham-Bold"/>
                <a:cs typeface="Gotham-Bold"/>
              </a:rPr>
              <a:t>Ano</a:t>
            </a: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&gt;</a:t>
            </a:r>
          </a:p>
        </p:txBody>
      </p:sp>
      <p:sp>
        <p:nvSpPr>
          <p:cNvPr id="14" name="TextBox 15"/>
          <p:cNvSpPr txBox="1"/>
          <p:nvPr userDrawn="1"/>
        </p:nvSpPr>
        <p:spPr>
          <a:xfrm>
            <a:off x="1006056" y="2770244"/>
            <a:ext cx="7166918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Gotham HTF" pitchFamily="2" charset="0"/>
                <a:cs typeface="Gotham-Bold"/>
              </a:rPr>
              <a:t>SISTEMAS DE INFORMAÇÃO</a:t>
            </a:r>
            <a:endParaRPr lang="en-US" sz="3200" b="1" dirty="0">
              <a:solidFill>
                <a:srgbClr val="FFFFFF"/>
              </a:solidFill>
              <a:latin typeface="Gotham HTF" pitchFamily="2" charset="0"/>
              <a:cs typeface="Gotham-Bold"/>
            </a:endParaRPr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5" name="Rectangle 22"/>
          <p:cNvSpPr/>
          <p:nvPr userDrawn="1"/>
        </p:nvSpPr>
        <p:spPr>
          <a:xfrm flipH="1">
            <a:off x="759004" y="2895819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652" y="697656"/>
            <a:ext cx="7443468" cy="585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651" y="1600200"/>
            <a:ext cx="74434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5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Gotham HTF" pitchFamily="2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otham HTF Book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2015  </a:t>
            </a: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Prof. </a:t>
            </a:r>
            <a:r>
              <a:rPr kumimoji="1" lang="en-US" sz="2000" b="1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Leandro </a:t>
            </a:r>
            <a:r>
              <a:rPr kumimoji="1" lang="en-US" sz="2000" b="1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Rubim</a:t>
            </a:r>
            <a:endParaRPr kumimoji="1" lang="en-US" sz="2000" b="1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045611" y="3151990"/>
            <a:ext cx="7451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>
                <a:solidFill>
                  <a:srgbClr val="FFFF00"/>
                </a:solidFill>
                <a:latin typeface="Gotham-Book"/>
                <a:cs typeface="Gotham-Book"/>
              </a:rPr>
              <a:t>Estruturas de Dados </a:t>
            </a:r>
            <a:r>
              <a:rPr lang="pt-BR" altLang="pt-BR" sz="2800" dirty="0" smtClean="0">
                <a:solidFill>
                  <a:srgbClr val="FFFF00"/>
                </a:solidFill>
                <a:latin typeface="Gotham-Book"/>
                <a:cs typeface="Gotham-Book"/>
              </a:rPr>
              <a:t>Homogêneas:   Vetores</a:t>
            </a:r>
            <a:endParaRPr lang="pt-BR" altLang="pt-BR" sz="1000" dirty="0">
              <a:solidFill>
                <a:srgbClr val="FFFF00"/>
              </a:solidFill>
              <a:latin typeface="Gotham-Book"/>
              <a:cs typeface="Gotham-Book"/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Gotham-Book"/>
                <a:cs typeface="Gotham-Book"/>
              </a:rPr>
              <a:t>Códigos</a:t>
            </a:r>
            <a:r>
              <a:rPr lang="en-US" sz="2000" dirty="0" smtClean="0">
                <a:solidFill>
                  <a:srgbClr val="FFFFFF"/>
                </a:solidFill>
                <a:latin typeface="Gotham-Book"/>
                <a:cs typeface="Gotham-Book"/>
              </a:rPr>
              <a:t> de Alta Performance</a:t>
            </a:r>
            <a:r>
              <a:rPr lang="en-US" sz="2200" dirty="0" smtClean="0">
                <a:solidFill>
                  <a:srgbClr val="FFFFFF"/>
                </a:solidFill>
                <a:latin typeface="Gotham-Book"/>
                <a:cs typeface="Gotham-Book"/>
              </a:rPr>
              <a:t>	</a:t>
            </a:r>
            <a:endParaRPr lang="en-US" sz="22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1045612" y="4092133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  <a:latin typeface="Gotham-Bold"/>
                <a:cs typeface="Gotham-Bold"/>
              </a:rPr>
              <a:t>profpatricia.magna@fiap.com.br</a:t>
            </a:r>
            <a:endParaRPr lang="en-US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35429" y="6237514"/>
            <a:ext cx="2884714" cy="446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8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18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 HTF" pitchFamily="2" charset="0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2019 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Profa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Dra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Patrícia</a:t>
            </a:r>
            <a:r>
              <a:rPr kumimoji="1" lang="en-US" sz="2000" dirty="0" smtClean="0">
                <a:solidFill>
                  <a:schemeClr val="bg1"/>
                </a:solidFill>
                <a:latin typeface="Gotham HTF" pitchFamily="2" charset="0"/>
                <a:cs typeface="Gotham-Bold"/>
              </a:rPr>
              <a:t> Magna</a:t>
            </a:r>
            <a:endParaRPr kumimoji="1" lang="en-US" sz="2000" dirty="0">
              <a:solidFill>
                <a:schemeClr val="bg1"/>
              </a:solidFill>
              <a:latin typeface="Gotham HTF" pitchFamily="2" charset="0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959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xfrm>
            <a:off x="795338" y="682048"/>
            <a:ext cx="7758112" cy="1143000"/>
          </a:xfrm>
        </p:spPr>
        <p:txBody>
          <a:bodyPr>
            <a:normAutofit fontScale="90000"/>
          </a:bodyPr>
          <a:lstStyle/>
          <a:p>
            <a:r>
              <a:rPr lang="pt-BR" altLang="pt-BR" sz="4000" b="0" dirty="0" smtClean="0">
                <a:solidFill>
                  <a:srgbClr val="014EBF"/>
                </a:solidFill>
              </a:rPr>
              <a:t>Estruturas de Dados Homogêneas</a:t>
            </a:r>
            <a:br>
              <a:rPr lang="pt-BR" altLang="pt-BR" sz="4000" b="0" dirty="0" smtClean="0">
                <a:solidFill>
                  <a:srgbClr val="014EBF"/>
                </a:solidFill>
              </a:rPr>
            </a:br>
            <a:r>
              <a:rPr lang="pt-BR" altLang="pt-BR" sz="4000" b="0" dirty="0" smtClean="0">
                <a:solidFill>
                  <a:srgbClr val="014EBF"/>
                </a:solidFill>
              </a:rPr>
              <a:t>Vetores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2133600"/>
            <a:ext cx="8229600" cy="4525963"/>
          </a:xfrm>
        </p:spPr>
        <p:txBody>
          <a:bodyPr/>
          <a:lstStyle/>
          <a:p>
            <a:r>
              <a:rPr lang="pt-BR" altLang="pt-BR" smtClean="0"/>
              <a:t>Todo tipo de dado que agrega mais de um valor é dito que se trata de uma estrutura de dados. </a:t>
            </a:r>
          </a:p>
          <a:p>
            <a:r>
              <a:rPr lang="pt-BR" altLang="pt-BR" smtClean="0"/>
              <a:t>Como vetores (e matrizes) podem conter apenas valores do mesmo tipo são conhecidos também como estruturas de dados homogêneas.</a:t>
            </a:r>
          </a:p>
          <a:p>
            <a:endParaRPr lang="pt-BR" altLang="pt-BR" smtClean="0"/>
          </a:p>
        </p:txBody>
      </p:sp>
      <p:sp>
        <p:nvSpPr>
          <p:cNvPr id="55301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50EDC-2925-4EBD-AC76-D4BBDF290984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86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>
          <a:xfrm>
            <a:off x="882073" y="403947"/>
            <a:ext cx="6972300" cy="1143000"/>
          </a:xfrm>
        </p:spPr>
        <p:txBody>
          <a:bodyPr>
            <a:normAutofit/>
          </a:bodyPr>
          <a:lstStyle/>
          <a:p>
            <a:pPr algn="l"/>
            <a:r>
              <a:rPr lang="pt-BR" altLang="pt-BR" sz="3600" b="0" dirty="0">
                <a:solidFill>
                  <a:srgbClr val="014EBF"/>
                </a:solidFill>
              </a:rPr>
              <a:t>Declaração de Vetor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85875"/>
            <a:ext cx="9215438" cy="3571875"/>
          </a:xfrm>
        </p:spPr>
        <p:txBody>
          <a:bodyPr/>
          <a:lstStyle/>
          <a:p>
            <a:endParaRPr lang="pt-BR" altLang="pt-BR" dirty="0" smtClean="0"/>
          </a:p>
          <a:p>
            <a:pPr>
              <a:buFont typeface="Arial" pitchFamily="34" charset="0"/>
              <a:buNone/>
            </a:pPr>
            <a:r>
              <a:rPr lang="pt-BR" altLang="pt-BR" sz="2800" dirty="0" smtClean="0">
                <a:solidFill>
                  <a:srgbClr val="082AB8"/>
                </a:solidFill>
              </a:rPr>
              <a:t>&lt;Tipo do dado&gt;   </a:t>
            </a:r>
            <a:r>
              <a:rPr lang="pt-BR" altLang="pt-BR" sz="2800" b="1" dirty="0" err="1" smtClean="0">
                <a:solidFill>
                  <a:srgbClr val="FF0000"/>
                </a:solidFill>
              </a:rPr>
              <a:t>nome_identificador</a:t>
            </a:r>
            <a:r>
              <a:rPr lang="pt-BR" altLang="pt-BR" sz="2800" dirty="0" smtClean="0">
                <a:solidFill>
                  <a:srgbClr val="082AB8"/>
                </a:solidFill>
              </a:rPr>
              <a:t> [número de elementos]; </a:t>
            </a:r>
          </a:p>
          <a:p>
            <a:pPr>
              <a:buFont typeface="Arial" pitchFamily="34" charset="0"/>
              <a:buNone/>
            </a:pPr>
            <a:endParaRPr lang="pt-BR" altLang="pt-BR" sz="2000" dirty="0" smtClean="0"/>
          </a:p>
          <a:p>
            <a:r>
              <a:rPr lang="pt-BR" altLang="pt-BR" sz="2800" dirty="0" smtClean="0"/>
              <a:t>Exemplos: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		</a:t>
            </a:r>
            <a:r>
              <a:rPr lang="pt-BR" altLang="pt-BR" sz="2800" dirty="0" err="1" smtClean="0"/>
              <a:t>int</a:t>
            </a:r>
            <a:r>
              <a:rPr lang="pt-BR" altLang="pt-BR" sz="2800" dirty="0" smtClean="0"/>
              <a:t> x[5]; 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		</a:t>
            </a:r>
            <a:r>
              <a:rPr lang="pt-BR" altLang="pt-BR" sz="2800" dirty="0" err="1" smtClean="0"/>
              <a:t>float</a:t>
            </a:r>
            <a:r>
              <a:rPr lang="pt-BR" altLang="pt-BR" sz="2800" dirty="0" smtClean="0"/>
              <a:t> valores[7];</a:t>
            </a:r>
          </a:p>
          <a:p>
            <a:pPr>
              <a:buFont typeface="Arial" pitchFamily="34" charset="0"/>
              <a:buNone/>
            </a:pPr>
            <a:r>
              <a:rPr lang="pt-BR" altLang="pt-BR" sz="2800" dirty="0" smtClean="0"/>
              <a:t>		char nome [50];</a:t>
            </a:r>
          </a:p>
        </p:txBody>
      </p:sp>
      <p:sp>
        <p:nvSpPr>
          <p:cNvPr id="56325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D72895-BB7F-4DEA-AF86-1391C42C094A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714500" y="4786313"/>
          <a:ext cx="5567363" cy="1182688"/>
        </p:xfrm>
        <a:graphic>
          <a:graphicData uri="http://schemas.openxmlformats.org/drawingml/2006/table">
            <a:tbl>
              <a:tblPr/>
              <a:tblGrid>
                <a:gridCol w="1143084"/>
                <a:gridCol w="785870"/>
                <a:gridCol w="785870"/>
                <a:gridCol w="1000199"/>
                <a:gridCol w="928756"/>
                <a:gridCol w="923584"/>
              </a:tblGrid>
              <a:tr h="591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 dirty="0">
                          <a:latin typeface="Calibri"/>
                          <a:ea typeface="Times New Roman"/>
                          <a:cs typeface="Tahoma"/>
                        </a:rPr>
                        <a:t>0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 dirty="0">
                          <a:latin typeface="Calibri"/>
                          <a:ea typeface="Times New Roman"/>
                          <a:cs typeface="Tahoma"/>
                        </a:rPr>
                        <a:t>1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 dirty="0">
                          <a:latin typeface="Calibri"/>
                          <a:ea typeface="Times New Roman"/>
                          <a:cs typeface="Tahoma"/>
                        </a:rPr>
                        <a:t>2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 dirty="0">
                          <a:latin typeface="Calibri"/>
                          <a:ea typeface="Times New Roman"/>
                          <a:cs typeface="Tahoma"/>
                        </a:rPr>
                        <a:t>3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 dirty="0">
                          <a:latin typeface="Calibri"/>
                          <a:ea typeface="Times New Roman"/>
                          <a:cs typeface="Tahoma"/>
                        </a:rPr>
                        <a:t>4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r>
                        <a:rPr lang="pt-BR" sz="2600">
                          <a:latin typeface="Calibri"/>
                          <a:ea typeface="Times New Roman"/>
                          <a:cs typeface="Tahoma"/>
                        </a:rPr>
                        <a:t>x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3" marR="4445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08000" algn="l"/>
                        </a:tabLst>
                      </a:pPr>
                      <a:endParaRPr lang="pt-BR" sz="2600" dirty="0">
                        <a:latin typeface="Calibri"/>
                        <a:ea typeface="Times New Roman"/>
                        <a:cs typeface="Tahoma"/>
                      </a:endParaRPr>
                    </a:p>
                  </a:txBody>
                  <a:tcPr marL="44453" marR="444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54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900546" y="572654"/>
            <a:ext cx="6972300" cy="714375"/>
          </a:xfrm>
        </p:spPr>
        <p:txBody>
          <a:bodyPr/>
          <a:lstStyle/>
          <a:p>
            <a:pPr algn="l"/>
            <a:r>
              <a:rPr lang="pt-BR" altLang="pt-BR" dirty="0" smtClean="0"/>
              <a:t>Exemplo </a:t>
            </a:r>
          </a:p>
        </p:txBody>
      </p:sp>
      <p:sp>
        <p:nvSpPr>
          <p:cNvPr id="57348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A30E87-15A3-4E79-A9E4-E4C91DC474C8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57349" name="Retângulo 5"/>
          <p:cNvSpPr>
            <a:spLocks noChangeArrowheads="1"/>
          </p:cNvSpPr>
          <p:nvPr/>
        </p:nvSpPr>
        <p:spPr bwMode="auto">
          <a:xfrm>
            <a:off x="288204" y="1352877"/>
            <a:ext cx="8929687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itchFamily="34" charset="0"/>
              </a:rPr>
              <a:t>#include &lt;</a:t>
            </a:r>
            <a:r>
              <a:rPr lang="pt-BR" altLang="pt-BR" sz="1800" dirty="0" err="1">
                <a:latin typeface="Arial" pitchFamily="34" charset="0"/>
              </a:rPr>
              <a:t>stdio.h</a:t>
            </a:r>
            <a:r>
              <a:rPr lang="pt-BR" altLang="pt-BR" sz="1800" dirty="0">
                <a:latin typeface="Arial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100" dirty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b="1" dirty="0">
                <a:solidFill>
                  <a:srgbClr val="082AB8"/>
                </a:solidFill>
                <a:latin typeface="Arial" pitchFamily="34" charset="0"/>
              </a:rPr>
              <a:t>#define   N   5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400" dirty="0">
              <a:latin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 err="1" smtClean="0">
                <a:latin typeface="Arial" pitchFamily="34" charset="0"/>
              </a:rPr>
              <a:t>int</a:t>
            </a:r>
            <a:r>
              <a:rPr lang="pt-BR" altLang="pt-BR" sz="2000" dirty="0" smtClean="0">
                <a:latin typeface="Arial" pitchFamily="34" charset="0"/>
              </a:rPr>
              <a:t> </a:t>
            </a:r>
            <a:r>
              <a:rPr lang="pt-BR" altLang="pt-BR" sz="2000" dirty="0" err="1" smtClean="0">
                <a:latin typeface="Arial" pitchFamily="34" charset="0"/>
              </a:rPr>
              <a:t>main</a:t>
            </a:r>
            <a:r>
              <a:rPr lang="pt-BR" altLang="pt-BR" sz="2000" dirty="0">
                <a:latin typeface="Arial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 err="1">
                <a:latin typeface="Arial" pitchFamily="34" charset="0"/>
              </a:rPr>
              <a:t>int</a:t>
            </a:r>
            <a:r>
              <a:rPr lang="pt-BR" altLang="pt-BR" sz="2000" dirty="0">
                <a:latin typeface="Arial" pitchFamily="34" charset="0"/>
              </a:rPr>
              <a:t> idade[N], </a:t>
            </a:r>
            <a:r>
              <a:rPr lang="pt-BR" altLang="pt-BR" sz="2000" dirty="0" err="1">
                <a:latin typeface="Arial" pitchFamily="34" charset="0"/>
              </a:rPr>
              <a:t>i,cont</a:t>
            </a:r>
            <a:r>
              <a:rPr lang="pt-BR" altLang="pt-BR" sz="2000" dirty="0">
                <a:latin typeface="Arial" pitchFamily="34" charset="0"/>
              </a:rPr>
              <a:t>=0;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for (i=0; i&lt;N; i++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    </a:t>
            </a:r>
            <a:r>
              <a:rPr lang="pt-BR" altLang="pt-BR" sz="2000" dirty="0" err="1">
                <a:latin typeface="Arial" pitchFamily="34" charset="0"/>
              </a:rPr>
              <a:t>printf</a:t>
            </a:r>
            <a:r>
              <a:rPr lang="pt-BR" altLang="pt-BR" sz="2000" dirty="0">
                <a:latin typeface="Arial" pitchFamily="34" charset="0"/>
              </a:rPr>
              <a:t>("digite a idade: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    </a:t>
            </a:r>
            <a:r>
              <a:rPr lang="pt-BR" altLang="pt-BR" sz="2000" dirty="0" err="1">
                <a:latin typeface="Arial" pitchFamily="34" charset="0"/>
              </a:rPr>
              <a:t>scanf</a:t>
            </a:r>
            <a:r>
              <a:rPr lang="pt-BR" altLang="pt-BR" sz="2000" dirty="0">
                <a:latin typeface="Arial" pitchFamily="34" charset="0"/>
              </a:rPr>
              <a:t>("%d", &amp;idade[i]);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    </a:t>
            </a:r>
            <a:r>
              <a:rPr lang="pt-BR" altLang="pt-BR" sz="2000" dirty="0" err="1">
                <a:latin typeface="Arial" pitchFamily="34" charset="0"/>
              </a:rPr>
              <a:t>if</a:t>
            </a:r>
            <a:r>
              <a:rPr lang="pt-BR" altLang="pt-BR" sz="2000" dirty="0">
                <a:latin typeface="Arial" pitchFamily="34" charset="0"/>
              </a:rPr>
              <a:t> (idade[i] &gt;= 18)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	  </a:t>
            </a:r>
            <a:r>
              <a:rPr lang="pt-BR" altLang="pt-BR" sz="2000" dirty="0" err="1">
                <a:latin typeface="Arial" pitchFamily="34" charset="0"/>
              </a:rPr>
              <a:t>cont</a:t>
            </a:r>
            <a:r>
              <a:rPr lang="pt-BR" altLang="pt-BR" sz="2000" dirty="0">
                <a:latin typeface="Arial" pitchFamily="34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itchFamily="34" charset="0"/>
              </a:rPr>
              <a:t>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 err="1">
                <a:latin typeface="Arial" pitchFamily="34" charset="0"/>
              </a:rPr>
              <a:t>printf</a:t>
            </a:r>
            <a:r>
              <a:rPr lang="pt-BR" altLang="pt-BR" sz="2000" dirty="0">
                <a:latin typeface="Arial" pitchFamily="34" charset="0"/>
              </a:rPr>
              <a:t>("numero de pessoas com idade acima 18 anos = %d\n", </a:t>
            </a:r>
            <a:r>
              <a:rPr lang="pt-BR" altLang="pt-BR" sz="2000" dirty="0" err="1">
                <a:latin typeface="Arial" pitchFamily="34" charset="0"/>
              </a:rPr>
              <a:t>cont</a:t>
            </a:r>
            <a:r>
              <a:rPr lang="pt-BR" altLang="pt-BR" sz="2000" dirty="0">
                <a:latin typeface="Arial" pitchFamily="3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 smtClean="0">
                <a:latin typeface="Arial" pitchFamily="34" charset="0"/>
              </a:rPr>
              <a:t>}</a:t>
            </a:r>
            <a:endParaRPr lang="pt-BR" altLang="pt-BR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6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>
          <a:xfrm>
            <a:off x="909782" y="376238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1 (vetor)</a:t>
            </a:r>
          </a:p>
        </p:txBody>
      </p:sp>
      <p:sp>
        <p:nvSpPr>
          <p:cNvPr id="593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r>
              <a:rPr lang="pt-BR" altLang="pt-BR" sz="2800" dirty="0" smtClean="0"/>
              <a:t>Elabore um programa que armazene em um vetor as quantidades vendidas de cada um dos produtos de uma loja (máximo 30) e em outro vetor o preço unitário de cada produto. O programa deve gerar e apresentar:</a:t>
            </a:r>
          </a:p>
          <a:p>
            <a:pPr lvl="1"/>
            <a:r>
              <a:rPr lang="pt-BR" altLang="pt-BR" sz="2400" dirty="0" smtClean="0"/>
              <a:t> um 3º vetor com o que foi arrecadado com cada produto. </a:t>
            </a:r>
          </a:p>
          <a:p>
            <a:pPr lvl="1"/>
            <a:r>
              <a:rPr lang="pt-BR" altLang="pt-BR" sz="2400" dirty="0" smtClean="0"/>
              <a:t>Também deve calcular e apresentar o total arrecadado por todos os produtos.</a:t>
            </a:r>
          </a:p>
          <a:p>
            <a:endParaRPr lang="pt-BR" altLang="pt-BR" sz="2800" dirty="0" smtClean="0"/>
          </a:p>
        </p:txBody>
      </p:sp>
      <p:sp>
        <p:nvSpPr>
          <p:cNvPr id="59397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1CF41-6939-480E-90F4-4D21E8AEFB48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8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>
          <a:xfrm>
            <a:off x="933651" y="377032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2 (vetor) </a:t>
            </a:r>
            <a:r>
              <a:rPr lang="pt-BR" altLang="pt-BR" dirty="0" smtClean="0">
                <a:solidFill>
                  <a:srgbClr val="92D050"/>
                </a:solidFill>
              </a:rPr>
              <a:t>- extra</a:t>
            </a:r>
            <a:endParaRPr lang="pt-BR" altLang="pt-BR" dirty="0" smtClean="0"/>
          </a:p>
        </p:txBody>
      </p:sp>
      <p:sp>
        <p:nvSpPr>
          <p:cNvPr id="583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 smtClean="0"/>
              <a:t>Elabore um programa que leia do teclado 10 valores reais e os armazene em posições consecutivas no vetor V. Depois, altere cada valor armazenado somando o valor 2. Finalmente, apresente os 10 valores finais dos elementos do vetor V.</a:t>
            </a:r>
          </a:p>
          <a:p>
            <a:endParaRPr lang="pt-BR" altLang="pt-BR" sz="2800" dirty="0" smtClean="0"/>
          </a:p>
        </p:txBody>
      </p:sp>
      <p:sp>
        <p:nvSpPr>
          <p:cNvPr id="58373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235D5-1C77-40DD-806F-F87135C026C6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0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/>
          <p:cNvSpPr>
            <a:spLocks noGrp="1"/>
          </p:cNvSpPr>
          <p:nvPr>
            <p:ph type="title"/>
          </p:nvPr>
        </p:nvSpPr>
        <p:spPr>
          <a:xfrm>
            <a:off x="835025" y="377032"/>
            <a:ext cx="6972300" cy="1143000"/>
          </a:xfrm>
        </p:spPr>
        <p:txBody>
          <a:bodyPr/>
          <a:lstStyle/>
          <a:p>
            <a:pPr algn="l"/>
            <a:r>
              <a:rPr lang="pt-BR" altLang="pt-BR" dirty="0" smtClean="0"/>
              <a:t>Exercício 3 (vetor) </a:t>
            </a:r>
            <a:r>
              <a:rPr lang="pt-BR" altLang="pt-BR" dirty="0">
                <a:solidFill>
                  <a:srgbClr val="92D050"/>
                </a:solidFill>
              </a:rPr>
              <a:t>- </a:t>
            </a:r>
            <a:r>
              <a:rPr lang="pt-BR" altLang="pt-BR" dirty="0" smtClean="0">
                <a:solidFill>
                  <a:srgbClr val="92D050"/>
                </a:solidFill>
              </a:rPr>
              <a:t>extra</a:t>
            </a:r>
            <a:endParaRPr lang="pt-BR" altLang="pt-BR" dirty="0" smtClean="0"/>
          </a:p>
        </p:txBody>
      </p:sp>
      <p:sp>
        <p:nvSpPr>
          <p:cNvPr id="604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 dirty="0" smtClean="0"/>
              <a:t>Armazene em vetor os códigos de alunos de uma sala (máximo 40 alunos) e usando outros 2 vetores devem ser armazenadas as notas de 2 provas realizadas pelos alunos. O programa deve:</a:t>
            </a:r>
          </a:p>
          <a:p>
            <a:pPr lvl="1"/>
            <a:r>
              <a:rPr lang="pt-BR" altLang="pt-BR" sz="2400" dirty="0" smtClean="0"/>
              <a:t>Calcular a média das 2 notas de cada aluno gerando o vetor de médias;</a:t>
            </a:r>
          </a:p>
          <a:p>
            <a:pPr lvl="1"/>
            <a:r>
              <a:rPr lang="pt-BR" altLang="pt-BR" sz="2400" dirty="0" smtClean="0"/>
              <a:t>Criar um vetor com os códigos do alunos que estão aprovados (média maior igual a 6,0). Apresentar esse vetor.</a:t>
            </a:r>
          </a:p>
        </p:txBody>
      </p:sp>
      <p:sp>
        <p:nvSpPr>
          <p:cNvPr id="60421" name="Espaço Reservado para Número de Slide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53827-975E-4606-88C1-3BCEB5AAF064}" type="slidenum">
              <a:rPr lang="pt-BR" altLang="en-US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en-US" sz="1200">
              <a:solidFill>
                <a:srgbClr val="89898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5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50"/>
                </a:solidFill>
              </a:rPr>
              <a:t>Exercícios Resolvidos e Propostos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400" b="1" dirty="0" smtClean="0">
                <a:solidFill>
                  <a:srgbClr val="014EBF"/>
                </a:solidFill>
              </a:rPr>
              <a:t>Livro Biblioteca Virtual (portal FIAP)</a:t>
            </a:r>
          </a:p>
          <a:p>
            <a:pPr fontAlgn="base"/>
            <a:r>
              <a:rPr lang="pt-BR" sz="2400" b="1" dirty="0" smtClean="0"/>
              <a:t> </a:t>
            </a:r>
            <a:r>
              <a:rPr lang="pt-BR" sz="2400" dirty="0" err="1" smtClean="0"/>
              <a:t>Ascêncio</a:t>
            </a:r>
            <a:r>
              <a:rPr lang="pt-BR" sz="2400" dirty="0" smtClean="0"/>
              <a:t>, Ana Fernanda Gomes; Campos, </a:t>
            </a:r>
            <a:r>
              <a:rPr lang="pt-BR" sz="2400" dirty="0" err="1" smtClean="0"/>
              <a:t>Edilene</a:t>
            </a:r>
            <a:r>
              <a:rPr lang="pt-BR" sz="2400" dirty="0" smtClean="0"/>
              <a:t> Aparecida </a:t>
            </a:r>
            <a:r>
              <a:rPr lang="pt-BR" sz="2400" dirty="0" err="1" smtClean="0"/>
              <a:t>Veneruchi</a:t>
            </a:r>
            <a:r>
              <a:rPr lang="pt-BR" sz="2400" dirty="0" smtClean="0"/>
              <a:t>  </a:t>
            </a:r>
            <a:r>
              <a:rPr lang="pt-BR" sz="2400" dirty="0" smtClean="0"/>
              <a:t>de Campos - </a:t>
            </a:r>
            <a:r>
              <a:rPr lang="pt-BR" sz="2400" b="1" dirty="0" smtClean="0"/>
              <a:t>“</a:t>
            </a:r>
            <a:r>
              <a:rPr lang="pt-BR" sz="2400" i="1" dirty="0" smtClean="0"/>
              <a:t>Fundamentos </a:t>
            </a:r>
            <a:r>
              <a:rPr lang="pt-BR" sz="2400" i="1" dirty="0"/>
              <a:t>da Programação de Computadores: algoritmos, Pascal, C/C++ e </a:t>
            </a:r>
            <a:r>
              <a:rPr lang="pt-BR" sz="2400" i="1" dirty="0" smtClean="0"/>
              <a:t>Java” </a:t>
            </a:r>
            <a:r>
              <a:rPr lang="pt-BR" sz="2400" i="1" dirty="0"/>
              <a:t>- </a:t>
            </a:r>
            <a:r>
              <a:rPr lang="pt-BR" sz="2400" i="1" dirty="0" smtClean="0"/>
              <a:t>3ª edição </a:t>
            </a:r>
            <a:endParaRPr lang="pt-BR" sz="2400" dirty="0" smtClean="0"/>
          </a:p>
          <a:p>
            <a:pPr algn="ctr" fontAlgn="base">
              <a:buNone/>
            </a:pPr>
            <a:r>
              <a:rPr lang="pt-BR" sz="2400" b="1" dirty="0" smtClean="0"/>
              <a:t>Capítulo 6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35810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altLang="pt-BR" dirty="0" err="1" smtClean="0"/>
              <a:t>Mizahi</a:t>
            </a:r>
            <a:r>
              <a:rPr lang="pt-BR" altLang="pt-BR" dirty="0" smtClean="0"/>
              <a:t>,V. V., Treinamento em Linguagem C,Pearson, 2008.</a:t>
            </a:r>
          </a:p>
          <a:p>
            <a:r>
              <a:rPr lang="pt-BR" altLang="pt-BR" dirty="0" smtClean="0"/>
              <a:t>ZIVIANI, </a:t>
            </a:r>
            <a:r>
              <a:rPr lang="pt-BR" altLang="pt-BR" dirty="0" err="1" smtClean="0"/>
              <a:t>Nivio</a:t>
            </a:r>
            <a:r>
              <a:rPr lang="pt-BR" altLang="pt-BR" dirty="0" smtClean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2726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997</TotalTime>
  <Words>461</Words>
  <Application>Microsoft Office PowerPoint</Application>
  <PresentationFormat>Apresentação na tela (4:3)</PresentationFormat>
  <Paragraphs>64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Default Theme</vt:lpstr>
      <vt:lpstr>1_Personalizar design</vt:lpstr>
      <vt:lpstr>Office Theme</vt:lpstr>
      <vt:lpstr>2_Personalizar design</vt:lpstr>
      <vt:lpstr>Personalizar design</vt:lpstr>
      <vt:lpstr>Slide 1</vt:lpstr>
      <vt:lpstr>Estruturas de Dados Homogêneas Vetores</vt:lpstr>
      <vt:lpstr>Declaração de Vetor</vt:lpstr>
      <vt:lpstr>Exemplo </vt:lpstr>
      <vt:lpstr>Exercício 1 (vetor)</vt:lpstr>
      <vt:lpstr>Exercício 2 (vetor) - extra</vt:lpstr>
      <vt:lpstr>Exercício 3 (vetor) - extra</vt:lpstr>
      <vt:lpstr>Exercícios Resolvidos e Propostos</vt:lpstr>
      <vt:lpstr>Slide 9</vt:lpstr>
      <vt:lpstr>Slide 10</vt:lpstr>
    </vt:vector>
  </TitlesOfParts>
  <Company>FIAP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Patricia</cp:lastModifiedBy>
  <cp:revision>205</cp:revision>
  <dcterms:created xsi:type="dcterms:W3CDTF">2015-01-30T10:46:50Z</dcterms:created>
  <dcterms:modified xsi:type="dcterms:W3CDTF">2019-01-30T19:34:13Z</dcterms:modified>
</cp:coreProperties>
</file>