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emf" ContentType="image/x-emf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39" r:id="rId3"/>
    <p:sldMasterId id="2147483751" r:id="rId4"/>
    <p:sldMasterId id="2147483749" r:id="rId5"/>
  </p:sldMasterIdLst>
  <p:notesMasterIdLst>
    <p:notesMasterId r:id="rId26"/>
  </p:notesMasterIdLst>
  <p:handoutMasterIdLst>
    <p:handoutMasterId r:id="rId27"/>
  </p:handoutMasterIdLst>
  <p:sldIdLst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5" r:id="rId16"/>
    <p:sldId id="277" r:id="rId17"/>
    <p:sldId id="278" r:id="rId18"/>
    <p:sldId id="284" r:id="rId19"/>
    <p:sldId id="283" r:id="rId20"/>
    <p:sldId id="279" r:id="rId21"/>
    <p:sldId id="281" r:id="rId22"/>
    <p:sldId id="282" r:id="rId23"/>
    <p:sldId id="263" r:id="rId24"/>
    <p:sldId id="26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639BA"/>
    <a:srgbClr val="F10F0F"/>
    <a:srgbClr val="F6F6F6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4" autoAdjust="0"/>
    <p:restoredTop sz="94667" autoAdjust="0"/>
  </p:normalViewPr>
  <p:slideViewPr>
    <p:cSldViewPr snapToGrid="0" snapToObjects="1">
      <p:cViewPr varScale="1">
        <p:scale>
          <a:sx n="80" d="100"/>
          <a:sy n="80" d="100"/>
        </p:scale>
        <p:origin x="-15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47"/>
    </p:cViewPr>
  </p:sorter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7CE94-48BB-4505-AE69-741BB73CE4BF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8090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720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375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641" y="457200"/>
            <a:ext cx="697232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347865" y="6286500"/>
            <a:ext cx="2520280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B789-2478-4B84-ACAC-457A7E3D18C9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156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148" y="481671"/>
            <a:ext cx="6472254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714625" y="6357938"/>
            <a:ext cx="2505447" cy="363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B97E-C961-4E7F-AEFE-4E274351D845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765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3651" y="455793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28939" y="6286500"/>
            <a:ext cx="2507158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EA31-3BC2-41BB-9AE4-3F48CFF5CB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48328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152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433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9902"/>
            <a:ext cx="7392202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78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914400" y="1600199"/>
            <a:ext cx="2875280" cy="4249172"/>
          </a:xfrm>
        </p:spPr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114" y="1600200"/>
            <a:ext cx="4207871" cy="2933299"/>
          </a:xfrm>
        </p:spPr>
        <p:txBody>
          <a:bodyPr>
            <a:normAutofit/>
          </a:bodyPr>
          <a:lstStyle>
            <a:lvl1pPr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 userDrawn="1"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SHORT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BIO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19"/>
          <p:cNvSpPr/>
          <p:nvPr userDrawn="1"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Espaço Reservado para Texto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090988" y="4792663"/>
            <a:ext cx="3868737" cy="828675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otham-Bold"/>
              </a:defRPr>
            </a:lvl1pPr>
            <a:lvl2pPr>
              <a:defRPr sz="1800">
                <a:solidFill>
                  <a:schemeClr val="bg1"/>
                </a:solidFill>
                <a:latin typeface="Gotham-Bold"/>
              </a:defRPr>
            </a:lvl2pPr>
          </a:lstStyle>
          <a:p>
            <a:pPr lvl="0"/>
            <a:r>
              <a:rPr lang="pt-BR" dirty="0" smtClean="0"/>
              <a:t>Prof. nome</a:t>
            </a:r>
          </a:p>
          <a:p>
            <a:pPr lvl="0"/>
            <a:r>
              <a:rPr lang="pt-BR" dirty="0" err="1" smtClean="0"/>
              <a:t>Email</a:t>
            </a:r>
            <a:endParaRPr lang="pt-BR" dirty="0" smtClean="0"/>
          </a:p>
        </p:txBody>
      </p:sp>
      <p:sp>
        <p:nvSpPr>
          <p:cNvPr id="13" name="Isosceles Triangle 2"/>
          <p:cNvSpPr/>
          <p:nvPr userDrawn="1"/>
        </p:nvSpPr>
        <p:spPr>
          <a:xfrm rot="16200000">
            <a:off x="3493922" y="4970503"/>
            <a:ext cx="358752" cy="241676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="" xmlns:p14="http://schemas.microsoft.com/office/powerpoint/2010/main" val="245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50228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914400" y="2319338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215012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914400" y="4784122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extBox 15"/>
          <p:cNvSpPr txBox="1"/>
          <p:nvPr userDrawn="1"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CONTEÚDO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DO CURSO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8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539" y="2857500"/>
            <a:ext cx="6294922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29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654" y="749165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182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39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0277"/>
            <a:ext cx="7469188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77443"/>
            <a:ext cx="7469188" cy="1251719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1200">
                <a:latin typeface="Gotham-Book"/>
              </a:defRPr>
            </a:lvl1pPr>
            <a:lvl2pPr>
              <a:buFont typeface="Wingdings" panose="05000000000000000000" pitchFamily="2" charset="2"/>
              <a:buChar char="§"/>
              <a:defRPr sz="1200">
                <a:latin typeface="Gotham-Book"/>
              </a:defRPr>
            </a:lvl2pPr>
            <a:lvl3pPr>
              <a:buFont typeface="Wingdings" panose="05000000000000000000" pitchFamily="2" charset="2"/>
              <a:buChar char="§"/>
              <a:defRPr sz="1200">
                <a:latin typeface="Gotham-Book"/>
              </a:defRPr>
            </a:lvl3pPr>
            <a:lvl4pPr>
              <a:buFont typeface="Wingdings" panose="05000000000000000000" pitchFamily="2" charset="2"/>
              <a:buChar char="§"/>
              <a:defRPr sz="1200">
                <a:latin typeface="Gotham-Book"/>
              </a:defRPr>
            </a:lvl4pPr>
            <a:lvl5pPr>
              <a:buFont typeface="Wingdings" panose="05000000000000000000" pitchFamily="2" charset="2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>
          <a:xfrm>
            <a:off x="914400" y="1568450"/>
            <a:ext cx="7469188" cy="2589213"/>
          </a:xfrm>
        </p:spPr>
        <p:txBody>
          <a:bodyPr>
            <a:normAutofit/>
          </a:bodyPr>
          <a:lstStyle>
            <a:lvl1pPr>
              <a:defRPr sz="1200">
                <a:latin typeface="Gotham HTF Book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6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721027"/>
            <a:ext cx="7305575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33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/>
          <p:cNvPicPr>
            <a:picLocks noChangeAspect="1"/>
          </p:cNvPicPr>
          <p:nvPr userDrawn="1"/>
        </p:nvPicPr>
        <p:blipFill rotWithShape="1">
          <a:blip r:embed="rId3"/>
          <a:srcRect l="21776" r="21705"/>
          <a:stretch/>
        </p:blipFill>
        <p:spPr>
          <a:xfrm>
            <a:off x="-5825" y="2034073"/>
            <a:ext cx="9155651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Box 14"/>
          <p:cNvSpPr txBox="1"/>
          <p:nvPr userDrawn="1"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&lt;Nº&gt; – &lt;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Mês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/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Ano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&gt;</a:t>
            </a:r>
          </a:p>
        </p:txBody>
      </p:sp>
      <p:sp>
        <p:nvSpPr>
          <p:cNvPr id="14" name="TextBox 15"/>
          <p:cNvSpPr txBox="1"/>
          <p:nvPr userDrawn="1"/>
        </p:nvSpPr>
        <p:spPr>
          <a:xfrm>
            <a:off x="1006056" y="2770244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Gotham HTF" pitchFamily="2" charset="0"/>
                <a:cs typeface="Gotham-Bold"/>
              </a:rPr>
              <a:t>SISTEMAS DE INFORMAÇÃO</a:t>
            </a:r>
            <a:endParaRPr lang="en-US" sz="3200" b="1" dirty="0">
              <a:solidFill>
                <a:srgbClr val="FFFFFF"/>
              </a:solidFill>
              <a:latin typeface="Gotham HTF" pitchFamily="2" charset="0"/>
              <a:cs typeface="Gotham-Bold"/>
            </a:endParaRPr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5" name="Rectangle 22"/>
          <p:cNvSpPr/>
          <p:nvPr userDrawn="1"/>
        </p:nvSpPr>
        <p:spPr>
          <a:xfrm flipH="1">
            <a:off x="759004" y="2895819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2015  </a:t>
            </a: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Prof.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Leandro </a:t>
            </a:r>
            <a:r>
              <a:rPr kumimoji="1" lang="en-US" sz="2000" b="1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Rubim</a:t>
            </a:r>
            <a:endParaRPr kumimoji="1" lang="en-US" sz="2000" b="1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045612" y="3151990"/>
            <a:ext cx="702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 err="1">
                <a:solidFill>
                  <a:srgbClr val="FFFF00"/>
                </a:solidFill>
                <a:latin typeface="Gotham-Book"/>
                <a:cs typeface="Gotham-Book"/>
              </a:rPr>
              <a:t>Strings</a:t>
            </a:r>
            <a:r>
              <a:rPr lang="pt-BR" altLang="pt-BR" sz="2800" dirty="0">
                <a:solidFill>
                  <a:srgbClr val="FFFF00"/>
                </a:solidFill>
                <a:latin typeface="Gotham-Book"/>
                <a:cs typeface="Gotham-Book"/>
              </a:rPr>
              <a:t> e Suas </a:t>
            </a:r>
            <a:r>
              <a:rPr lang="pt-BR" altLang="pt-BR" sz="2800" dirty="0" smtClean="0">
                <a:solidFill>
                  <a:srgbClr val="FFFF00"/>
                </a:solidFill>
                <a:latin typeface="Gotham-Book"/>
                <a:cs typeface="Gotham-Book"/>
              </a:rPr>
              <a:t>Funções</a:t>
            </a:r>
          </a:p>
          <a:p>
            <a:pPr>
              <a:lnSpc>
                <a:spcPct val="90000"/>
              </a:lnSpc>
            </a:pPr>
            <a:endParaRPr lang="pt-BR" altLang="pt-BR" sz="1000" dirty="0">
              <a:solidFill>
                <a:srgbClr val="FFFFFF"/>
              </a:solidFill>
              <a:latin typeface="Gotham-Book"/>
              <a:cs typeface="Gotham-Book"/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Gotham-Book"/>
                <a:cs typeface="Gotham-Book"/>
              </a:rPr>
              <a:t>Códigos</a:t>
            </a:r>
            <a:r>
              <a:rPr lang="en-US" sz="2000" dirty="0" smtClean="0">
                <a:solidFill>
                  <a:srgbClr val="FFFFFF"/>
                </a:solidFill>
                <a:latin typeface="Gotham-Book"/>
                <a:cs typeface="Gotham-Book"/>
              </a:rPr>
              <a:t> de Alta Performance</a:t>
            </a:r>
            <a:r>
              <a:rPr lang="en-US" sz="2200" dirty="0" smtClean="0">
                <a:solidFill>
                  <a:srgbClr val="FFFFFF"/>
                </a:solidFill>
                <a:latin typeface="Gotham-Book"/>
                <a:cs typeface="Gotham-Book"/>
              </a:rPr>
              <a:t>	</a:t>
            </a:r>
            <a:endParaRPr lang="en-US" sz="22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1045612" y="4092133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profpatricia.magna@fiap.com.br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5429" y="6237514"/>
            <a:ext cx="2884714" cy="446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8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218" y="398896"/>
            <a:ext cx="8064500" cy="1111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pt-BR" sz="3400" b="0" dirty="0" smtClean="0"/>
              <a:t>STRING: Funções especiais de </a:t>
            </a:r>
            <a:br>
              <a:rPr lang="pt-BR" sz="3400" b="0" dirty="0" smtClean="0"/>
            </a:br>
            <a:r>
              <a:rPr lang="pt-BR" sz="3400" b="0" dirty="0" smtClean="0"/>
              <a:t>manipulação (biblioteca &lt;string.h&gt;)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230703"/>
          </a:xfrm>
        </p:spPr>
        <p:txBody>
          <a:bodyPr rtlCol="0">
            <a:normAutofit/>
          </a:bodyPr>
          <a:lstStyle/>
          <a:p>
            <a:r>
              <a:rPr lang="pt-BR" b="1" dirty="0" err="1" smtClean="0"/>
              <a:t>strlen</a:t>
            </a:r>
            <a:r>
              <a:rPr lang="pt-BR" b="1" dirty="0" smtClean="0"/>
              <a:t>(str1) </a:t>
            </a:r>
          </a:p>
          <a:p>
            <a:pPr lvl="1"/>
            <a:r>
              <a:rPr lang="pt-BR" dirty="0" smtClean="0"/>
              <a:t>Função </a:t>
            </a:r>
            <a:r>
              <a:rPr lang="pt-BR" b="1" i="1" dirty="0" smtClean="0"/>
              <a:t>string </a:t>
            </a:r>
            <a:r>
              <a:rPr lang="pt-BR" b="1" i="1" dirty="0" err="1" smtClean="0"/>
              <a:t>length</a:t>
            </a:r>
            <a:endParaRPr lang="pt-BR" b="1" i="1" dirty="0" smtClean="0"/>
          </a:p>
          <a:p>
            <a:pPr lvl="1"/>
            <a:r>
              <a:rPr lang="pt-BR" dirty="0" smtClean="0"/>
              <a:t>esta função retorna o número de caracteres que str1 de fato tem, ou seja, até que seja encontrado o caractere especial </a:t>
            </a:r>
            <a:r>
              <a:rPr lang="pt-BR" dirty="0"/>
              <a:t>'\0'.</a:t>
            </a:r>
            <a:endParaRPr lang="pt-BR" b="1" dirty="0" smtClean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4042293"/>
            <a:ext cx="89297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2AB8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char str1[15];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lang="en-US" dirty="0" err="1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int</a:t>
            </a:r>
            <a:r>
              <a:rPr lang="en-US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 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2AB8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82AB8"/>
              </a:solidFill>
              <a:effectLst/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strcpy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(str1, 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ola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);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639BA"/>
              </a:solidFill>
              <a:effectLst/>
              <a:latin typeface="Consolas" panose="020B0609020204030204" pitchFamily="49" charset="0"/>
            </a:endParaRPr>
          </a:p>
          <a:p>
            <a:pPr lvl="0" algn="just" eaLnBrk="0" hangingPunct="0">
              <a:tabLst>
                <a:tab pos="508000" algn="l"/>
              </a:tabLst>
            </a:pPr>
            <a:r>
              <a:rPr lang="en-US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n = </a:t>
            </a:r>
            <a:r>
              <a:rPr lang="en-US" dirty="0" err="1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strlen</a:t>
            </a:r>
            <a:r>
              <a:rPr lang="en-US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 </a:t>
            </a:r>
            <a:r>
              <a:rPr lang="en-US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(</a:t>
            </a:r>
            <a:r>
              <a:rPr lang="en-US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str1);     /* n </a:t>
            </a:r>
            <a:r>
              <a:rPr lang="en-US" dirty="0" err="1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recebe</a:t>
            </a:r>
            <a:r>
              <a:rPr lang="en-US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 valor 3*/</a:t>
            </a:r>
          </a:p>
        </p:txBody>
      </p:sp>
    </p:spTree>
    <p:extLst>
      <p:ext uri="{BB962C8B-B14F-4D97-AF65-F5344CB8AC3E}">
        <p14:creationId xmlns="" xmlns:p14="http://schemas.microsoft.com/office/powerpoint/2010/main" val="12139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817418" y="597911"/>
            <a:ext cx="6972300" cy="1143000"/>
          </a:xfrm>
        </p:spPr>
        <p:txBody>
          <a:bodyPr/>
          <a:lstStyle/>
          <a:p>
            <a:pPr algn="l"/>
            <a:r>
              <a:rPr lang="pt-BR" b="0" dirty="0" smtClean="0"/>
              <a:t>Exercício 1 </a:t>
            </a:r>
            <a:br>
              <a:rPr lang="pt-BR" b="0" dirty="0" smtClean="0"/>
            </a:br>
            <a:endParaRPr lang="pt-BR" b="0" dirty="0" smtClean="0"/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>
          <a:xfrm>
            <a:off x="414104" y="1600200"/>
            <a:ext cx="8158395" cy="4525963"/>
          </a:xfrm>
        </p:spPr>
        <p:txBody>
          <a:bodyPr/>
          <a:lstStyle/>
          <a:p>
            <a:r>
              <a:rPr lang="pt-BR" sz="2800" dirty="0" smtClean="0"/>
              <a:t>Elabore um programa que ao longo da execução armazene em uma variável </a:t>
            </a:r>
            <a:r>
              <a:rPr lang="pt-BR" sz="2800" dirty="0" err="1" smtClean="0"/>
              <a:t>str</a:t>
            </a:r>
            <a:r>
              <a:rPr lang="pt-BR" sz="2800" dirty="0" smtClean="0"/>
              <a:t> os seguintes conteúdos:</a:t>
            </a:r>
          </a:p>
          <a:p>
            <a:pPr lvl="1"/>
            <a:r>
              <a:rPr lang="pt-BR" sz="2400" dirty="0" err="1" smtClean="0"/>
              <a:t>str</a:t>
            </a:r>
            <a:r>
              <a:rPr lang="pt-BR" sz="2400" dirty="0" smtClean="0"/>
              <a:t> = “linguagem”</a:t>
            </a:r>
          </a:p>
          <a:p>
            <a:pPr lvl="1"/>
            <a:r>
              <a:rPr lang="pt-BR" sz="2400" dirty="0" smtClean="0"/>
              <a:t>str2 = “ C”</a:t>
            </a:r>
          </a:p>
          <a:p>
            <a:pPr lvl="1"/>
            <a:r>
              <a:rPr lang="pt-BR" sz="2400" dirty="0" err="1" smtClean="0"/>
              <a:t>str</a:t>
            </a:r>
            <a:r>
              <a:rPr lang="pt-BR" sz="2400" dirty="0" smtClean="0"/>
              <a:t> = “linguagem C” (usando a função de concatenação)</a:t>
            </a:r>
          </a:p>
          <a:p>
            <a:r>
              <a:rPr lang="pt-BR" sz="2800" dirty="0" smtClean="0"/>
              <a:t>O programa deve apresentar o conteúdo final de </a:t>
            </a:r>
            <a:r>
              <a:rPr lang="pt-BR" sz="2800" dirty="0" err="1" smtClean="0"/>
              <a:t>str</a:t>
            </a:r>
            <a:r>
              <a:rPr lang="pt-BR" sz="2800" dirty="0" smtClean="0"/>
              <a:t> e a quantidade de caracteres nela armazenado.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25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7004" y="388924"/>
            <a:ext cx="8064500" cy="1111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pt-BR" sz="3400" b="0" dirty="0" smtClean="0"/>
              <a:t>STRING: Funções especiais de </a:t>
            </a:r>
            <a:br>
              <a:rPr lang="pt-BR" sz="3400" b="0" dirty="0" smtClean="0"/>
            </a:br>
            <a:r>
              <a:rPr lang="pt-BR" sz="3400" b="0" dirty="0" smtClean="0"/>
              <a:t>manipulação (biblioteca &lt;string.h&gt;)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500174"/>
            <a:ext cx="8785225" cy="4230703"/>
          </a:xfrm>
        </p:spPr>
        <p:txBody>
          <a:bodyPr rtlCol="0">
            <a:normAutofit/>
          </a:bodyPr>
          <a:lstStyle/>
          <a:p>
            <a:r>
              <a:rPr lang="pt-BR" b="1" dirty="0" err="1" smtClean="0"/>
              <a:t>strcmp</a:t>
            </a:r>
            <a:r>
              <a:rPr lang="pt-BR" b="1" dirty="0" smtClean="0"/>
              <a:t>(str1,str2)</a:t>
            </a:r>
          </a:p>
          <a:p>
            <a:pPr lvl="1"/>
            <a:r>
              <a:rPr lang="pt-BR" dirty="0" smtClean="0"/>
              <a:t>Função </a:t>
            </a:r>
            <a:r>
              <a:rPr lang="pt-BR" b="1" i="1" dirty="0" smtClean="0"/>
              <a:t>string compare</a:t>
            </a:r>
          </a:p>
          <a:p>
            <a:pPr lvl="1"/>
            <a:r>
              <a:rPr lang="pt-BR" dirty="0" smtClean="0"/>
              <a:t>esta função compara a string str1 com a string str2, ao final da execução será retornado o valor :</a:t>
            </a:r>
          </a:p>
          <a:p>
            <a:pPr marL="1790700" lvl="3" indent="-447675">
              <a:buFont typeface="Wingdings" panose="05000000000000000000" pitchFamily="2" charset="2"/>
              <a:buChar char="§"/>
            </a:pPr>
            <a:r>
              <a:rPr lang="pt-BR" sz="2400" dirty="0" smtClean="0"/>
              <a:t>0, se str1 for igual a str2;</a:t>
            </a:r>
          </a:p>
          <a:p>
            <a:pPr marL="1790700" lvl="3" indent="-447675">
              <a:buFont typeface="Wingdings" panose="05000000000000000000" pitchFamily="2" charset="2"/>
              <a:buChar char="§"/>
            </a:pPr>
            <a:r>
              <a:rPr lang="pt-BR" sz="2400" dirty="0" smtClean="0"/>
              <a:t>&lt;0,  se str1 for menor que str2;</a:t>
            </a:r>
          </a:p>
          <a:p>
            <a:pPr marL="1790700" lvl="3" indent="-447675">
              <a:buFont typeface="Wingdings" panose="05000000000000000000" pitchFamily="2" charset="2"/>
              <a:buChar char="§"/>
            </a:pPr>
            <a:r>
              <a:rPr lang="pt-BR" sz="2400" dirty="0" smtClean="0"/>
              <a:t>&gt;0, se str1 for maior que str2;</a:t>
            </a:r>
            <a:endParaRPr lang="pt-BR" sz="2400" dirty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-428660" y="4592782"/>
            <a:ext cx="934016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hangingPunct="0">
              <a:tabLst>
                <a:tab pos="365125" algn="l"/>
              </a:tabLst>
            </a:pPr>
            <a:r>
              <a:rPr lang="pt-BR" sz="2400" dirty="0" err="1">
                <a:solidFill>
                  <a:srgbClr val="082AB8"/>
                </a:solidFill>
                <a:ea typeface="Times New Roman" pitchFamily="18" charset="0"/>
              </a:rPr>
              <a:t>char</a:t>
            </a:r>
            <a:r>
              <a:rPr lang="pt-BR" sz="2400" dirty="0">
                <a:solidFill>
                  <a:srgbClr val="082AB8"/>
                </a:solidFill>
                <a:ea typeface="Times New Roman" pitchFamily="18" charset="0"/>
              </a:rPr>
              <a:t> str1[15];</a:t>
            </a:r>
          </a:p>
          <a:p>
            <a:pPr lvl="0" algn="just" eaLnBrk="0" hangingPunct="0">
              <a:tabLst>
                <a:tab pos="365125" algn="l"/>
              </a:tabLst>
            </a:pPr>
            <a:r>
              <a:rPr lang="pt-BR" sz="2400" dirty="0" err="1">
                <a:solidFill>
                  <a:srgbClr val="082AB8"/>
                </a:solidFill>
                <a:ea typeface="Times New Roman" pitchFamily="18" charset="0"/>
              </a:rPr>
              <a:t>strcpy</a:t>
            </a:r>
            <a:r>
              <a:rPr lang="pt-BR" sz="2400" dirty="0">
                <a:solidFill>
                  <a:srgbClr val="082AB8"/>
                </a:solidFill>
                <a:ea typeface="Times New Roman" pitchFamily="18" charset="0"/>
              </a:rPr>
              <a:t>(str1, </a:t>
            </a:r>
            <a:r>
              <a:rPr lang="pt-BR" sz="2400" dirty="0" smtClean="0">
                <a:solidFill>
                  <a:srgbClr val="082AB8"/>
                </a:solidFill>
                <a:ea typeface="Times New Roman" pitchFamily="18" charset="0"/>
              </a:rPr>
              <a:t>"ola");</a:t>
            </a:r>
            <a:endParaRPr lang="pt-BR" sz="2400" dirty="0">
              <a:solidFill>
                <a:srgbClr val="082AB8"/>
              </a:solidFill>
              <a:ea typeface="Times New Roman" pitchFamily="18" charset="0"/>
            </a:endParaRPr>
          </a:p>
          <a:p>
            <a:pPr lvl="0" algn="just" eaLnBrk="0" hangingPunct="0">
              <a:tabLst>
                <a:tab pos="365125" algn="l"/>
              </a:tabLst>
            </a:pPr>
            <a:r>
              <a:rPr lang="pt-BR" sz="2400" dirty="0" err="1">
                <a:solidFill>
                  <a:srgbClr val="082AB8"/>
                </a:solidFill>
                <a:ea typeface="Times New Roman" pitchFamily="18" charset="0"/>
              </a:rPr>
              <a:t>resp</a:t>
            </a:r>
            <a:r>
              <a:rPr lang="pt-BR" sz="2400" dirty="0">
                <a:solidFill>
                  <a:srgbClr val="082AB8"/>
                </a:solidFill>
                <a:ea typeface="Times New Roman" pitchFamily="18" charset="0"/>
              </a:rPr>
              <a:t> = </a:t>
            </a:r>
            <a:r>
              <a:rPr lang="pt-BR" sz="2400" dirty="0" err="1">
                <a:solidFill>
                  <a:srgbClr val="082AB8"/>
                </a:solidFill>
                <a:ea typeface="Times New Roman" pitchFamily="18" charset="0"/>
              </a:rPr>
              <a:t>strcmp</a:t>
            </a:r>
            <a:r>
              <a:rPr lang="pt-BR" sz="2400" dirty="0">
                <a:solidFill>
                  <a:srgbClr val="082AB8"/>
                </a:solidFill>
                <a:ea typeface="Times New Roman" pitchFamily="18" charset="0"/>
              </a:rPr>
              <a:t> (</a:t>
            </a:r>
            <a:r>
              <a:rPr lang="pt-BR" sz="2400" dirty="0" smtClean="0">
                <a:solidFill>
                  <a:srgbClr val="082AB8"/>
                </a:solidFill>
                <a:ea typeface="Times New Roman" pitchFamily="18" charset="0"/>
              </a:rPr>
              <a:t>str1, "oi") ; </a:t>
            </a:r>
            <a:r>
              <a:rPr lang="pt-BR" sz="2200" dirty="0">
                <a:solidFill>
                  <a:srgbClr val="082AB8"/>
                </a:solidFill>
                <a:ea typeface="Times New Roman" pitchFamily="18" charset="0"/>
              </a:rPr>
              <a:t>/* </a:t>
            </a:r>
            <a:r>
              <a:rPr lang="pt-BR" sz="2200" dirty="0" err="1">
                <a:solidFill>
                  <a:srgbClr val="082AB8"/>
                </a:solidFill>
                <a:ea typeface="Times New Roman" pitchFamily="18" charset="0"/>
              </a:rPr>
              <a:t>resp</a:t>
            </a:r>
            <a:r>
              <a:rPr lang="pt-BR" sz="2200" dirty="0">
                <a:solidFill>
                  <a:srgbClr val="082AB8"/>
                </a:solidFill>
                <a:ea typeface="Times New Roman" pitchFamily="18" charset="0"/>
              </a:rPr>
              <a:t> ficaria com um </a:t>
            </a:r>
            <a:r>
              <a:rPr lang="pt-BR" sz="2200" b="1" dirty="0" smtClean="0">
                <a:solidFill>
                  <a:srgbClr val="F10F0F"/>
                </a:solidFill>
                <a:ea typeface="Times New Roman" pitchFamily="18" charset="0"/>
              </a:rPr>
              <a:t>valor diferente de 0</a:t>
            </a:r>
            <a:r>
              <a:rPr lang="pt-BR" sz="2200" dirty="0" smtClean="0">
                <a:solidFill>
                  <a:srgbClr val="082AB8"/>
                </a:solidFill>
                <a:ea typeface="Times New Roman" pitchFamily="18" charset="0"/>
              </a:rPr>
              <a:t>,					            </a:t>
            </a:r>
            <a:r>
              <a:rPr lang="pt-BR" sz="2200" dirty="0">
                <a:solidFill>
                  <a:srgbClr val="082AB8"/>
                </a:solidFill>
                <a:ea typeface="Times New Roman" pitchFamily="18" charset="0"/>
              </a:rPr>
              <a:t>pois </a:t>
            </a:r>
            <a:r>
              <a:rPr lang="pt-BR" sz="2200" dirty="0" smtClean="0">
                <a:solidFill>
                  <a:srgbClr val="082AB8"/>
                </a:solidFill>
                <a:ea typeface="Times New Roman" pitchFamily="18" charset="0"/>
              </a:rPr>
              <a:t>str1 	não </a:t>
            </a:r>
            <a:r>
              <a:rPr lang="pt-BR" sz="2200" dirty="0">
                <a:solidFill>
                  <a:srgbClr val="082AB8"/>
                </a:solidFill>
                <a:ea typeface="Times New Roman" pitchFamily="18" charset="0"/>
              </a:rPr>
              <a:t>é igual a string “oi”*/</a:t>
            </a:r>
          </a:p>
        </p:txBody>
      </p:sp>
    </p:spTree>
    <p:extLst>
      <p:ext uri="{BB962C8B-B14F-4D97-AF65-F5344CB8AC3E}">
        <p14:creationId xmlns="" xmlns:p14="http://schemas.microsoft.com/office/powerpoint/2010/main" val="27261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9018" y="605692"/>
            <a:ext cx="6972320" cy="511156"/>
          </a:xfrm>
        </p:spPr>
        <p:txBody>
          <a:bodyPr>
            <a:normAutofit fontScale="90000"/>
          </a:bodyPr>
          <a:lstStyle/>
          <a:p>
            <a:pPr algn="l"/>
            <a:r>
              <a:rPr lang="pt-BR" b="0" dirty="0" smtClean="0"/>
              <a:t>Exemplo: uso de todas as funções apresentadas</a:t>
            </a:r>
            <a:endParaRPr lang="pt-BR" b="0" dirty="0"/>
          </a:p>
        </p:txBody>
      </p:sp>
      <p:sp>
        <p:nvSpPr>
          <p:cNvPr id="9" name="Retângulo 8"/>
          <p:cNvSpPr/>
          <p:nvPr/>
        </p:nvSpPr>
        <p:spPr>
          <a:xfrm>
            <a:off x="428596" y="1116848"/>
            <a:ext cx="8715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anose="020B0609020204030204" pitchFamily="49" charset="0"/>
              </a:rPr>
              <a:t>#include &lt;</a:t>
            </a:r>
            <a:r>
              <a:rPr lang="pt-BR" sz="1600" dirty="0" err="1" smtClean="0">
                <a:latin typeface="Consolas" panose="020B0609020204030204" pitchFamily="49" charset="0"/>
              </a:rPr>
              <a:t>stdio</a:t>
            </a:r>
            <a:r>
              <a:rPr lang="pt-BR" sz="1600" dirty="0" smtClean="0">
                <a:latin typeface="Consolas" panose="020B0609020204030204" pitchFamily="49" charset="0"/>
              </a:rPr>
              <a:t>.h&gt;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#include &lt;string.h&gt;</a:t>
            </a: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err="1" smtClean="0"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main</a:t>
            </a:r>
            <a:r>
              <a:rPr lang="pt-BR" sz="16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 err="1" smtClean="0"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latin typeface="Consolas" panose="020B0609020204030204" pitchFamily="49" charset="0"/>
              </a:rPr>
              <a:t> nome[30], copia[200] , todos[200] = {'\0'};</a:t>
            </a:r>
          </a:p>
          <a:p>
            <a:r>
              <a:rPr lang="pt-BR" sz="1600" dirty="0" err="1" smtClean="0">
                <a:latin typeface="Consolas" panose="020B0609020204030204" pitchFamily="49" charset="0"/>
              </a:rPr>
              <a:t>strcpy</a:t>
            </a:r>
            <a:r>
              <a:rPr lang="pt-BR" sz="1600" dirty="0" smtClean="0">
                <a:latin typeface="Consolas" panose="020B0609020204030204" pitchFamily="49" charset="0"/>
              </a:rPr>
              <a:t>(nome,"- ");</a:t>
            </a: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err="1" smtClean="0">
                <a:latin typeface="Consolas" panose="020B0609020204030204" pitchFamily="49" charset="0"/>
              </a:rPr>
              <a:t>while</a:t>
            </a:r>
            <a:r>
              <a:rPr lang="pt-BR" sz="1600" dirty="0" smtClean="0">
                <a:latin typeface="Consolas" panose="020B0609020204030204" pitchFamily="49" charset="0"/>
              </a:rPr>
              <a:t> (</a:t>
            </a:r>
            <a:r>
              <a:rPr lang="pt-BR" sz="1600" dirty="0" err="1" smtClean="0">
                <a:latin typeface="Consolas" panose="020B0609020204030204" pitchFamily="49" charset="0"/>
              </a:rPr>
              <a:t>strcmp</a:t>
            </a:r>
            <a:r>
              <a:rPr lang="pt-BR" sz="1600" dirty="0" smtClean="0">
                <a:latin typeface="Consolas" panose="020B0609020204030204" pitchFamily="49" charset="0"/>
              </a:rPr>
              <a:t>(nome,"fim") !=0){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strcat</a:t>
            </a:r>
            <a:r>
              <a:rPr lang="pt-BR" sz="1600" dirty="0" smtClean="0">
                <a:latin typeface="Consolas" panose="020B0609020204030204" pitchFamily="49" charset="0"/>
              </a:rPr>
              <a:t> (todos,nome);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strcpy</a:t>
            </a:r>
            <a:r>
              <a:rPr lang="pt-BR" sz="1600" dirty="0" smtClean="0">
                <a:latin typeface="Consolas" panose="020B0609020204030204" pitchFamily="49" charset="0"/>
              </a:rPr>
              <a:t>(copia,nome);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todos = %s ",todos);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copia = %s ",copia);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digite o nome da pessoa ou fim para encerrar:");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</a:t>
            </a:r>
            <a:r>
              <a:rPr lang="pt-BR" sz="1600" dirty="0" err="1" smtClean="0">
                <a:latin typeface="Consolas" panose="020B0609020204030204" pitchFamily="49" charset="0"/>
              </a:rPr>
              <a:t>gets</a:t>
            </a:r>
            <a:r>
              <a:rPr lang="pt-BR" sz="1600" dirty="0" smtClean="0">
                <a:latin typeface="Consolas" panose="020B0609020204030204" pitchFamily="49" charset="0"/>
              </a:rPr>
              <a:t>(nome);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todos = %s",todos);</a:t>
            </a:r>
          </a:p>
          <a:p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comprimento da string todos = %d", </a:t>
            </a:r>
            <a:r>
              <a:rPr lang="pt-BR" sz="1600" dirty="0" err="1" smtClean="0">
                <a:latin typeface="Consolas" panose="020B0609020204030204" pitchFamily="49" charset="0"/>
              </a:rPr>
              <a:t>strlen</a:t>
            </a:r>
            <a:r>
              <a:rPr lang="pt-BR" sz="1600" dirty="0" smtClean="0">
                <a:latin typeface="Consolas" panose="020B0609020204030204" pitchFamily="49" charset="0"/>
              </a:rPr>
              <a:t>(todos));</a:t>
            </a: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copia = %s",copia);</a:t>
            </a:r>
          </a:p>
          <a:p>
            <a:r>
              <a:rPr lang="pt-BR" sz="1600" dirty="0" err="1" smtClean="0">
                <a:latin typeface="Consolas" panose="020B0609020204030204" pitchFamily="49" charset="0"/>
              </a:rPr>
              <a:t>printf</a:t>
            </a:r>
            <a:r>
              <a:rPr lang="pt-BR" sz="1600" dirty="0" smtClean="0">
                <a:latin typeface="Consolas" panose="020B0609020204030204" pitchFamily="49" charset="0"/>
              </a:rPr>
              <a:t>("\n comprimento da string copia = %d\n", </a:t>
            </a:r>
            <a:r>
              <a:rPr lang="pt-BR" sz="1600" dirty="0" err="1" smtClean="0">
                <a:latin typeface="Consolas" panose="020B0609020204030204" pitchFamily="49" charset="0"/>
              </a:rPr>
              <a:t>strlen</a:t>
            </a:r>
            <a:r>
              <a:rPr lang="pt-BR" sz="1600" dirty="0" smtClean="0">
                <a:latin typeface="Consolas" panose="020B0609020204030204" pitchFamily="49" charset="0"/>
              </a:rPr>
              <a:t>(copia));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180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3651" y="960120"/>
            <a:ext cx="744346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Observação sobre programa anterior:</a:t>
            </a:r>
          </a:p>
          <a:p>
            <a:pPr lvl="1"/>
            <a:r>
              <a:rPr lang="pt-BR" dirty="0" smtClean="0"/>
              <a:t>A função </a:t>
            </a:r>
            <a:r>
              <a:rPr lang="pt-BR" b="1" dirty="0" err="1" smtClean="0"/>
              <a:t>strcmp</a:t>
            </a:r>
            <a:r>
              <a:rPr lang="pt-BR" b="1" dirty="0" smtClean="0"/>
              <a:t>(nome,"fim")</a:t>
            </a:r>
            <a:r>
              <a:rPr lang="pt-BR" dirty="0" smtClean="0"/>
              <a:t> retorna que as strings são diferentes (ou seja, valores diferentes de 0) se a variável nome for:</a:t>
            </a:r>
          </a:p>
          <a:p>
            <a:pPr lvl="2"/>
            <a:r>
              <a:rPr lang="pt-BR" b="1" dirty="0" smtClean="0"/>
              <a:t>“Fim”</a:t>
            </a:r>
          </a:p>
          <a:p>
            <a:pPr lvl="2"/>
            <a:r>
              <a:rPr lang="pt-BR" b="1" dirty="0" smtClean="0"/>
              <a:t>“FIM”</a:t>
            </a:r>
          </a:p>
          <a:p>
            <a:pPr lvl="2"/>
            <a:r>
              <a:rPr lang="pt-BR" b="1" dirty="0" smtClean="0"/>
              <a:t>“</a:t>
            </a:r>
            <a:r>
              <a:rPr lang="pt-BR" b="1" dirty="0" err="1" smtClean="0"/>
              <a:t>fiM</a:t>
            </a:r>
            <a:r>
              <a:rPr lang="pt-BR" b="1" dirty="0" smtClean="0"/>
              <a:t>”</a:t>
            </a:r>
          </a:p>
          <a:p>
            <a:pPr lvl="2"/>
            <a:r>
              <a:rPr lang="pt-BR" dirty="0" smtClean="0"/>
              <a:t>...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Para que ignorar letras maiúsculas e minúsculas é preciso usar a função </a:t>
            </a:r>
            <a:r>
              <a:rPr lang="pt-BR" b="1" dirty="0" err="1" smtClean="0">
                <a:solidFill>
                  <a:srgbClr val="0639BA"/>
                </a:solidFill>
              </a:rPr>
              <a:t>strcmpi</a:t>
            </a:r>
            <a:r>
              <a:rPr lang="pt-BR" b="1" dirty="0" smtClean="0">
                <a:solidFill>
                  <a:srgbClr val="0639BA"/>
                </a:solidFill>
              </a:rPr>
              <a:t>()</a:t>
            </a:r>
            <a:endParaRPr lang="pt-BR" b="1" dirty="0">
              <a:solidFill>
                <a:srgbClr val="0639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Exemplo  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5300" y="1600200"/>
            <a:ext cx="84772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#include &lt;</a:t>
            </a:r>
            <a:r>
              <a:rPr lang="pt-BR" dirty="0" err="1" smtClean="0">
                <a:latin typeface="Consolas" panose="020B0609020204030204" pitchFamily="49" charset="0"/>
              </a:rPr>
              <a:t>stdio</a:t>
            </a:r>
            <a:r>
              <a:rPr lang="pt-BR" dirty="0" smtClean="0">
                <a:latin typeface="Consolas" panose="020B0609020204030204" pitchFamily="49" charset="0"/>
              </a:rPr>
              <a:t>.h&gt;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#include &lt;string.h&gt;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int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   char nome[10] = {"fim"};  // string nome é iniciado com "fim"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latin typeface="Consolas" panose="020B0609020204030204" pitchFamily="49" charset="0"/>
              </a:rPr>
              <a:t>if</a:t>
            </a:r>
            <a:r>
              <a:rPr lang="pt-BR" dirty="0" smtClean="0">
                <a:latin typeface="Consolas" panose="020B0609020204030204" pitchFamily="49" charset="0"/>
              </a:rPr>
              <a:t> ( </a:t>
            </a:r>
            <a:r>
              <a:rPr lang="pt-BR" dirty="0" err="1" smtClean="0">
                <a:latin typeface="Consolas" panose="020B0609020204030204" pitchFamily="49" charset="0"/>
              </a:rPr>
              <a:t>strcmpi</a:t>
            </a:r>
            <a:r>
              <a:rPr lang="pt-BR" dirty="0" smtClean="0">
                <a:latin typeface="Consolas" panose="020B0609020204030204" pitchFamily="49" charset="0"/>
              </a:rPr>
              <a:t>(nome, "FIM") == 0)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         </a:t>
            </a:r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 smtClean="0">
                <a:latin typeface="Consolas" panose="020B0609020204030204" pitchFamily="49" charset="0"/>
              </a:rPr>
              <a:t>("strings são iguais \n");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latin typeface="Consolas" panose="020B0609020204030204" pitchFamily="49" charset="0"/>
              </a:rPr>
              <a:t>else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          </a:t>
            </a:r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 smtClean="0">
                <a:latin typeface="Consolas" panose="020B0609020204030204" pitchFamily="49" charset="0"/>
              </a:rPr>
              <a:t>("strings </a:t>
            </a:r>
            <a:r>
              <a:rPr lang="pt-BR" dirty="0" err="1" smtClean="0">
                <a:latin typeface="Consolas" panose="020B0609020204030204" pitchFamily="49" charset="0"/>
              </a:rPr>
              <a:t>sao</a:t>
            </a:r>
            <a:r>
              <a:rPr lang="pt-BR" dirty="0" smtClean="0">
                <a:latin typeface="Consolas" panose="020B0609020204030204" pitchFamily="49" charset="0"/>
              </a:rPr>
              <a:t> diferentes \n");        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57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0" dirty="0" smtClean="0">
                <a:solidFill>
                  <a:srgbClr val="F10F0F"/>
                </a:solidFill>
              </a:rPr>
              <a:t>Vetor de Strings</a:t>
            </a:r>
            <a:endParaRPr lang="pt-BR" sz="3200" b="0" dirty="0">
              <a:solidFill>
                <a:srgbClr val="F10F0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439645"/>
            <a:ext cx="8473816" cy="4525963"/>
          </a:xfrm>
        </p:spPr>
        <p:txBody>
          <a:bodyPr>
            <a:normAutofit/>
          </a:bodyPr>
          <a:lstStyle/>
          <a:p>
            <a:r>
              <a:rPr lang="pt-BR" sz="2600" dirty="0" smtClean="0"/>
              <a:t>É possível armazenar strings como elementos de um vetor.</a:t>
            </a:r>
          </a:p>
          <a:p>
            <a:r>
              <a:rPr lang="pt-BR" sz="2600" dirty="0" smtClean="0"/>
              <a:t>Exemplo, os nomes dos alunos de uma classe:</a:t>
            </a:r>
            <a:endParaRPr lang="pt-BR" sz="2600" dirty="0"/>
          </a:p>
        </p:txBody>
      </p:sp>
      <p:sp>
        <p:nvSpPr>
          <p:cNvPr id="7" name="Retângulo 6"/>
          <p:cNvSpPr/>
          <p:nvPr/>
        </p:nvSpPr>
        <p:spPr>
          <a:xfrm>
            <a:off x="928662" y="2928934"/>
            <a:ext cx="4381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#define 	</a:t>
            </a:r>
            <a:r>
              <a:rPr lang="pt-BR" b="1" dirty="0" smtClean="0">
                <a:solidFill>
                  <a:srgbClr val="FF0000"/>
                </a:solidFill>
              </a:rPr>
              <a:t>N_ALUNOS </a:t>
            </a:r>
            <a:r>
              <a:rPr lang="pt-BR" b="1" dirty="0" smtClean="0"/>
              <a:t> 	4</a:t>
            </a:r>
          </a:p>
          <a:p>
            <a:r>
              <a:rPr lang="pt-BR" b="1" dirty="0" smtClean="0"/>
              <a:t>#define 	</a:t>
            </a:r>
            <a:r>
              <a:rPr lang="pt-BR" b="1" dirty="0" smtClean="0">
                <a:solidFill>
                  <a:srgbClr val="0070C0"/>
                </a:solidFill>
              </a:rPr>
              <a:t>N_CARACTERES</a:t>
            </a:r>
            <a:r>
              <a:rPr lang="pt-BR" b="1" dirty="0" smtClean="0"/>
              <a:t> 	30</a:t>
            </a:r>
          </a:p>
          <a:p>
            <a:endParaRPr lang="pt-BR" b="1" dirty="0" smtClean="0"/>
          </a:p>
          <a:p>
            <a:r>
              <a:rPr lang="pt-BR" b="1" dirty="0" err="1" smtClean="0"/>
              <a:t>int</a:t>
            </a:r>
            <a:r>
              <a:rPr lang="pt-BR" b="1" dirty="0" smtClean="0"/>
              <a:t>  </a:t>
            </a:r>
            <a:r>
              <a:rPr lang="pt-BR" b="1" dirty="0" err="1" smtClean="0"/>
              <a:t>main</a:t>
            </a:r>
            <a:r>
              <a:rPr lang="pt-BR" b="1" dirty="0" smtClean="0"/>
              <a:t>() {</a:t>
            </a:r>
          </a:p>
          <a:p>
            <a:r>
              <a:rPr lang="pt-BR" b="1" dirty="0" err="1" smtClean="0"/>
              <a:t>char</a:t>
            </a:r>
            <a:r>
              <a:rPr lang="pt-BR" b="1" dirty="0" smtClean="0"/>
              <a:t> nome[</a:t>
            </a:r>
            <a:r>
              <a:rPr lang="pt-BR" b="1" dirty="0" smtClean="0">
                <a:solidFill>
                  <a:srgbClr val="FF0000"/>
                </a:solidFill>
              </a:rPr>
              <a:t>N_ALUNOS</a:t>
            </a:r>
            <a:r>
              <a:rPr lang="pt-BR" b="1" dirty="0" smtClean="0"/>
              <a:t>][</a:t>
            </a:r>
            <a:r>
              <a:rPr lang="pt-BR" b="1" dirty="0" smtClean="0">
                <a:solidFill>
                  <a:srgbClr val="0070C0"/>
                </a:solidFill>
              </a:rPr>
              <a:t>N_CARACTERES</a:t>
            </a:r>
            <a:r>
              <a:rPr lang="pt-BR" b="1" dirty="0" smtClean="0"/>
              <a:t>];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i;</a:t>
            </a:r>
          </a:p>
          <a:p>
            <a:r>
              <a:rPr lang="pt-BR" b="1" dirty="0" smtClean="0"/>
              <a:t>for (i=0; i&lt;</a:t>
            </a:r>
            <a:r>
              <a:rPr lang="pt-BR" b="1" dirty="0" smtClean="0">
                <a:solidFill>
                  <a:srgbClr val="FF0000"/>
                </a:solidFill>
              </a:rPr>
              <a:t>N_ALUNOS</a:t>
            </a:r>
            <a:r>
              <a:rPr lang="pt-BR" b="1" dirty="0" smtClean="0"/>
              <a:t> ; i++){</a:t>
            </a:r>
          </a:p>
          <a:p>
            <a:r>
              <a:rPr lang="pt-BR" b="1" dirty="0" smtClean="0"/>
              <a:t>      </a:t>
            </a:r>
            <a:r>
              <a:rPr lang="pt-BR" b="1" dirty="0" err="1" smtClean="0"/>
              <a:t>printf</a:t>
            </a:r>
            <a:r>
              <a:rPr lang="pt-BR" b="1" dirty="0" smtClean="0"/>
              <a:t>("digite o nome do aluno: ");</a:t>
            </a:r>
          </a:p>
          <a:p>
            <a:r>
              <a:rPr lang="pt-BR" b="1" dirty="0" smtClean="0"/>
              <a:t>      </a:t>
            </a:r>
            <a:r>
              <a:rPr lang="pt-BR" b="1" dirty="0" err="1" smtClean="0"/>
              <a:t>fflush</a:t>
            </a:r>
            <a:r>
              <a:rPr lang="pt-BR" b="1" dirty="0" smtClean="0"/>
              <a:t>(</a:t>
            </a:r>
            <a:r>
              <a:rPr lang="pt-BR" b="1" dirty="0" err="1" smtClean="0"/>
              <a:t>stdin</a:t>
            </a:r>
            <a:r>
              <a:rPr lang="pt-BR" b="1" dirty="0" smtClean="0"/>
              <a:t>);</a:t>
            </a:r>
          </a:p>
          <a:p>
            <a:r>
              <a:rPr lang="pt-BR" b="1" dirty="0" smtClean="0"/>
              <a:t>      </a:t>
            </a:r>
            <a:r>
              <a:rPr lang="pt-BR" b="1" dirty="0" err="1" smtClean="0"/>
              <a:t>gets</a:t>
            </a:r>
            <a:r>
              <a:rPr lang="pt-BR" b="1" dirty="0" smtClean="0"/>
              <a:t>(nome[i]);</a:t>
            </a:r>
          </a:p>
          <a:p>
            <a:r>
              <a:rPr lang="pt-BR" b="1" dirty="0" smtClean="0"/>
              <a:t>      }</a:t>
            </a:r>
          </a:p>
          <a:p>
            <a:r>
              <a:rPr lang="pt-BR" b="1" dirty="0" smtClean="0"/>
              <a:t>}</a:t>
            </a:r>
            <a:endParaRPr lang="pt-BR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015959" y="2576945"/>
          <a:ext cx="2889049" cy="1524000"/>
        </p:xfrm>
        <a:graphic>
          <a:graphicData uri="http://schemas.openxmlformats.org/drawingml/2006/table">
            <a:tbl>
              <a:tblPr/>
              <a:tblGrid>
                <a:gridCol w="495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93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nome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6572250" y="4295775"/>
            <a:ext cx="2332758" cy="531257"/>
            <a:chOff x="6572250" y="4295775"/>
            <a:chExt cx="2332758" cy="531257"/>
          </a:xfrm>
        </p:grpSpPr>
        <p:cxnSp>
          <p:nvCxnSpPr>
            <p:cNvPr id="11" name="Conector de seta reta 10"/>
            <p:cNvCxnSpPr/>
            <p:nvPr/>
          </p:nvCxnSpPr>
          <p:spPr>
            <a:xfrm flipV="1">
              <a:off x="6572250" y="4295775"/>
              <a:ext cx="2332758" cy="95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7047405" y="4457700"/>
              <a:ext cx="14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ea typeface="Calibri"/>
                  <a:cs typeface="Times New Roman"/>
                </a:rPr>
                <a:t>30 caracteres</a:t>
              </a:r>
              <a:endParaRPr lang="pt-BR" dirty="0"/>
            </a:p>
          </p:txBody>
        </p:sp>
      </p:grpSp>
      <p:sp>
        <p:nvSpPr>
          <p:cNvPr id="13" name="Seta para a direita 12"/>
          <p:cNvSpPr/>
          <p:nvPr/>
        </p:nvSpPr>
        <p:spPr>
          <a:xfrm rot="19725434">
            <a:off x="5010150" y="3752850"/>
            <a:ext cx="1005809" cy="348095"/>
          </a:xfrm>
          <a:prstGeom prst="rightArrow">
            <a:avLst>
              <a:gd name="adj1" fmla="val 50000"/>
              <a:gd name="adj2" fmla="val 55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587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845127" y="634856"/>
            <a:ext cx="6972300" cy="1143000"/>
          </a:xfrm>
        </p:spPr>
        <p:txBody>
          <a:bodyPr/>
          <a:lstStyle/>
          <a:p>
            <a:pPr algn="l"/>
            <a:r>
              <a:rPr lang="pt-BR" b="0" dirty="0" smtClean="0"/>
              <a:t>Exercício 2 </a:t>
            </a:r>
            <a:br>
              <a:rPr lang="pt-BR" b="0" dirty="0" smtClean="0"/>
            </a:br>
            <a:endParaRPr lang="pt-BR" b="0" dirty="0" smtClean="0"/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Elabore um programa que leia do teclado a nota e o nome de cada aluno de uma classe </a:t>
            </a:r>
            <a:r>
              <a:rPr lang="pt-BR" sz="2800" dirty="0" smtClean="0"/>
              <a:t>com no máxim</a:t>
            </a:r>
            <a:r>
              <a:rPr lang="pt-BR" dirty="0" smtClean="0"/>
              <a:t>o 50 </a:t>
            </a:r>
            <a:r>
              <a:rPr lang="pt-BR" sz="2800" dirty="0" smtClean="0"/>
              <a:t>(armazenando </a:t>
            </a:r>
            <a:r>
              <a:rPr lang="pt-BR" sz="2800" dirty="0" smtClean="0"/>
              <a:t>em 2 vetores). </a:t>
            </a:r>
            <a:endParaRPr lang="pt-BR" sz="2800" dirty="0" smtClean="0"/>
          </a:p>
          <a:p>
            <a:pPr>
              <a:buNone/>
            </a:pPr>
            <a:r>
              <a:rPr lang="pt-BR" sz="2800" smtClean="0"/>
              <a:t>    O </a:t>
            </a:r>
            <a:r>
              <a:rPr lang="pt-BR" sz="2800" dirty="0" smtClean="0"/>
              <a:t>programa deve apresentar o nome e a nota do melhor aluno  da sala. </a:t>
            </a:r>
          </a:p>
          <a:p>
            <a:pPr marL="0" indent="0"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7056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863600" y="436417"/>
            <a:ext cx="6972300" cy="997527"/>
          </a:xfrm>
        </p:spPr>
        <p:txBody>
          <a:bodyPr/>
          <a:lstStyle/>
          <a:p>
            <a:pPr algn="l"/>
            <a:r>
              <a:rPr lang="pt-BR" b="0" dirty="0" smtClean="0"/>
              <a:t>Exercício 3 </a:t>
            </a:r>
            <a:r>
              <a:rPr lang="pt-BR" b="0" dirty="0" smtClean="0">
                <a:solidFill>
                  <a:srgbClr val="92D050"/>
                </a:solidFill>
              </a:rPr>
              <a:t>- extra</a:t>
            </a:r>
            <a:endParaRPr lang="pt-BR" b="0" dirty="0" smtClean="0"/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Elabore um programa que leia do teclado os nomes dos alunos presentes em uma </a:t>
            </a:r>
            <a:r>
              <a:rPr lang="pt-BR" sz="2800" dirty="0" smtClean="0"/>
              <a:t>palestra (máximo 200). </a:t>
            </a:r>
            <a:r>
              <a:rPr lang="pt-BR" sz="2800" dirty="0" smtClean="0"/>
              <a:t>Depois de cadastrar os nomes o programa deve permitir que seja procurado o nome de uma pessoa na lista de presentes na palestra.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6123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altLang="pt-BR" dirty="0" err="1" smtClean="0"/>
              <a:t>Mizahi</a:t>
            </a:r>
            <a:r>
              <a:rPr lang="pt-BR" altLang="pt-BR" dirty="0" smtClean="0"/>
              <a:t>,V. V., Treinamento em Linguagem C,Pearson, 2008.</a:t>
            </a:r>
          </a:p>
          <a:p>
            <a:r>
              <a:rPr lang="pt-BR" altLang="pt-BR" dirty="0" smtClean="0"/>
              <a:t>ZIVIANI, </a:t>
            </a:r>
            <a:r>
              <a:rPr lang="pt-BR" altLang="pt-BR" dirty="0" err="1" smtClean="0"/>
              <a:t>Nivio</a:t>
            </a:r>
            <a:r>
              <a:rPr lang="pt-BR" altLang="pt-BR" dirty="0" smtClean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00495"/>
            <a:ext cx="8064500" cy="1111250"/>
          </a:xfrm>
        </p:spPr>
        <p:txBody>
          <a:bodyPr/>
          <a:lstStyle/>
          <a:p>
            <a:pPr algn="l" eaLnBrk="1" hangingPunct="1"/>
            <a:r>
              <a:rPr lang="pt-BR" sz="3400" b="0" dirty="0" smtClean="0"/>
              <a:t>STRING: Tipo de Dado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5040313"/>
          </a:xfrm>
        </p:spPr>
        <p:txBody>
          <a:bodyPr rtlCol="0">
            <a:normAutofit/>
          </a:bodyPr>
          <a:lstStyle/>
          <a:p>
            <a:r>
              <a:rPr lang="pt-BR" dirty="0" smtClean="0">
                <a:latin typeface="+mn-lt"/>
              </a:rPr>
              <a:t>Não existe o tipo básico de dado “string” como existe em algumas linguagens de programação. </a:t>
            </a:r>
          </a:p>
          <a:p>
            <a:r>
              <a:rPr lang="pt-BR" dirty="0" smtClean="0">
                <a:latin typeface="+mn-lt"/>
              </a:rPr>
              <a:t>Uma string na linguagem C é um vetor de caracteres (vetor de elementos do tipo </a:t>
            </a:r>
            <a:r>
              <a:rPr lang="pt-BR" dirty="0" err="1" smtClean="0">
                <a:latin typeface="+mn-lt"/>
              </a:rPr>
              <a:t>char</a:t>
            </a:r>
            <a:r>
              <a:rPr lang="pt-BR" dirty="0" smtClean="0">
                <a:latin typeface="+mn-lt"/>
              </a:rPr>
              <a:t>). </a:t>
            </a:r>
          </a:p>
          <a:p>
            <a:r>
              <a:rPr lang="pt-BR" dirty="0" smtClean="0">
                <a:latin typeface="+mn-lt"/>
              </a:rPr>
              <a:t>Esse vetor de caracteres tem tratamento diferenciado:</a:t>
            </a:r>
          </a:p>
          <a:p>
            <a:pPr lvl="1"/>
            <a:r>
              <a:rPr lang="pt-BR" dirty="0" smtClean="0">
                <a:latin typeface="+mn-lt"/>
              </a:rPr>
              <a:t> o final da string armazenada no vetor é marcado com o caractere nulo ‘\0’ (barra zero);</a:t>
            </a:r>
          </a:p>
          <a:p>
            <a:pPr lvl="1"/>
            <a:r>
              <a:rPr lang="pt-BR" dirty="0" smtClean="0">
                <a:latin typeface="+mn-lt"/>
              </a:rPr>
              <a:t>existem funções especiais para tratar esse tipo de dado que serão estudadas a seguir.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18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 HTF" pitchFamily="2" charset="0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2019 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Dra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Patrícia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 Magna</a:t>
            </a:r>
            <a:endParaRPr kumimoji="1" lang="en-US" sz="2000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98896"/>
            <a:ext cx="8064500" cy="1111250"/>
          </a:xfrm>
        </p:spPr>
        <p:txBody>
          <a:bodyPr/>
          <a:lstStyle/>
          <a:p>
            <a:pPr algn="l" eaLnBrk="1" hangingPunct="1"/>
            <a:r>
              <a:rPr lang="pt-BR" sz="3400" b="0" dirty="0" smtClean="0"/>
              <a:t>STRING: Declaração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3373447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pt-BR" dirty="0" smtClean="0"/>
              <a:t>			</a:t>
            </a:r>
            <a:r>
              <a:rPr lang="pt-BR" dirty="0" smtClean="0">
                <a:solidFill>
                  <a:srgbClr val="082AB8"/>
                </a:solidFill>
              </a:rPr>
              <a:t>char palavra[10];</a:t>
            </a:r>
          </a:p>
          <a:p>
            <a:endParaRPr lang="pt-BR" dirty="0" smtClean="0"/>
          </a:p>
          <a:p>
            <a:r>
              <a:rPr lang="pt-BR" dirty="0" smtClean="0"/>
              <a:t>Nesta declaração </a:t>
            </a:r>
            <a:r>
              <a:rPr lang="pt-BR" dirty="0" smtClean="0">
                <a:solidFill>
                  <a:srgbClr val="082AB8"/>
                </a:solidFill>
              </a:rPr>
              <a:t>palavra </a:t>
            </a:r>
            <a:r>
              <a:rPr lang="pt-BR" dirty="0" smtClean="0"/>
              <a:t>é a variável do tipo vetor de caracteres (string) que poderá conter 10 caracteres, embora um deles sempre será o caractere </a:t>
            </a:r>
            <a:r>
              <a:rPr lang="pt-BR" dirty="0"/>
              <a:t>'\0'.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2730119"/>
              </p:ext>
            </p:extLst>
          </p:nvPr>
        </p:nvGraphicFramePr>
        <p:xfrm>
          <a:off x="179390" y="4786322"/>
          <a:ext cx="8464575" cy="76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8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950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9</a:t>
                      </a:r>
                      <a:endParaRPr lang="pt-B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palavra</a:t>
                      </a:r>
                      <a:endParaRPr lang="pt-BR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 w="6350">
                            <a:solidFill>
                              <a:schemeClr val="tx1"/>
                            </a:solidFill>
                          </a:ln>
                        </a:rPr>
                        <a:t>‘O’</a:t>
                      </a:r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 w="6350">
                            <a:solidFill>
                              <a:schemeClr val="tx1"/>
                            </a:solidFill>
                          </a:ln>
                        </a:rPr>
                        <a:t>‘L’</a:t>
                      </a:r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 w="6350">
                            <a:solidFill>
                              <a:schemeClr val="tx1"/>
                            </a:solidFill>
                          </a:ln>
                        </a:rPr>
                        <a:t>‘A’</a:t>
                      </a:r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 w="6350">
                            <a:solidFill>
                              <a:schemeClr val="tx1"/>
                            </a:solidFill>
                          </a:ln>
                        </a:rPr>
                        <a:t>‘\0’</a:t>
                      </a:r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18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22" y="419992"/>
            <a:ext cx="8064500" cy="1111250"/>
          </a:xfrm>
        </p:spPr>
        <p:txBody>
          <a:bodyPr/>
          <a:lstStyle/>
          <a:p>
            <a:pPr algn="l" eaLnBrk="1" hangingPunct="1"/>
            <a:r>
              <a:rPr lang="pt-BR" sz="3400" b="0" dirty="0" smtClean="0"/>
              <a:t>STRING: Leitura e Escrita de uma string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9" y="1412875"/>
            <a:ext cx="8536016" cy="3312269"/>
          </a:xfrm>
        </p:spPr>
        <p:txBody>
          <a:bodyPr rtlCol="0">
            <a:normAutofit/>
          </a:bodyPr>
          <a:lstStyle/>
          <a:p>
            <a:r>
              <a:rPr lang="pt-BR" dirty="0" smtClean="0"/>
              <a:t>Usando funções básicas da biblioteca </a:t>
            </a:r>
            <a:r>
              <a:rPr lang="pt-BR" b="1" i="1" dirty="0" err="1" smtClean="0"/>
              <a:t>stdio</a:t>
            </a:r>
            <a:r>
              <a:rPr lang="pt-BR" b="1" i="1" dirty="0" smtClean="0"/>
              <a:t>.h</a:t>
            </a:r>
          </a:p>
          <a:p>
            <a:pPr lvl="1"/>
            <a:r>
              <a:rPr lang="pt-BR" dirty="0" err="1" smtClean="0">
                <a:solidFill>
                  <a:srgbClr val="082AB8"/>
                </a:solidFill>
              </a:rPr>
              <a:t>scanf</a:t>
            </a:r>
            <a:r>
              <a:rPr lang="pt-BR" dirty="0">
                <a:solidFill>
                  <a:srgbClr val="082AB8"/>
                </a:solidFill>
              </a:rPr>
              <a:t>("%</a:t>
            </a:r>
            <a:r>
              <a:rPr lang="pt-BR" dirty="0" smtClean="0">
                <a:solidFill>
                  <a:srgbClr val="082AB8"/>
                </a:solidFill>
              </a:rPr>
              <a:t>s", palavra); </a:t>
            </a:r>
          </a:p>
          <a:p>
            <a:pPr lvl="1"/>
            <a:r>
              <a:rPr lang="pt-BR" dirty="0" err="1" smtClean="0">
                <a:solidFill>
                  <a:srgbClr val="082AB8"/>
                </a:solidFill>
              </a:rPr>
              <a:t>printf</a:t>
            </a:r>
            <a:r>
              <a:rPr lang="pt-BR" dirty="0">
                <a:solidFill>
                  <a:srgbClr val="082AB8"/>
                </a:solidFill>
              </a:rPr>
              <a:t>("%</a:t>
            </a:r>
            <a:r>
              <a:rPr lang="pt-BR" dirty="0" smtClean="0">
                <a:solidFill>
                  <a:srgbClr val="082AB8"/>
                </a:solidFill>
              </a:rPr>
              <a:t>s", palavra);</a:t>
            </a:r>
          </a:p>
          <a:p>
            <a:r>
              <a:rPr lang="pt-BR" dirty="0" smtClean="0"/>
              <a:t>Usando funções especiais da biblioteca </a:t>
            </a:r>
            <a:r>
              <a:rPr lang="pt-BR" b="1" i="1" dirty="0" smtClean="0"/>
              <a:t>string.h</a:t>
            </a:r>
          </a:p>
          <a:p>
            <a:pPr lvl="1"/>
            <a:r>
              <a:rPr lang="pt-BR" dirty="0" err="1" smtClean="0">
                <a:solidFill>
                  <a:srgbClr val="082AB8"/>
                </a:solidFill>
              </a:rPr>
              <a:t>gets</a:t>
            </a:r>
            <a:r>
              <a:rPr lang="pt-BR" dirty="0" smtClean="0">
                <a:solidFill>
                  <a:srgbClr val="082AB8"/>
                </a:solidFill>
              </a:rPr>
              <a:t>(palavra);  </a:t>
            </a:r>
            <a:r>
              <a:rPr lang="pt-BR" dirty="0" smtClean="0"/>
              <a:t>=&gt; equivale à </a:t>
            </a:r>
            <a:r>
              <a:rPr lang="pt-BR" dirty="0" err="1"/>
              <a:t>scanf</a:t>
            </a:r>
            <a:r>
              <a:rPr lang="pt-BR" dirty="0"/>
              <a:t>("%</a:t>
            </a:r>
            <a:r>
              <a:rPr lang="pt-BR" dirty="0" smtClean="0"/>
              <a:t>s", palavra); </a:t>
            </a:r>
          </a:p>
          <a:p>
            <a:pPr lvl="1"/>
            <a:r>
              <a:rPr lang="pt-BR" dirty="0" err="1" smtClean="0">
                <a:solidFill>
                  <a:srgbClr val="082AB8"/>
                </a:solidFill>
              </a:rPr>
              <a:t>puts</a:t>
            </a:r>
            <a:r>
              <a:rPr lang="pt-BR" dirty="0" smtClean="0">
                <a:solidFill>
                  <a:srgbClr val="082AB8"/>
                </a:solidFill>
              </a:rPr>
              <a:t>(palavra); </a:t>
            </a:r>
            <a:r>
              <a:rPr lang="pt-BR" dirty="0"/>
              <a:t>=&gt; equivale à </a:t>
            </a:r>
            <a:r>
              <a:rPr lang="pt-BR" dirty="0" err="1" smtClean="0"/>
              <a:t>printf</a:t>
            </a:r>
            <a:r>
              <a:rPr lang="pt-BR" dirty="0" smtClean="0"/>
              <a:t>("%s" , palavra); </a:t>
            </a:r>
            <a:endParaRPr lang="pt-BR" dirty="0" smtClean="0">
              <a:solidFill>
                <a:srgbClr val="082AB8"/>
              </a:solidFill>
            </a:endParaRPr>
          </a:p>
          <a:p>
            <a:pPr lvl="1" algn="ctr">
              <a:buNone/>
            </a:pPr>
            <a:endParaRPr lang="pt-BR" sz="2400" b="1" dirty="0" smtClean="0">
              <a:solidFill>
                <a:srgbClr val="082AB8"/>
              </a:solidFill>
            </a:endParaRPr>
          </a:p>
          <a:p>
            <a:pPr lvl="1">
              <a:buNone/>
            </a:pPr>
            <a:endParaRPr lang="pt-BR" dirty="0" smtClean="0">
              <a:solidFill>
                <a:srgbClr val="082AB8"/>
              </a:solidFill>
            </a:endParaRPr>
          </a:p>
          <a:p>
            <a:endParaRPr lang="pt-BR" i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8888" y="5162402"/>
            <a:ext cx="78370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2400" b="1" dirty="0"/>
              <a:t>Lembre-se que </a:t>
            </a:r>
            <a:r>
              <a:rPr lang="pt-BR" sz="2400" b="1" dirty="0">
                <a:solidFill>
                  <a:srgbClr val="FF0000"/>
                </a:solidFill>
              </a:rPr>
              <a:t>ANTES </a:t>
            </a:r>
            <a:r>
              <a:rPr lang="pt-BR" sz="2400" b="1" dirty="0"/>
              <a:t>da </a:t>
            </a:r>
            <a:r>
              <a:rPr lang="pt-BR" sz="2400" b="1" dirty="0">
                <a:solidFill>
                  <a:srgbClr val="FF0000"/>
                </a:solidFill>
              </a:rPr>
              <a:t>LEITURA </a:t>
            </a:r>
            <a:r>
              <a:rPr lang="pt-BR" sz="2400" b="1" dirty="0"/>
              <a:t>de uma </a:t>
            </a:r>
            <a:r>
              <a:rPr lang="pt-BR" sz="2400" b="1" dirty="0">
                <a:solidFill>
                  <a:srgbClr val="FF0000"/>
                </a:solidFill>
              </a:rPr>
              <a:t>STRING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marL="0" lvl="1" algn="ctr"/>
            <a:r>
              <a:rPr lang="pt-BR" sz="2400" b="1" dirty="0" smtClean="0"/>
              <a:t>deve-se </a:t>
            </a:r>
            <a:r>
              <a:rPr lang="pt-BR" sz="2400" b="1" dirty="0">
                <a:solidFill>
                  <a:srgbClr val="FF0000"/>
                </a:solidFill>
              </a:rPr>
              <a:t>EXECUTAR </a:t>
            </a:r>
            <a:r>
              <a:rPr lang="pt-BR" sz="2400" b="1" dirty="0"/>
              <a:t>a função </a:t>
            </a:r>
            <a:r>
              <a:rPr lang="pt-BR" sz="2400" b="1" dirty="0" err="1">
                <a:solidFill>
                  <a:srgbClr val="FF0000"/>
                </a:solidFill>
              </a:rPr>
              <a:t>fflush</a:t>
            </a:r>
            <a:r>
              <a:rPr lang="pt-BR" sz="2400" b="1" dirty="0">
                <a:solidFill>
                  <a:srgbClr val="FF0000"/>
                </a:solidFill>
              </a:rPr>
              <a:t>(</a:t>
            </a:r>
            <a:r>
              <a:rPr lang="pt-BR" sz="2400" b="1" dirty="0" err="1">
                <a:solidFill>
                  <a:srgbClr val="FF0000"/>
                </a:solidFill>
              </a:rPr>
              <a:t>stdin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4492845" y="1809750"/>
            <a:ext cx="3514755" cy="1038225"/>
            <a:chOff x="4492845" y="1809750"/>
            <a:chExt cx="3514755" cy="1038225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4492845" y="1809750"/>
              <a:ext cx="3514755" cy="1038225"/>
            </a:xfrm>
            <a:prstGeom prst="cloudCallout">
              <a:avLst>
                <a:gd name="adj1" fmla="val -72200"/>
                <a:gd name="adj2" fmla="val -1735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43500" y="214312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</a:rPr>
                <a:t>Exceção no uso do &amp;</a:t>
              </a:r>
              <a:endParaRPr lang="pt-BR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422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390" y="462086"/>
            <a:ext cx="6972320" cy="796908"/>
          </a:xfrm>
        </p:spPr>
        <p:txBody>
          <a:bodyPr/>
          <a:lstStyle/>
          <a:p>
            <a:pPr algn="l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00034" y="1089164"/>
            <a:ext cx="72866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#include &lt;</a:t>
            </a:r>
            <a:r>
              <a:rPr lang="pt-BR" dirty="0" err="1" smtClean="0">
                <a:latin typeface="Consolas" panose="020B0609020204030204" pitchFamily="49" charset="0"/>
              </a:rPr>
              <a:t>stdio</a:t>
            </a:r>
            <a:r>
              <a:rPr lang="pt-BR" dirty="0" smtClean="0">
                <a:latin typeface="Consolas" panose="020B0609020204030204" pitchFamily="49" charset="0"/>
              </a:rPr>
              <a:t>.h&gt;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#include &lt;string.h&gt;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int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char nome[15], </a:t>
            </a:r>
            <a:r>
              <a:rPr lang="pt-BR" dirty="0" err="1" smtClean="0">
                <a:latin typeface="Consolas" panose="020B0609020204030204" pitchFamily="49" charset="0"/>
              </a:rPr>
              <a:t>nomecompleto</a:t>
            </a:r>
            <a:r>
              <a:rPr lang="pt-BR" dirty="0" smtClean="0">
                <a:latin typeface="Consolas" panose="020B0609020204030204" pitchFamily="49" charset="0"/>
              </a:rPr>
              <a:t>[15];</a:t>
            </a:r>
          </a:p>
          <a:p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 smtClean="0">
                <a:latin typeface="Consolas" panose="020B0609020204030204" pitchFamily="49" charset="0"/>
              </a:rPr>
              <a:t>("digite nome: "); 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fflush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stdin</a:t>
            </a:r>
            <a:r>
              <a:rPr lang="pt-B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("%s", nome);</a:t>
            </a:r>
          </a:p>
          <a:p>
            <a:r>
              <a:rPr lang="pt-BR" dirty="0" err="1">
                <a:solidFill>
                  <a:srgbClr val="0639BA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("\n O nome : %s\n", nome);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puts</a:t>
            </a:r>
            <a:r>
              <a:rPr lang="pt-BR" dirty="0" smtClean="0">
                <a:latin typeface="Consolas" panose="020B0609020204030204" pitchFamily="49" charset="0"/>
              </a:rPr>
              <a:t>(nome);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printf</a:t>
            </a:r>
            <a:r>
              <a:rPr lang="pt-BR" dirty="0">
                <a:latin typeface="Consolas" panose="020B0609020204030204" pitchFamily="49" charset="0"/>
              </a:rPr>
              <a:t>("Pode digitar agora o nome completo: "); </a:t>
            </a:r>
            <a:r>
              <a:rPr lang="pt-BR" dirty="0" err="1">
                <a:latin typeface="Consolas" panose="020B0609020204030204" pitchFamily="49" charset="0"/>
              </a:rPr>
              <a:t>fflush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stdin</a:t>
            </a:r>
            <a:r>
              <a:rPr lang="pt-B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gets(nomecompleto);</a:t>
            </a:r>
          </a:p>
          <a:p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solidFill>
                  <a:srgbClr val="0639BA"/>
                </a:solidFill>
                <a:latin typeface="Consolas" panose="020B0609020204030204" pitchFamily="49" charset="0"/>
              </a:rPr>
              <a:t>printf</a:t>
            </a:r>
            <a:r>
              <a:rPr lang="pt-BR" dirty="0" smtClean="0">
                <a:solidFill>
                  <a:srgbClr val="0639BA"/>
                </a:solidFill>
                <a:latin typeface="Consolas" panose="020B0609020204030204" pitchFamily="49" charset="0"/>
              </a:rPr>
              <a:t>("\n O nome : %s\n", </a:t>
            </a:r>
            <a:r>
              <a:rPr lang="pt-BR" dirty="0" err="1" smtClean="0">
                <a:solidFill>
                  <a:srgbClr val="0639BA"/>
                </a:solidFill>
                <a:latin typeface="Consolas" panose="020B0609020204030204" pitchFamily="49" charset="0"/>
              </a:rPr>
              <a:t>nomecompleto</a:t>
            </a:r>
            <a:r>
              <a:rPr lang="pt-BR" dirty="0" smtClean="0">
                <a:solidFill>
                  <a:srgbClr val="0639BA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 smtClean="0">
                <a:latin typeface="Consolas" panose="020B0609020204030204" pitchFamily="49" charset="0"/>
              </a:rPr>
              <a:t>("\n O nome completo:  </a:t>
            </a:r>
            <a:r>
              <a:rPr lang="pt-BR" dirty="0">
                <a:latin typeface="Consolas" panose="020B0609020204030204" pitchFamily="49" charset="0"/>
              </a:rPr>
              <a:t>");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solidFill>
                  <a:srgbClr val="0639BA"/>
                </a:solidFill>
                <a:latin typeface="Consolas" panose="020B0609020204030204" pitchFamily="49" charset="0"/>
              </a:rPr>
              <a:t>puts</a:t>
            </a:r>
            <a:r>
              <a:rPr lang="pt-BR" dirty="0" smtClean="0">
                <a:solidFill>
                  <a:srgbClr val="0639BA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 smtClean="0">
                <a:solidFill>
                  <a:srgbClr val="0639BA"/>
                </a:solidFill>
                <a:latin typeface="Consolas" panose="020B0609020204030204" pitchFamily="49" charset="0"/>
              </a:rPr>
              <a:t>nomecompleto</a:t>
            </a:r>
            <a:r>
              <a:rPr lang="pt-BR" dirty="0" smtClean="0">
                <a:solidFill>
                  <a:srgbClr val="0639BA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4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0" dirty="0" smtClean="0"/>
              <a:t>Atribuição de Valores à Variáveis do Tipo </a:t>
            </a:r>
            <a:r>
              <a:rPr lang="pt-BR" sz="3600" b="0" dirty="0" err="1" smtClean="0"/>
              <a:t>String</a:t>
            </a:r>
            <a:endParaRPr lang="pt-BR" sz="3600" b="0" dirty="0"/>
          </a:p>
        </p:txBody>
      </p:sp>
      <p:sp>
        <p:nvSpPr>
          <p:cNvPr id="7" name="Retângulo 6"/>
          <p:cNvSpPr/>
          <p:nvPr/>
        </p:nvSpPr>
        <p:spPr>
          <a:xfrm>
            <a:off x="611560" y="1772816"/>
            <a:ext cx="74034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#include &lt;</a:t>
            </a:r>
            <a:r>
              <a:rPr lang="pt-BR" dirty="0" err="1">
                <a:latin typeface="Consolas" panose="020B0609020204030204" pitchFamily="49" charset="0"/>
              </a:rPr>
              <a:t>stdio.h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#include &lt;</a:t>
            </a:r>
            <a:r>
              <a:rPr lang="pt-BR" dirty="0" err="1">
                <a:latin typeface="Consolas" panose="020B0609020204030204" pitchFamily="49" charset="0"/>
              </a:rPr>
              <a:t>string.h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latin typeface="Consolas" panose="020B0609020204030204" pitchFamily="49" charset="0"/>
              </a:rPr>
              <a:t>char </a:t>
            </a:r>
            <a:r>
              <a:rPr lang="pt-BR" dirty="0" smtClean="0">
                <a:latin typeface="Consolas" panose="020B0609020204030204" pitchFamily="49" charset="0"/>
              </a:rPr>
              <a:t>nome[15], sobrenome[15];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nome = "Gilberto";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sobrenome = "Gil";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>
                <a:latin typeface="Consolas" panose="020B0609020204030204" pitchFamily="49" charset="0"/>
              </a:rPr>
              <a:t>("\n O nome completo</a:t>
            </a:r>
            <a:r>
              <a:rPr lang="pt-BR" dirty="0" smtClean="0">
                <a:latin typeface="Consolas" panose="020B0609020204030204" pitchFamily="49" charset="0"/>
              </a:rPr>
              <a:t>: %s %</a:t>
            </a:r>
            <a:r>
              <a:rPr lang="pt-BR" dirty="0">
                <a:latin typeface="Consolas" panose="020B0609020204030204" pitchFamily="49" charset="0"/>
              </a:rPr>
              <a:t>s\n", </a:t>
            </a:r>
            <a:r>
              <a:rPr lang="pt-BR" dirty="0" smtClean="0">
                <a:latin typeface="Consolas" panose="020B0609020204030204" pitchFamily="49" charset="0"/>
              </a:rPr>
              <a:t>nome, sobrenome);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51920" y="3429000"/>
            <a:ext cx="3600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Não permitida a atribuição de conteúdo desta forma em C </a:t>
            </a:r>
            <a:endParaRPr lang="pt-BR" b="1" dirty="0"/>
          </a:p>
        </p:txBody>
      </p:sp>
      <p:grpSp>
        <p:nvGrpSpPr>
          <p:cNvPr id="13" name="Grupo 12"/>
          <p:cNvGrpSpPr/>
          <p:nvPr/>
        </p:nvGrpSpPr>
        <p:grpSpPr>
          <a:xfrm>
            <a:off x="611560" y="3429000"/>
            <a:ext cx="1826840" cy="594360"/>
            <a:chOff x="611560" y="5760720"/>
            <a:chExt cx="1826840" cy="594360"/>
          </a:xfrm>
        </p:grpSpPr>
        <p:cxnSp>
          <p:nvCxnSpPr>
            <p:cNvPr id="6" name="Conector reto 5"/>
            <p:cNvCxnSpPr/>
            <p:nvPr/>
          </p:nvCxnSpPr>
          <p:spPr>
            <a:xfrm flipV="1">
              <a:off x="611560" y="5760720"/>
              <a:ext cx="1826840" cy="594360"/>
            </a:xfrm>
            <a:prstGeom prst="line">
              <a:avLst/>
            </a:prstGeom>
            <a:ln>
              <a:solidFill>
                <a:srgbClr val="F10F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611560" y="5760720"/>
              <a:ext cx="1826840" cy="594360"/>
            </a:xfrm>
            <a:prstGeom prst="line">
              <a:avLst/>
            </a:prstGeom>
            <a:ln>
              <a:solidFill>
                <a:srgbClr val="F10F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4008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21830"/>
            <a:ext cx="8064500" cy="1111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pt-BR" sz="3400" b="0" dirty="0" smtClean="0"/>
              <a:t>STRING: Funções especiais de manipulação (biblioteca &lt;string.h&gt;)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230703"/>
          </a:xfrm>
        </p:spPr>
        <p:txBody>
          <a:bodyPr rtlCol="0">
            <a:normAutofit/>
          </a:bodyPr>
          <a:lstStyle/>
          <a:p>
            <a:r>
              <a:rPr lang="pt-BR" b="1" dirty="0" err="1" smtClean="0"/>
              <a:t>strcpy</a:t>
            </a:r>
            <a:r>
              <a:rPr lang="pt-BR" b="1" dirty="0" smtClean="0"/>
              <a:t>(str1,str2);  </a:t>
            </a:r>
          </a:p>
          <a:p>
            <a:pPr lvl="1"/>
            <a:r>
              <a:rPr lang="pt-BR" dirty="0" smtClean="0"/>
              <a:t>Função </a:t>
            </a:r>
            <a:r>
              <a:rPr lang="pt-BR" b="1" i="1" dirty="0" smtClean="0"/>
              <a:t>string </a:t>
            </a:r>
            <a:r>
              <a:rPr lang="pt-BR" b="1" i="1" dirty="0" err="1" smtClean="0"/>
              <a:t>copy</a:t>
            </a:r>
            <a:endParaRPr lang="pt-BR" b="1" i="1" dirty="0" smtClean="0"/>
          </a:p>
          <a:p>
            <a:pPr lvl="1"/>
            <a:r>
              <a:rPr lang="pt-BR" dirty="0" smtClean="0"/>
              <a:t>esta função copia a string str2 para a string str1, ao final da execução desta str1 e str2 terão o mesmo conteúdo.</a:t>
            </a:r>
          </a:p>
          <a:p>
            <a:pPr lvl="1"/>
            <a:endParaRPr lang="pt-BR" dirty="0" smtClean="0"/>
          </a:p>
          <a:p>
            <a:pPr lvl="1"/>
            <a:endParaRPr lang="pt-BR" sz="2000" dirty="0">
              <a:solidFill>
                <a:srgbClr val="082AB8"/>
              </a:solidFill>
              <a:latin typeface="Consolas" panose="020B0609020204030204" pitchFamily="49" charset="0"/>
              <a:ea typeface="Times New Roman" pitchFamily="18" charset="0"/>
            </a:endParaRP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string str2 termina com o mesmo conteúdo de str1, ou seja, com o conteúdo </a:t>
            </a:r>
            <a:r>
              <a:rPr lang="pt-BR" dirty="0">
                <a:latin typeface="Consolas" panose="020B0609020204030204" pitchFamily="49" charset="0"/>
              </a:rPr>
              <a:t>"</a:t>
            </a:r>
            <a:r>
              <a:rPr lang="pt-BR" dirty="0" err="1" smtClean="0"/>
              <a:t>ola</a:t>
            </a:r>
            <a:r>
              <a:rPr lang="pt-BR" dirty="0">
                <a:latin typeface="Consolas" panose="020B0609020204030204" pitchFamily="49" charset="0"/>
              </a:rPr>
              <a:t>"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00113" y="3222965"/>
            <a:ext cx="66708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2520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lang="en-US" sz="2000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char str1[15], str2[15];</a:t>
            </a:r>
            <a:endParaRPr lang="pt-BR" sz="2000" dirty="0" smtClean="0">
              <a:solidFill>
                <a:srgbClr val="082AB8"/>
              </a:solidFill>
              <a:latin typeface="Consolas" panose="020B0609020204030204" pitchFamily="49" charset="0"/>
              <a:ea typeface="Times New Roman" pitchFamily="18" charset="0"/>
            </a:endParaRPr>
          </a:p>
          <a:p>
            <a:pPr lvl="0" indent="-25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</a:pPr>
            <a:r>
              <a:rPr lang="en-US" sz="2000" dirty="0" err="1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strcpy</a:t>
            </a:r>
            <a:r>
              <a:rPr lang="en-US" sz="2000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(str1, </a:t>
            </a:r>
            <a:r>
              <a:rPr lang="pt-BR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"</a:t>
            </a:r>
            <a:r>
              <a:rPr lang="en-US" sz="2000" dirty="0" err="1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ola</a:t>
            </a:r>
            <a:r>
              <a:rPr lang="pt-BR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"</a:t>
            </a:r>
            <a:r>
              <a:rPr lang="en-US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); //str1 = </a:t>
            </a:r>
            <a:r>
              <a:rPr lang="pt-BR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"</a:t>
            </a:r>
            <a:r>
              <a:rPr lang="en-US" sz="2000" dirty="0" err="1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ola</a:t>
            </a:r>
            <a:r>
              <a:rPr lang="pt-BR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"</a:t>
            </a:r>
          </a:p>
          <a:p>
            <a:pPr indent="-252000" eaLnBrk="0" hangingPunct="0">
              <a:tabLst>
                <a:tab pos="508000" algn="l"/>
              </a:tabLst>
            </a:pPr>
            <a:r>
              <a:rPr lang="en-US" sz="2000" dirty="0" err="1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strcpy</a:t>
            </a:r>
            <a:r>
              <a:rPr lang="en-US" sz="2000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(str2, str1</a:t>
            </a:r>
            <a:r>
              <a:rPr lang="en-US" sz="2000" dirty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);	</a:t>
            </a:r>
            <a:r>
              <a:rPr lang="en-US" sz="2000" dirty="0" smtClean="0">
                <a:solidFill>
                  <a:srgbClr val="082AB8"/>
                </a:solidFill>
                <a:latin typeface="Consolas" panose="020B0609020204030204" pitchFamily="49" charset="0"/>
                <a:ea typeface="Times New Roman" pitchFamily="18" charset="0"/>
              </a:rPr>
              <a:t> //str2 = str1</a:t>
            </a:r>
            <a:endParaRPr lang="pt-BR" sz="2000" dirty="0">
              <a:solidFill>
                <a:srgbClr val="082AB8"/>
              </a:solidFill>
              <a:latin typeface="Consolas" panose="020B0609020204030204" pitchFamily="49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8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0" dirty="0" smtClean="0"/>
              <a:t>Atribuição de Valores à Variáveis do Tipo </a:t>
            </a:r>
            <a:r>
              <a:rPr lang="pt-BR" sz="3600" b="0" dirty="0" err="1" smtClean="0"/>
              <a:t>String</a:t>
            </a:r>
            <a:r>
              <a:rPr lang="pt-BR" sz="3600" b="0" dirty="0" smtClean="0"/>
              <a:t> </a:t>
            </a:r>
            <a:r>
              <a:rPr lang="pt-BR" sz="3600" b="0" dirty="0" smtClean="0">
                <a:solidFill>
                  <a:srgbClr val="0639BA"/>
                </a:solidFill>
              </a:rPr>
              <a:t>(agora correto)</a:t>
            </a:r>
            <a:endParaRPr lang="pt-BR" sz="3600" b="0" dirty="0">
              <a:solidFill>
                <a:srgbClr val="0639BA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59" y="1772816"/>
            <a:ext cx="74780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#include &lt;</a:t>
            </a:r>
            <a:r>
              <a:rPr lang="pt-BR" dirty="0" err="1" smtClean="0">
                <a:latin typeface="Consolas" panose="020B0609020204030204" pitchFamily="49" charset="0"/>
              </a:rPr>
              <a:t>stdio</a:t>
            </a:r>
            <a:r>
              <a:rPr lang="pt-BR" dirty="0" smtClean="0">
                <a:latin typeface="Consolas" panose="020B0609020204030204" pitchFamily="49" charset="0"/>
              </a:rPr>
              <a:t>.h&gt;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#include &lt;string.h&gt;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int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>()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char</a:t>
            </a:r>
            <a:r>
              <a:rPr lang="pt-BR" dirty="0" smtClean="0">
                <a:latin typeface="Consolas" panose="020B0609020204030204" pitchFamily="49" charset="0"/>
              </a:rPr>
              <a:t> nome[15], sobrenome[15];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strcpy</a:t>
            </a:r>
            <a:r>
              <a:rPr lang="pt-BR" dirty="0" smtClean="0">
                <a:latin typeface="Consolas" panose="020B0609020204030204" pitchFamily="49" charset="0"/>
              </a:rPr>
              <a:t>(nome,"Gilberto");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strcpy</a:t>
            </a:r>
            <a:r>
              <a:rPr lang="pt-BR" dirty="0" smtClean="0">
                <a:latin typeface="Consolas" panose="020B0609020204030204" pitchFamily="49" charset="0"/>
              </a:rPr>
              <a:t>(sobrenome,"Gil");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printf</a:t>
            </a:r>
            <a:r>
              <a:rPr lang="pt-BR" dirty="0" smtClean="0">
                <a:latin typeface="Consolas" panose="020B0609020204030204" pitchFamily="49" charset="0"/>
              </a:rPr>
              <a:t>("\n O nome completo é: %s %s\n", nome, sobrenome);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56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218" y="321830"/>
            <a:ext cx="8064500" cy="1111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pt-BR" sz="3400" b="0" dirty="0" smtClean="0"/>
              <a:t>STRING: Funções especiais de </a:t>
            </a:r>
            <a:br>
              <a:rPr lang="pt-BR" sz="3400" b="0" dirty="0" smtClean="0"/>
            </a:br>
            <a:r>
              <a:rPr lang="pt-BR" sz="3400" b="0" dirty="0" smtClean="0"/>
              <a:t>manipulação (biblioteca &lt;string.h&gt;)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230703"/>
          </a:xfrm>
        </p:spPr>
        <p:txBody>
          <a:bodyPr rtlCol="0">
            <a:normAutofit/>
          </a:bodyPr>
          <a:lstStyle/>
          <a:p>
            <a:r>
              <a:rPr lang="pt-BR" b="1" dirty="0" err="1" smtClean="0"/>
              <a:t>strcat</a:t>
            </a:r>
            <a:r>
              <a:rPr lang="pt-BR" b="1" dirty="0" smtClean="0"/>
              <a:t>(str1,str2);</a:t>
            </a:r>
          </a:p>
          <a:p>
            <a:pPr lvl="1"/>
            <a:r>
              <a:rPr lang="pt-BR" dirty="0" smtClean="0"/>
              <a:t>Função </a:t>
            </a:r>
            <a:r>
              <a:rPr lang="pt-BR" b="1" i="1" dirty="0" smtClean="0"/>
              <a:t>string </a:t>
            </a:r>
            <a:r>
              <a:rPr lang="pt-BR" b="1" i="1" dirty="0" err="1" smtClean="0"/>
              <a:t>concatenate</a:t>
            </a:r>
            <a:r>
              <a:rPr lang="pt-BR" b="1" i="1" dirty="0" smtClean="0"/>
              <a:t> </a:t>
            </a:r>
          </a:p>
          <a:p>
            <a:pPr lvl="1"/>
            <a:r>
              <a:rPr lang="pt-BR" dirty="0" smtClean="0"/>
              <a:t>esta função concatena a string str2 com a string str1, ao final da execução desta função str1 teria como conteúdo seu conteúdo adicionado ao final o conteúdo de str2</a:t>
            </a:r>
            <a:endParaRPr lang="pt-BR" dirty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-186612" y="3903794"/>
            <a:ext cx="89297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char str1[15], str2[15];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639BA"/>
              </a:solidFill>
              <a:effectLst/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strcpy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(str1, 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ola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);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639BA"/>
              </a:solidFill>
              <a:effectLst/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strcpy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(str2, 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mundo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639BA"/>
                </a:solidFill>
                <a:effectLst/>
                <a:latin typeface="Consolas" panose="020B0609020204030204" pitchFamily="49" charset="0"/>
                <a:ea typeface="Times New Roman" pitchFamily="18" charset="0"/>
              </a:rPr>
              <a:t>);</a:t>
            </a:r>
          </a:p>
          <a:p>
            <a:pPr lvl="0" algn="just" eaLnBrk="0" hangingPunct="0">
              <a:tabLst>
                <a:tab pos="508000" algn="l"/>
              </a:tabLst>
            </a:pPr>
            <a:r>
              <a:rPr lang="en-US" dirty="0" err="1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strcat</a:t>
            </a:r>
            <a:r>
              <a:rPr lang="en-US" dirty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 (str1,str2);   </a:t>
            </a:r>
            <a:endParaRPr lang="en-US" dirty="0" smtClean="0">
              <a:solidFill>
                <a:srgbClr val="0639BA"/>
              </a:solidFill>
              <a:latin typeface="Consolas" panose="020B0609020204030204" pitchFamily="49" charset="0"/>
              <a:ea typeface="Times New Roman" pitchFamily="18" charset="0"/>
            </a:endParaRPr>
          </a:p>
          <a:p>
            <a:pPr lvl="0" algn="just" eaLnBrk="0" hangingPunct="0">
              <a:tabLst>
                <a:tab pos="508000" algn="l"/>
              </a:tabLst>
            </a:pPr>
            <a:r>
              <a:rPr lang="en-US" dirty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 </a:t>
            </a:r>
            <a:r>
              <a:rPr lang="en-US" dirty="0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       /* </a:t>
            </a:r>
            <a:r>
              <a:rPr lang="en-US" dirty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str1 </a:t>
            </a:r>
            <a:r>
              <a:rPr lang="en-US" dirty="0" err="1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fica</a:t>
            </a:r>
            <a:r>
              <a:rPr lang="en-US" dirty="0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 </a:t>
            </a:r>
            <a:r>
              <a:rPr lang="en-US" dirty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com a string </a:t>
            </a:r>
            <a:r>
              <a:rPr lang="pt-BR" dirty="0">
                <a:solidFill>
                  <a:srgbClr val="0639B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ola</a:t>
            </a:r>
            <a:r>
              <a:rPr lang="en-US" dirty="0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 </a:t>
            </a:r>
            <a:r>
              <a:rPr lang="en-US" dirty="0" err="1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mundo</a:t>
            </a:r>
            <a:r>
              <a:rPr lang="pt-BR" dirty="0" smtClean="0">
                <a:solidFill>
                  <a:srgbClr val="0639BA"/>
                </a:solidFill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639BA"/>
                </a:solidFill>
                <a:latin typeface="Consolas" panose="020B0609020204030204" pitchFamily="49" charset="0"/>
                <a:ea typeface="Times New Roman" pitchFamily="18" charset="0"/>
              </a:rPr>
              <a:t>*/</a:t>
            </a:r>
          </a:p>
        </p:txBody>
      </p:sp>
    </p:spTree>
    <p:extLst>
      <p:ext uri="{BB962C8B-B14F-4D97-AF65-F5344CB8AC3E}">
        <p14:creationId xmlns="" xmlns:p14="http://schemas.microsoft.com/office/powerpoint/2010/main" val="35083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1165</TotalTime>
  <Words>1127</Words>
  <Application>Microsoft Office PowerPoint</Application>
  <PresentationFormat>Apresentação na tela (4:3)</PresentationFormat>
  <Paragraphs>210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Default Theme</vt:lpstr>
      <vt:lpstr>1_Personalizar design</vt:lpstr>
      <vt:lpstr>Office Theme</vt:lpstr>
      <vt:lpstr>2_Personalizar design</vt:lpstr>
      <vt:lpstr>Personalizar design</vt:lpstr>
      <vt:lpstr>Slide 1</vt:lpstr>
      <vt:lpstr>STRING: Tipo de Dado</vt:lpstr>
      <vt:lpstr>STRING: Declaração</vt:lpstr>
      <vt:lpstr>STRING: Leitura e Escrita de uma string</vt:lpstr>
      <vt:lpstr>Exemplo</vt:lpstr>
      <vt:lpstr>Atribuição de Valores à Variáveis do Tipo String</vt:lpstr>
      <vt:lpstr>STRING: Funções especiais de manipulação (biblioteca &lt;string.h&gt;)</vt:lpstr>
      <vt:lpstr>Atribuição de Valores à Variáveis do Tipo String (agora correto)</vt:lpstr>
      <vt:lpstr>STRING: Funções especiais de  manipulação (biblioteca &lt;string.h&gt;)</vt:lpstr>
      <vt:lpstr>STRING: Funções especiais de  manipulação (biblioteca &lt;string.h&gt;)</vt:lpstr>
      <vt:lpstr>Exercício 1  </vt:lpstr>
      <vt:lpstr>STRING: Funções especiais de  manipulação (biblioteca &lt;string.h&gt;)</vt:lpstr>
      <vt:lpstr>Exemplo: uso de todas as funções apresentadas</vt:lpstr>
      <vt:lpstr>Slide 14</vt:lpstr>
      <vt:lpstr>Exemplo  2</vt:lpstr>
      <vt:lpstr>Vetor de Strings</vt:lpstr>
      <vt:lpstr>Exercício 2  </vt:lpstr>
      <vt:lpstr>Exercício 3 - extra</vt:lpstr>
      <vt:lpstr>Slide 19</vt:lpstr>
      <vt:lpstr>Slide 20</vt:lpstr>
    </vt:vector>
  </TitlesOfParts>
  <Company>FIAP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Patricia</cp:lastModifiedBy>
  <cp:revision>214</cp:revision>
  <dcterms:created xsi:type="dcterms:W3CDTF">2015-01-30T10:46:50Z</dcterms:created>
  <dcterms:modified xsi:type="dcterms:W3CDTF">2019-02-27T14:03:33Z</dcterms:modified>
</cp:coreProperties>
</file>