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39" r:id="rId3"/>
    <p:sldMasterId id="2147483751" r:id="rId4"/>
    <p:sldMasterId id="2147483749" r:id="rId5"/>
  </p:sldMasterIdLst>
  <p:notesMasterIdLst>
    <p:notesMasterId r:id="rId35"/>
  </p:notesMasterIdLst>
  <p:handoutMasterIdLst>
    <p:handoutMasterId r:id="rId36"/>
  </p:handoutMasterIdLst>
  <p:sldIdLst>
    <p:sldId id="266" r:id="rId6"/>
    <p:sldId id="262" r:id="rId7"/>
    <p:sldId id="267" r:id="rId8"/>
    <p:sldId id="268" r:id="rId9"/>
    <p:sldId id="269" r:id="rId10"/>
    <p:sldId id="270" r:id="rId11"/>
    <p:sldId id="287" r:id="rId12"/>
    <p:sldId id="288" r:id="rId13"/>
    <p:sldId id="271" r:id="rId14"/>
    <p:sldId id="289" r:id="rId15"/>
    <p:sldId id="272" r:id="rId16"/>
    <p:sldId id="290" r:id="rId17"/>
    <p:sldId id="273" r:id="rId18"/>
    <p:sldId id="293" r:id="rId19"/>
    <p:sldId id="292" r:id="rId20"/>
    <p:sldId id="274" r:id="rId21"/>
    <p:sldId id="275" r:id="rId22"/>
    <p:sldId id="276" r:id="rId23"/>
    <p:sldId id="277" r:id="rId24"/>
    <p:sldId id="278" r:id="rId25"/>
    <p:sldId id="286" r:id="rId26"/>
    <p:sldId id="295" r:id="rId27"/>
    <p:sldId id="280" r:id="rId28"/>
    <p:sldId id="283" r:id="rId29"/>
    <p:sldId id="281" r:id="rId30"/>
    <p:sldId id="285" r:id="rId31"/>
    <p:sldId id="294" r:id="rId32"/>
    <p:sldId id="263" r:id="rId33"/>
    <p:sldId id="26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BF"/>
    <a:srgbClr val="F9E8EA"/>
    <a:srgbClr val="020000"/>
    <a:srgbClr val="F6F6F6"/>
    <a:srgbClr val="F0265D"/>
    <a:srgbClr val="EBAFB5"/>
    <a:srgbClr val="F4D3D6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8062" autoAdjust="0"/>
  </p:normalViewPr>
  <p:slideViewPr>
    <p:cSldViewPr snapToGrid="0" snapToObjects="1">
      <p:cViewPr varScale="1">
        <p:scale>
          <a:sx n="101" d="100"/>
          <a:sy n="101" d="100"/>
        </p:scale>
        <p:origin x="3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62"/>
    </p:cViewPr>
  </p:sorter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641" y="457200"/>
            <a:ext cx="697232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347865" y="6286500"/>
            <a:ext cx="2520280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B789-2478-4B84-ACAC-457A7E3D18C9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3156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 sz="2800">
                <a:latin typeface="Garamond" pitchFamily="18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9902"/>
            <a:ext cx="7392202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914400" y="1600199"/>
            <a:ext cx="2875280" cy="4249172"/>
          </a:xfrm>
        </p:spPr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114" y="1600200"/>
            <a:ext cx="4207871" cy="2933299"/>
          </a:xfrm>
        </p:spPr>
        <p:txBody>
          <a:bodyPr>
            <a:normAutofit/>
          </a:bodyPr>
          <a:lstStyle>
            <a:lvl1pPr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 userDrawn="1"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SHORT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BIO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19"/>
          <p:cNvSpPr/>
          <p:nvPr userDrawn="1"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Espaço Reservado para Texto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090988" y="4792663"/>
            <a:ext cx="3868737" cy="828675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otham-Bold"/>
              </a:defRPr>
            </a:lvl1pPr>
            <a:lvl2pPr>
              <a:defRPr sz="1800">
                <a:solidFill>
                  <a:schemeClr val="bg1"/>
                </a:solidFill>
                <a:latin typeface="Gotham-Bold"/>
              </a:defRPr>
            </a:lvl2pPr>
          </a:lstStyle>
          <a:p>
            <a:pPr lvl="0"/>
            <a:r>
              <a:rPr lang="pt-BR" dirty="0" smtClean="0"/>
              <a:t>Prof. nome</a:t>
            </a:r>
          </a:p>
          <a:p>
            <a:pPr lvl="0"/>
            <a:r>
              <a:rPr lang="pt-BR" dirty="0" err="1" smtClean="0"/>
              <a:t>Email</a:t>
            </a:r>
            <a:endParaRPr lang="pt-BR" dirty="0" smtClean="0"/>
          </a:p>
        </p:txBody>
      </p:sp>
      <p:sp>
        <p:nvSpPr>
          <p:cNvPr id="13" name="Isosceles Triangle 2"/>
          <p:cNvSpPr/>
          <p:nvPr userDrawn="1"/>
        </p:nvSpPr>
        <p:spPr>
          <a:xfrm rot="16200000">
            <a:off x="3493922" y="4970503"/>
            <a:ext cx="358752" cy="241676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50228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914400" y="2319338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215012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914400" y="4784122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extBox 15"/>
          <p:cNvSpPr txBox="1"/>
          <p:nvPr userDrawn="1"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CONTEÚDO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DO CURSO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539" y="2857500"/>
            <a:ext cx="6294922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654" y="749165"/>
            <a:ext cx="7315197" cy="397308"/>
          </a:xfrm>
        </p:spPr>
        <p:txBody>
          <a:bodyPr>
            <a:noAutofit/>
          </a:bodyPr>
          <a:lstStyle>
            <a:lvl1pPr algn="l">
              <a:defRPr sz="2000" b="1">
                <a:latin typeface="Garamond" pitchFamily="18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0277"/>
            <a:ext cx="7469188" cy="471234"/>
          </a:xfrm>
        </p:spPr>
        <p:txBody>
          <a:bodyPr>
            <a:normAutofit/>
          </a:bodyPr>
          <a:lstStyle>
            <a:lvl1pPr algn="l">
              <a:defRPr sz="2400" b="1">
                <a:latin typeface="Garamond" pitchFamily="18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77443"/>
            <a:ext cx="7469188" cy="1251719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1200">
                <a:latin typeface="+mn-lt"/>
              </a:defRPr>
            </a:lvl1pPr>
            <a:lvl2pPr>
              <a:buFont typeface="Wingdings" panose="05000000000000000000" pitchFamily="2" charset="2"/>
              <a:buChar char="§"/>
              <a:defRPr sz="1200">
                <a:latin typeface="+mn-lt"/>
              </a:defRPr>
            </a:lvl2pPr>
            <a:lvl3pPr>
              <a:buFont typeface="Wingdings" panose="05000000000000000000" pitchFamily="2" charset="2"/>
              <a:buChar char="§"/>
              <a:defRPr sz="1200">
                <a:latin typeface="+mn-lt"/>
              </a:defRPr>
            </a:lvl3pPr>
            <a:lvl4pPr>
              <a:buFont typeface="Wingdings" panose="05000000000000000000" pitchFamily="2" charset="2"/>
              <a:buChar char="§"/>
              <a:defRPr sz="1200">
                <a:latin typeface="+mn-lt"/>
              </a:defRPr>
            </a:lvl4pPr>
            <a:lvl5pP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>
          <a:xfrm>
            <a:off x="914400" y="1568450"/>
            <a:ext cx="7469188" cy="2589213"/>
          </a:xfr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721027"/>
            <a:ext cx="7305575" cy="471234"/>
          </a:xfrm>
        </p:spPr>
        <p:txBody>
          <a:bodyPr>
            <a:normAutofit/>
          </a:bodyPr>
          <a:lstStyle>
            <a:lvl1pPr algn="l">
              <a:defRPr sz="2400" b="1">
                <a:latin typeface="Garamond" pitchFamily="18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/>
          <p:cNvPicPr>
            <a:picLocks noChangeAspect="1"/>
          </p:cNvPicPr>
          <p:nvPr userDrawn="1"/>
        </p:nvPicPr>
        <p:blipFill rotWithShape="1">
          <a:blip r:embed="rId3"/>
          <a:srcRect l="21776" r="21705"/>
          <a:stretch/>
        </p:blipFill>
        <p:spPr>
          <a:xfrm>
            <a:off x="-5825" y="2034073"/>
            <a:ext cx="9155651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Box 14"/>
          <p:cNvSpPr txBox="1"/>
          <p:nvPr userDrawn="1"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&lt;Nº&gt; – &lt;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Mês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/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Ano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&gt;</a:t>
            </a:r>
          </a:p>
        </p:txBody>
      </p:sp>
      <p:sp>
        <p:nvSpPr>
          <p:cNvPr id="14" name="TextBox 15"/>
          <p:cNvSpPr txBox="1"/>
          <p:nvPr userDrawn="1"/>
        </p:nvSpPr>
        <p:spPr>
          <a:xfrm>
            <a:off x="1006056" y="2770244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Gotham HTF" pitchFamily="2" charset="0"/>
                <a:cs typeface="Gotham-Bold"/>
              </a:rPr>
              <a:t>SISTEMAS DE INFORMAÇÃO</a:t>
            </a:r>
            <a:endParaRPr lang="en-US" sz="3200" b="1" dirty="0">
              <a:solidFill>
                <a:srgbClr val="FFFFFF"/>
              </a:solidFill>
              <a:latin typeface="Gotham HTF" pitchFamily="2" charset="0"/>
              <a:cs typeface="Gotham-Bold"/>
            </a:endParaRPr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5" name="Rectangle 22"/>
          <p:cNvSpPr/>
          <p:nvPr userDrawn="1"/>
        </p:nvSpPr>
        <p:spPr>
          <a:xfrm flipH="1">
            <a:off x="759004" y="2895819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5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Garamond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b="1" dirty="0">
                <a:solidFill>
                  <a:schemeClr val="bg1"/>
                </a:solidFill>
                <a:latin typeface="+mn-lt"/>
                <a:cs typeface="Gotham-Bold"/>
              </a:rPr>
              <a:t>Copyright © </a:t>
            </a:r>
            <a:r>
              <a:rPr kumimoji="1" lang="en-US" sz="2000" b="1" dirty="0" smtClean="0">
                <a:solidFill>
                  <a:schemeClr val="bg1"/>
                </a:solidFill>
                <a:latin typeface="+mn-lt"/>
                <a:cs typeface="Gotham-Bold"/>
              </a:rPr>
              <a:t>2015  </a:t>
            </a:r>
            <a:r>
              <a:rPr kumimoji="1" lang="en-US" sz="2000" b="1" dirty="0">
                <a:solidFill>
                  <a:schemeClr val="bg1"/>
                </a:solidFill>
                <a:latin typeface="+mn-lt"/>
                <a:cs typeface="Gotham-Bold"/>
              </a:rPr>
              <a:t>Prof. </a:t>
            </a:r>
            <a:r>
              <a:rPr kumimoji="1" lang="en-US" sz="2000" b="1" dirty="0" smtClean="0">
                <a:solidFill>
                  <a:schemeClr val="bg1"/>
                </a:solidFill>
                <a:latin typeface="+mn-lt"/>
                <a:cs typeface="Gotham-Bold"/>
              </a:rPr>
              <a:t>Leandro </a:t>
            </a:r>
            <a:r>
              <a:rPr kumimoji="1" lang="en-US" sz="2000" b="1" dirty="0" err="1" smtClean="0">
                <a:solidFill>
                  <a:schemeClr val="bg1"/>
                </a:solidFill>
                <a:latin typeface="+mn-lt"/>
                <a:cs typeface="Gotham-Bold"/>
              </a:rPr>
              <a:t>Rubim</a:t>
            </a:r>
            <a:endParaRPr kumimoji="1" lang="en-US" sz="2000" b="1" dirty="0">
              <a:solidFill>
                <a:schemeClr val="bg1"/>
              </a:solidFill>
              <a:latin typeface="+mn-lt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+mn-lt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+mn-lt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+mn-lt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+mn-lt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045612" y="3299772"/>
            <a:ext cx="7020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FFFF00"/>
                </a:solidFill>
                <a:cs typeface="Gotham-Book"/>
              </a:rPr>
              <a:t>Estruturas</a:t>
            </a:r>
            <a:r>
              <a:rPr lang="en-US" sz="2800" dirty="0" smtClean="0">
                <a:solidFill>
                  <a:srgbClr val="FFFF00"/>
                </a:solidFill>
                <a:cs typeface="Gotham-Book"/>
              </a:rPr>
              <a:t> de Dados </a:t>
            </a:r>
            <a:r>
              <a:rPr lang="en-US" sz="2800" dirty="0" err="1" smtClean="0">
                <a:solidFill>
                  <a:srgbClr val="FFFF00"/>
                </a:solidFill>
                <a:cs typeface="Gotham-Book"/>
              </a:rPr>
              <a:t>Heterogêneas</a:t>
            </a:r>
            <a:r>
              <a:rPr lang="en-US" sz="2800" dirty="0" smtClean="0">
                <a:solidFill>
                  <a:srgbClr val="FFFF00"/>
                </a:solidFill>
                <a:cs typeface="Gotham-Book"/>
              </a:rPr>
              <a:t> - </a:t>
            </a:r>
            <a:r>
              <a:rPr lang="en-US" sz="2800" dirty="0" err="1" smtClean="0">
                <a:solidFill>
                  <a:srgbClr val="FFFF00"/>
                </a:solidFill>
                <a:cs typeface="Gotham-Book"/>
              </a:rPr>
              <a:t>struct</a:t>
            </a:r>
            <a:endParaRPr lang="en-US" sz="2800" dirty="0" smtClean="0">
              <a:solidFill>
                <a:srgbClr val="FFFF00"/>
              </a:solidFill>
              <a:latin typeface="Gotham-Book"/>
              <a:cs typeface="Gotham-Book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  <a:latin typeface="Gotham-Book"/>
                <a:cs typeface="Gotham-Book"/>
              </a:rPr>
              <a:t>Códigos</a:t>
            </a:r>
            <a:r>
              <a:rPr lang="en-US" sz="2000" dirty="0">
                <a:solidFill>
                  <a:srgbClr val="FFFFFF"/>
                </a:solidFill>
                <a:latin typeface="Gotham-Book"/>
                <a:cs typeface="Gotham-Book"/>
              </a:rPr>
              <a:t> de Alta Performance</a:t>
            </a:r>
            <a:r>
              <a:rPr lang="en-US" sz="2000" dirty="0" smtClean="0">
                <a:solidFill>
                  <a:srgbClr val="FFFFFF"/>
                </a:solidFill>
                <a:latin typeface="Gotham-Book"/>
                <a:cs typeface="Gotham-Book"/>
              </a:rPr>
              <a:t>	</a:t>
            </a:r>
            <a:endParaRPr lang="en-US" sz="20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1045612" y="4092133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profpatricia.magna@fiap.com.br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5429" y="6237514"/>
            <a:ext cx="2884714" cy="446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399" y="956644"/>
            <a:ext cx="7305575" cy="471234"/>
          </a:xfrm>
        </p:spPr>
        <p:txBody>
          <a:bodyPr>
            <a:normAutofit/>
          </a:bodyPr>
          <a:lstStyle/>
          <a:p>
            <a:r>
              <a:rPr lang="pt-BR" b="0" dirty="0" smtClean="0">
                <a:latin typeface="+mn-lt"/>
              </a:rPr>
              <a:t>Variáveis declaradas e espaços reservados na memória</a:t>
            </a:r>
            <a:endParaRPr lang="pt-BR" b="0" dirty="0">
              <a:latin typeface="+mn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18923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>
                          <a:solidFill>
                            <a:srgbClr val="C00000"/>
                          </a:solidFill>
                        </a:rPr>
                        <a:t>caderno_cadastro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38735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/>
                        <a:t>caderno_venda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fabricante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50219" y="1750173"/>
            <a:ext cx="8301681" cy="41395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/*Leitura de uma variável do tipo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o caderno a ser cadastrado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endParaRPr lang="pt-BR" sz="110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"digite o caderno a ser cadastrado: \n");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"digite o fabricante: ");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fflush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gets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caderno_cadastro.fabricante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"digite o numero de folhas: ");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("%d",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pt-B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</a:t>
            </a:r>
            <a:r>
              <a:rPr lang="pt-B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num_folhas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"digite o tipo de capa: (dura/brochura)");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fflush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gets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</a:t>
            </a:r>
            <a:r>
              <a:rPr lang="pt-B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tipo_de_capa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"digite o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preco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");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("%f", &amp;</a:t>
            </a:r>
            <a:r>
              <a:rPr lang="pt-BR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caderno_cadastro.preco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933654" y="749165"/>
            <a:ext cx="7315197" cy="397308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Exemplo1: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Registros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na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Linguagem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C</a:t>
            </a:r>
            <a:endParaRPr lang="en-US" sz="3200" dirty="0">
              <a:solidFill>
                <a:srgbClr val="0070C0"/>
              </a:solidFill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12779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399" y="762000"/>
            <a:ext cx="7305575" cy="707056"/>
          </a:xfrm>
        </p:spPr>
        <p:txBody>
          <a:bodyPr>
            <a:normAutofit fontScale="90000"/>
          </a:bodyPr>
          <a:lstStyle/>
          <a:p>
            <a:r>
              <a:rPr lang="pt-BR" b="0" dirty="0" smtClean="0">
                <a:latin typeface="+mn-lt"/>
              </a:rPr>
              <a:t>Variável </a:t>
            </a:r>
            <a:r>
              <a:rPr lang="pt-BR" sz="2700" dirty="0" err="1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caderno_cadastro</a:t>
            </a:r>
            <a:r>
              <a:rPr lang="pt-BR" b="0" dirty="0" smtClean="0">
                <a:latin typeface="+mn-lt"/>
              </a:rPr>
              <a:t> teve todos seus campos lidos do teclado</a:t>
            </a:r>
            <a:endParaRPr lang="pt-BR" b="0" dirty="0">
              <a:latin typeface="+mn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18923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>
                          <a:solidFill>
                            <a:srgbClr val="C00000"/>
                          </a:solidFill>
                        </a:rPr>
                        <a:t>caderno_cadastro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pt-BR" sz="1600" dirty="0" err="1" smtClean="0">
                          <a:solidFill>
                            <a:srgbClr val="FF0000"/>
                          </a:solidFill>
                          <a:effectLst/>
                        </a:rPr>
                        <a:t>Pioramentos</a:t>
                      </a: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”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“brochura”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24.99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38735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/>
                        <a:t>caderno_venda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84213" y="2159000"/>
            <a:ext cx="761822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/*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Supondo que o caderno cadastrado seja vendido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b="1" dirty="0" err="1">
                <a:latin typeface="Consolas" pitchFamily="49" charset="0"/>
                <a:cs typeface="Consolas" pitchFamily="49" charset="0"/>
              </a:rPr>
              <a:t>caderno_venda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6054" y="702911"/>
            <a:ext cx="7315197" cy="397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Exemplo1: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Registros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na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Linguagem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j-ea"/>
                <a:cs typeface="Gotham-Book"/>
              </a:rPr>
              <a:t> 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+mj-ea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4414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399" y="931244"/>
            <a:ext cx="7305575" cy="707056"/>
          </a:xfrm>
        </p:spPr>
        <p:txBody>
          <a:bodyPr>
            <a:normAutofit fontScale="90000"/>
          </a:bodyPr>
          <a:lstStyle/>
          <a:p>
            <a:r>
              <a:rPr lang="pt-BR" b="0" dirty="0" smtClean="0">
                <a:latin typeface="+mn-lt"/>
              </a:rPr>
              <a:t>Variável </a:t>
            </a:r>
            <a:r>
              <a:rPr lang="pt-BR" sz="2700" dirty="0" err="1" smtClean="0">
                <a:solidFill>
                  <a:srgbClr val="C00000"/>
                </a:solidFill>
                <a:latin typeface="+mn-lt"/>
              </a:rPr>
              <a:t>caderno_cadastro</a:t>
            </a:r>
            <a:r>
              <a:rPr lang="pt-BR" sz="2700" dirty="0" smtClean="0">
                <a:solidFill>
                  <a:srgbClr val="C00000"/>
                </a:solidFill>
              </a:rPr>
              <a:t> </a:t>
            </a:r>
            <a:r>
              <a:rPr lang="pt-BR" sz="2700" b="0" dirty="0" smtClean="0">
                <a:latin typeface="+mn-lt"/>
              </a:rPr>
              <a:t>tem todos os seus campos copiados para a variável </a:t>
            </a:r>
            <a:r>
              <a:rPr lang="pt-BR" sz="2700" dirty="0" err="1" smtClean="0">
                <a:latin typeface="+mn-lt"/>
              </a:rPr>
              <a:t>caderno_venda</a:t>
            </a:r>
            <a:endParaRPr lang="pt-BR" sz="2700" dirty="0" smtClean="0">
              <a:latin typeface="+mn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23368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>
                          <a:solidFill>
                            <a:srgbClr val="C00000"/>
                          </a:solidFill>
                        </a:rPr>
                        <a:t>caderno_cadastro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pt-BR" sz="1600" dirty="0" err="1" smtClean="0">
                          <a:solidFill>
                            <a:srgbClr val="FF0000"/>
                          </a:solidFill>
                          <a:effectLst/>
                        </a:rPr>
                        <a:t>Pioramentos</a:t>
                      </a: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”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 ”brochura”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</a:rPr>
                        <a:t>24.99</a:t>
                      </a:r>
                      <a:endParaRPr lang="pt-BR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571499" y="4216400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 row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b="1" dirty="0" err="1" smtClean="0"/>
                        <a:t>caderno_venda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Pioramentos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número de folhas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  <a:effectLst/>
                        </a:rPr>
                        <a:t> ”brochura”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  <a:effectLst/>
                        </a:rPr>
                        <a:t>24.99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84213" y="1785938"/>
            <a:ext cx="8129587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/*Escrita das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informacoes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do caderno que é vendido*/</a:t>
            </a:r>
          </a:p>
          <a:p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 "\n\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nApresentacao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do caderno vendido \n");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"fabricante: %s \n",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caderno_venda.fabricante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"numero de folhas: %d \n",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caderno_venda.num_folhas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"tipo de capa: %s \n",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caderno_venda.tipo_de_capa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"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preco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R$%0.2f \n",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caderno_venda.preco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sz="20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Exemplo1: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Registros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na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Linguagem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C</a:t>
            </a:r>
            <a:endParaRPr lang="en-US" sz="3200" dirty="0">
              <a:solidFill>
                <a:srgbClr val="0070C0"/>
              </a:solidFill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4414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8714" y="2174874"/>
            <a:ext cx="8186057" cy="4160611"/>
          </a:xfrm>
        </p:spPr>
        <p:txBody>
          <a:bodyPr>
            <a:noAutofit/>
          </a:bodyPr>
          <a:lstStyle/>
          <a:p>
            <a:r>
              <a:rPr lang="pt-BR" sz="1800" dirty="0" smtClean="0"/>
              <a:t>Para </a:t>
            </a:r>
            <a:r>
              <a:rPr lang="pt-BR" sz="1800" dirty="0"/>
              <a:t>se ter acesso a cada campo de uma variável do tipo </a:t>
            </a:r>
            <a:r>
              <a:rPr lang="pt-BR" sz="1800" i="1" dirty="0" err="1"/>
              <a:t>struct</a:t>
            </a:r>
            <a:r>
              <a:rPr lang="pt-BR" sz="1800" dirty="0"/>
              <a:t> é necessário que cada campo seja especificado, e a forma é sempre: </a:t>
            </a:r>
            <a:endParaRPr lang="pt-BR" sz="1800" dirty="0" smtClean="0"/>
          </a:p>
          <a:p>
            <a:pPr lvl="1"/>
            <a:r>
              <a:rPr lang="pt-BR" sz="1800" b="1" i="1" dirty="0" err="1" smtClean="0">
                <a:solidFill>
                  <a:srgbClr val="FF0000"/>
                </a:solidFill>
              </a:rPr>
              <a:t>nome_variavel</a:t>
            </a:r>
            <a:r>
              <a:rPr lang="pt-BR" sz="1800" b="1" i="1" dirty="0" smtClean="0">
                <a:solidFill>
                  <a:srgbClr val="FF0000"/>
                </a:solidFill>
              </a:rPr>
              <a:t>.campo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 lvl="1"/>
            <a:r>
              <a:rPr lang="pt-BR" sz="1800" dirty="0" smtClean="0"/>
              <a:t>Por </a:t>
            </a:r>
            <a:r>
              <a:rPr lang="pt-BR" sz="1800" dirty="0"/>
              <a:t>exemplo, </a:t>
            </a:r>
            <a:r>
              <a:rPr lang="pt-BR" sz="1800" b="1" dirty="0" err="1"/>
              <a:t>caderno_cadastro</a:t>
            </a:r>
            <a:r>
              <a:rPr lang="pt-BR" sz="1800" b="1" dirty="0"/>
              <a:t>.</a:t>
            </a:r>
            <a:r>
              <a:rPr lang="pt-BR" sz="1800" b="1" dirty="0" err="1"/>
              <a:t>preco</a:t>
            </a:r>
            <a:r>
              <a:rPr lang="pt-BR" sz="1800" dirty="0"/>
              <a:t>, onde </a:t>
            </a:r>
            <a:r>
              <a:rPr lang="pt-BR" sz="1800" b="1" dirty="0" err="1"/>
              <a:t>caderno_cadastro</a:t>
            </a:r>
            <a:r>
              <a:rPr lang="pt-BR" sz="1800" dirty="0"/>
              <a:t> é o nome da variável e </a:t>
            </a:r>
            <a:r>
              <a:rPr lang="pt-BR" sz="1800" b="1" dirty="0" err="1"/>
              <a:t>preco</a:t>
            </a:r>
            <a:r>
              <a:rPr lang="pt-BR" sz="1800" dirty="0"/>
              <a:t> é o nome do campo que está sendo acessado.</a:t>
            </a:r>
          </a:p>
          <a:p>
            <a:r>
              <a:rPr lang="pt-BR" sz="1800" dirty="0"/>
              <a:t>Para realizar a leitura de uma variável do tipo </a:t>
            </a:r>
            <a:r>
              <a:rPr lang="pt-BR" sz="1800" i="1" dirty="0" err="1"/>
              <a:t>struct</a:t>
            </a:r>
            <a:r>
              <a:rPr lang="pt-BR" sz="1800" dirty="0"/>
              <a:t> </a:t>
            </a:r>
            <a:r>
              <a:rPr lang="pt-BR" sz="1800" dirty="0" smtClean="0"/>
              <a:t>deve ser lido campo </a:t>
            </a:r>
            <a:r>
              <a:rPr lang="pt-BR" sz="1800" dirty="0"/>
              <a:t>por campo </a:t>
            </a:r>
            <a:r>
              <a:rPr lang="pt-BR" sz="1800" dirty="0" smtClean="0"/>
              <a:t>para </a:t>
            </a:r>
            <a:r>
              <a:rPr lang="pt-BR" sz="1800" dirty="0"/>
              <a:t>poder armazenar informações desejadas.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mesmo ocorre com a escrita de cada campo da variável. </a:t>
            </a:r>
            <a:endParaRPr lang="pt-BR" sz="1800" dirty="0" smtClean="0"/>
          </a:p>
          <a:p>
            <a:r>
              <a:rPr lang="pt-BR" sz="1800" dirty="0" smtClean="0"/>
              <a:t>Para </a:t>
            </a:r>
            <a:r>
              <a:rPr lang="pt-BR" sz="1800" dirty="0"/>
              <a:t>que uma variável que são do mesmo tipo </a:t>
            </a:r>
            <a:r>
              <a:rPr lang="pt-BR" sz="1800" dirty="0" smtClean="0"/>
              <a:t>(</a:t>
            </a:r>
            <a:r>
              <a:rPr lang="pt-BR" b="1" dirty="0" err="1" smtClean="0"/>
              <a:t>struct</a:t>
            </a:r>
            <a:r>
              <a:rPr lang="pt-BR" b="1" dirty="0" smtClean="0"/>
              <a:t> </a:t>
            </a:r>
            <a:r>
              <a:rPr lang="pt-BR" b="1" dirty="0" err="1" smtClean="0"/>
              <a:t>Caderno_Papelaria</a:t>
            </a:r>
            <a:r>
              <a:rPr lang="pt-BR" sz="1800" dirty="0" smtClean="0"/>
              <a:t>) a </a:t>
            </a:r>
            <a:r>
              <a:rPr lang="pt-BR" sz="1800" dirty="0"/>
              <a:t>atribuição de cada campo pode ser feita de forma implícita, é o que ocorre no programa quando: </a:t>
            </a:r>
            <a:endParaRPr lang="pt-BR" sz="1800" dirty="0" smtClean="0"/>
          </a:p>
          <a:p>
            <a:pPr lvl="1"/>
            <a:r>
              <a:rPr lang="pt-BR" sz="1800" b="1" i="1" dirty="0" err="1" smtClean="0"/>
              <a:t>caderno_venda</a:t>
            </a:r>
            <a:r>
              <a:rPr lang="pt-BR" sz="1800" b="1" i="1" dirty="0" smtClean="0"/>
              <a:t> = </a:t>
            </a:r>
            <a:r>
              <a:rPr lang="pt-BR" sz="1800" b="1" i="1" dirty="0" err="1" smtClean="0">
                <a:solidFill>
                  <a:srgbClr val="FF0000"/>
                </a:solidFill>
              </a:rPr>
              <a:t>caderno_cadastro</a:t>
            </a:r>
            <a:endParaRPr lang="pt-BR" sz="1800" b="1" i="1" dirty="0">
              <a:solidFill>
                <a:srgbClr val="FF0000"/>
              </a:solidFill>
            </a:endParaRPr>
          </a:p>
          <a:p>
            <a:endParaRPr lang="pt-BR" sz="1800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Observações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sobre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o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Programa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Exemplo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na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Linguagem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C</a:t>
            </a:r>
            <a:endParaRPr lang="en-US" sz="3200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08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33654" y="1300163"/>
            <a:ext cx="77145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#define MAX  15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rotulo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16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x;</a:t>
            </a:r>
            <a:endParaRPr lang="pt-BR" sz="16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float y;</a:t>
            </a:r>
            <a:endParaRPr lang="pt-BR" sz="16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char nome[MAX];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pt-B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rotulo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Tipo_Exemplo2</a:t>
            </a:r>
            <a:r>
              <a:rPr lang="pt-B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Tipo_Exemplo2</a:t>
            </a: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qlq</a:t>
            </a: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= {1, 2.3, "Primeiro teste"};</a:t>
            </a: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 x= %d \t y= %f \t n= %s \n",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qlq.x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qlq.nome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.y =3.14;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.x=0;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qlq.nome,"segundo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 x= %d \t y= %f \t n= %s \n",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qlq.x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qlq.nome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933654" y="660400"/>
            <a:ext cx="7483475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+mn-lt"/>
                <a:cs typeface="Gotham-Book"/>
              </a:rPr>
              <a:t>Exemplo2: </a:t>
            </a:r>
            <a:r>
              <a:rPr lang="en-US" sz="3200" b="1" dirty="0" err="1">
                <a:solidFill>
                  <a:srgbClr val="0070C0"/>
                </a:solidFill>
                <a:latin typeface="+mn-lt"/>
                <a:cs typeface="Gotham-Book"/>
              </a:rPr>
              <a:t>s</a:t>
            </a:r>
            <a:r>
              <a:rPr lang="en-US" sz="3200" b="1" dirty="0" err="1" smtClean="0">
                <a:solidFill>
                  <a:srgbClr val="0070C0"/>
                </a:solidFill>
                <a:latin typeface="+mn-lt"/>
                <a:cs typeface="Gotham-Book"/>
              </a:rPr>
              <a:t>truct</a:t>
            </a:r>
            <a:r>
              <a:rPr lang="en-US" sz="3200" b="1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+mn-lt"/>
                <a:cs typeface="Gotham-Book"/>
              </a:rPr>
              <a:t>na</a:t>
            </a:r>
            <a:r>
              <a:rPr lang="en-US" sz="3200" b="1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+mn-lt"/>
                <a:cs typeface="Gotham-Book"/>
              </a:rPr>
              <a:t>Linguagem</a:t>
            </a:r>
            <a:r>
              <a:rPr lang="en-US" sz="3200" b="1" dirty="0" smtClean="0">
                <a:solidFill>
                  <a:srgbClr val="0070C0"/>
                </a:solidFill>
                <a:latin typeface="+mn-lt"/>
                <a:cs typeface="Gotham-Book"/>
              </a:rPr>
              <a:t> C</a:t>
            </a:r>
            <a:endParaRPr lang="en-US" sz="3200" b="1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+mn-lt"/>
                <a:cs typeface="Gotham-Book"/>
              </a:rPr>
              <a:t>Exercício 1</a:t>
            </a:r>
            <a:endParaRPr lang="pt-BR" sz="3200" dirty="0" smtClean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pt-BR" sz="1800" dirty="0" smtClean="0"/>
              <a:t>Para 1 cliente de um banco criar uma variável  do tipo </a:t>
            </a:r>
            <a:r>
              <a:rPr lang="pt-BR" sz="1800" dirty="0" err="1" smtClean="0"/>
              <a:t>struct</a:t>
            </a:r>
            <a:r>
              <a:rPr lang="pt-BR" sz="1800" dirty="0" smtClean="0"/>
              <a:t> que contenhas os seguintes dados do cliente: </a:t>
            </a:r>
          </a:p>
          <a:p>
            <a:pPr lvl="1"/>
            <a:r>
              <a:rPr lang="pt-BR" sz="1800" dirty="0" smtClean="0"/>
              <a:t>Nome</a:t>
            </a:r>
          </a:p>
          <a:p>
            <a:pPr lvl="1"/>
            <a:r>
              <a:rPr lang="pt-BR" sz="1800" dirty="0" smtClean="0"/>
              <a:t>Endereço</a:t>
            </a:r>
          </a:p>
          <a:p>
            <a:pPr lvl="1"/>
            <a:r>
              <a:rPr lang="pt-BR" sz="1800" dirty="0" smtClean="0"/>
              <a:t>CPF (string)</a:t>
            </a:r>
          </a:p>
          <a:p>
            <a:pPr lvl="1"/>
            <a:r>
              <a:rPr lang="pt-BR" sz="1800" dirty="0" smtClean="0"/>
              <a:t>Número da conta </a:t>
            </a:r>
          </a:p>
          <a:p>
            <a:pPr lvl="1"/>
            <a:r>
              <a:rPr lang="pt-BR" sz="1800" dirty="0" smtClean="0"/>
              <a:t>Ano de abertura da conta</a:t>
            </a:r>
          </a:p>
          <a:p>
            <a:pPr lvl="1"/>
            <a:r>
              <a:rPr lang="pt-BR" sz="1800" dirty="0" smtClean="0"/>
              <a:t>Saldo</a:t>
            </a:r>
          </a:p>
          <a:p>
            <a:pPr>
              <a:buNone/>
            </a:pPr>
            <a:r>
              <a:rPr lang="pt-BR" sz="1800" dirty="0" smtClean="0"/>
              <a:t>	Cada campo deve ser lido do teclado e depois apresentado.</a:t>
            </a:r>
            <a:endParaRPr lang="pt-BR" sz="1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- </a:t>
            </a:r>
            <a:r>
              <a:rPr lang="en-US" dirty="0" err="1">
                <a:cs typeface="Gotham-Book"/>
              </a:rPr>
              <a:t>s</a:t>
            </a:r>
            <a:r>
              <a:rPr lang="en-US" dirty="0" err="1" smtClean="0">
                <a:cs typeface="Gotham-Book"/>
              </a:rPr>
              <a:t>truct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O uso de </a:t>
            </a:r>
            <a:r>
              <a:rPr lang="pt-BR" sz="1800" i="1" dirty="0" err="1" smtClean="0"/>
              <a:t>struct</a:t>
            </a:r>
            <a:r>
              <a:rPr lang="pt-BR" sz="1800" dirty="0" smtClean="0"/>
              <a:t> é realmente mais </a:t>
            </a:r>
            <a:r>
              <a:rPr lang="pt-BR" sz="1800" dirty="0" err="1" smtClean="0"/>
              <a:t>frequente</a:t>
            </a:r>
            <a:r>
              <a:rPr lang="pt-BR" sz="1800" dirty="0" smtClean="0"/>
              <a:t> quando podem ser armazenados vários registros de um determinado objeto, </a:t>
            </a:r>
          </a:p>
          <a:p>
            <a:r>
              <a:rPr lang="pt-BR" sz="1800" dirty="0" smtClean="0"/>
              <a:t>Assim, deve-se saber como usar </a:t>
            </a:r>
            <a:r>
              <a:rPr lang="pt-BR" sz="1800" i="1" dirty="0" err="1" smtClean="0"/>
              <a:t>structs</a:t>
            </a:r>
            <a:r>
              <a:rPr lang="pt-BR" sz="1800" dirty="0" smtClean="0"/>
              <a:t> como elementos de vetores ou matrizes.</a:t>
            </a:r>
          </a:p>
          <a:p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- </a:t>
            </a:r>
            <a:r>
              <a:rPr lang="en-US" dirty="0" err="1">
                <a:cs typeface="Gotham-Book"/>
              </a:rPr>
              <a:t>s</a:t>
            </a:r>
            <a:r>
              <a:rPr lang="en-US" dirty="0" err="1" smtClean="0">
                <a:cs typeface="Gotham-Book"/>
              </a:rPr>
              <a:t>truct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cs typeface="Gotham-Book"/>
              </a:rPr>
              <a:t>Motivação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cs typeface="Gotham-Book"/>
              </a:rPr>
              <a:t>Estruturas</a:t>
            </a:r>
            <a:r>
              <a:rPr lang="en-US" sz="2800" dirty="0" smtClean="0">
                <a:cs typeface="Gotham-Book"/>
              </a:rPr>
              <a:t> de Dados </a:t>
            </a:r>
            <a:r>
              <a:rPr lang="en-US" sz="2800" dirty="0" err="1" smtClean="0">
                <a:cs typeface="Gotham-Book"/>
              </a:rPr>
              <a:t>Heterogêneas</a:t>
            </a:r>
            <a:r>
              <a:rPr lang="en-US" sz="2800" dirty="0" smtClean="0">
                <a:cs typeface="Gotham-Book"/>
              </a:rPr>
              <a:t> - </a:t>
            </a:r>
            <a:r>
              <a:rPr lang="en-US" sz="2800" dirty="0" err="1" smtClean="0">
                <a:cs typeface="Gotham-Book"/>
              </a:rPr>
              <a:t>Registros</a:t>
            </a:r>
            <a:endParaRPr lang="en-US" sz="2800" dirty="0">
              <a:cs typeface="Gotham-Book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Definições</a:t>
            </a:r>
            <a:endParaRPr lang="en-US" sz="3200" dirty="0">
              <a:solidFill>
                <a:srgbClr val="0070C0"/>
              </a:solidFill>
              <a:cs typeface="Gotham-Book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782137" y="1953897"/>
            <a:ext cx="7618230" cy="2963182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303030"/>
                </a:solidFill>
                <a:cs typeface="Gotham-Book"/>
              </a:rPr>
              <a:t>Uma estrutura </a:t>
            </a:r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de dados heterogênea é 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um conjunto de </a:t>
            </a:r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um 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ou mais </a:t>
            </a:r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dados, 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possivelmente de tipos diferentes, </a:t>
            </a:r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colocados juntos como uma única variável. </a:t>
            </a:r>
          </a:p>
          <a:p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Em 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algoritmos, esse tipo de variável é chamado de </a:t>
            </a:r>
            <a:r>
              <a:rPr lang="pt-BR" sz="1800" b="1" dirty="0">
                <a:solidFill>
                  <a:srgbClr val="303030"/>
                </a:solidFill>
                <a:cs typeface="Gotham-Book"/>
              </a:rPr>
              <a:t>registro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. </a:t>
            </a:r>
            <a:endParaRPr lang="pt-BR" sz="1800" dirty="0" smtClean="0">
              <a:solidFill>
                <a:srgbClr val="303030"/>
              </a:solidFill>
              <a:cs typeface="Gotham-Book"/>
            </a:endParaRPr>
          </a:p>
          <a:p>
            <a:r>
              <a:rPr lang="pt-BR" sz="1800" dirty="0" smtClean="0">
                <a:solidFill>
                  <a:srgbClr val="303030"/>
                </a:solidFill>
                <a:cs typeface="Gotham-Book"/>
              </a:rPr>
              <a:t>Cada 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informação contida em uma estrutura é denominada de campo ou membro. </a:t>
            </a:r>
          </a:p>
          <a:p>
            <a:r>
              <a:rPr lang="pt-BR" sz="1800" dirty="0">
                <a:solidFill>
                  <a:srgbClr val="303030"/>
                </a:solidFill>
                <a:cs typeface="Gotham-Book"/>
              </a:rPr>
              <a:t>Por ser composta de informações que podem ser de vários tipos um registro (uma </a:t>
            </a:r>
            <a:r>
              <a:rPr lang="pt-BR" sz="1800" b="1" dirty="0" err="1">
                <a:solidFill>
                  <a:srgbClr val="303030"/>
                </a:solidFill>
                <a:cs typeface="Gotham-Book"/>
              </a:rPr>
              <a:t>struct</a:t>
            </a:r>
            <a:r>
              <a:rPr lang="pt-BR" sz="1800" dirty="0">
                <a:solidFill>
                  <a:srgbClr val="303030"/>
                </a:solidFill>
                <a:cs typeface="Gotham-Book"/>
              </a:rPr>
              <a:t> em linguagem C) é classificada como sendo uma estrutura de dados heterogênea. </a:t>
            </a:r>
          </a:p>
          <a:p>
            <a:endParaRPr lang="en-US" sz="1800" dirty="0">
              <a:solidFill>
                <a:srgbClr val="303030"/>
              </a:solidFill>
              <a:cs typeface="Gotham-Book"/>
            </a:endParaRP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14291" y="5368395"/>
            <a:ext cx="3057525" cy="8073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3514291" y="4952847"/>
            <a:ext cx="4572000" cy="1236097"/>
            <a:chOff x="3514291" y="4952847"/>
            <a:chExt cx="4572000" cy="1236097"/>
          </a:xfrm>
        </p:grpSpPr>
        <p:sp>
          <p:nvSpPr>
            <p:cNvPr id="7" name="Retângulo 6"/>
            <p:cNvSpPr/>
            <p:nvPr/>
          </p:nvSpPr>
          <p:spPr>
            <a:xfrm>
              <a:off x="3514291" y="5357947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b="1" dirty="0"/>
                <a:t>Nome: </a:t>
              </a:r>
              <a:r>
                <a:rPr lang="pt-BR" sz="1200" b="1" u="sng" dirty="0"/>
                <a:t>			</a:t>
              </a:r>
              <a:endParaRPr lang="pt-BR" sz="1200" dirty="0"/>
            </a:p>
            <a:p>
              <a:r>
                <a:rPr lang="pt-BR" sz="1200" b="1" dirty="0"/>
                <a:t>RM:   </a:t>
              </a:r>
              <a:r>
                <a:rPr lang="pt-BR" sz="1200" b="1" u="sng" dirty="0"/>
                <a:t>			</a:t>
              </a:r>
              <a:endParaRPr lang="pt-BR" sz="1200" dirty="0"/>
            </a:p>
            <a:p>
              <a:r>
                <a:rPr lang="pt-BR" sz="1200" b="1" dirty="0"/>
                <a:t>Curso: </a:t>
              </a:r>
              <a:r>
                <a:rPr lang="pt-BR" sz="1200" b="1" u="sng" dirty="0"/>
                <a:t>			</a:t>
              </a:r>
              <a:endParaRPr lang="pt-BR" sz="1200" dirty="0"/>
            </a:p>
            <a:p>
              <a:r>
                <a:rPr lang="pt-BR" sz="1200" b="1" dirty="0"/>
                <a:t>Ano:</a:t>
              </a:r>
              <a:r>
                <a:rPr lang="pt-BR" sz="1200" b="1" u="sng" dirty="0"/>
                <a:t> 			</a:t>
              </a:r>
              <a:endParaRPr lang="pt-BR" sz="12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14291" y="4952847"/>
              <a:ext cx="297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Exemplo registro de um aluno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pt-BR" dirty="0" err="1">
                <a:solidFill>
                  <a:srgbClr val="0070C0"/>
                </a:solidFill>
                <a:latin typeface="+mj-lt"/>
                <a:ea typeface="+mn-ea"/>
                <a:cs typeface="Gotham-Book"/>
              </a:rPr>
              <a:t>s</a:t>
            </a:r>
            <a:r>
              <a:rPr lang="pt-BR" dirty="0" err="1" smtClean="0">
                <a:solidFill>
                  <a:srgbClr val="0070C0"/>
                </a:solidFill>
                <a:latin typeface="+mj-lt"/>
                <a:ea typeface="+mn-ea"/>
                <a:cs typeface="Gotham-Book"/>
              </a:rPr>
              <a:t>tructs</a:t>
            </a:r>
            <a:r>
              <a:rPr lang="pt-BR" dirty="0" smtClean="0">
                <a:solidFill>
                  <a:srgbClr val="0070C0"/>
                </a:solidFill>
                <a:latin typeface="+mj-lt"/>
                <a:ea typeface="+mn-ea"/>
                <a:cs typeface="Gotham-Book"/>
              </a:rPr>
              <a:t> como Elementos de Vetores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43000" y="721026"/>
            <a:ext cx="6766560" cy="650573"/>
          </a:xfrm>
        </p:spPr>
        <p:txBody>
          <a:bodyPr>
            <a:noAutofit/>
          </a:bodyPr>
          <a:lstStyle/>
          <a:p>
            <a:r>
              <a:rPr lang="pt-BR" sz="2400" b="0" dirty="0" smtClean="0">
                <a:latin typeface="+mn-lt"/>
              </a:rPr>
              <a:t>Um vetor com elementos do tipo </a:t>
            </a:r>
            <a:r>
              <a:rPr lang="pt-BR" sz="2400" b="0" dirty="0" err="1" smtClean="0">
                <a:latin typeface="+mn-lt"/>
              </a:rPr>
              <a:t>struct</a:t>
            </a:r>
            <a:r>
              <a:rPr lang="pt-BR" sz="2400" b="0" dirty="0" smtClean="0">
                <a:latin typeface="+mn-lt"/>
              </a:rPr>
              <a:t> é similar a uma pasta com fichas de alunos</a:t>
            </a:r>
            <a:endParaRPr lang="pt-BR" sz="2400" b="0" dirty="0">
              <a:latin typeface="+mn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776124" y="3035629"/>
            <a:ext cx="29624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 err="1" smtClean="0"/>
              <a:t>Nome:PEDRO</a:t>
            </a:r>
            <a:r>
              <a:rPr lang="pt-BR" sz="1200" b="1" dirty="0" smtClean="0"/>
              <a:t> </a:t>
            </a:r>
            <a:r>
              <a:rPr lang="pt-BR" sz="1200" b="1" u="sng" dirty="0"/>
              <a:t>			</a:t>
            </a:r>
            <a:endParaRPr lang="pt-BR" sz="1200" dirty="0"/>
          </a:p>
          <a:p>
            <a:r>
              <a:rPr lang="pt-BR" sz="1200" b="1" dirty="0"/>
              <a:t>RM:  </a:t>
            </a:r>
            <a:r>
              <a:rPr lang="pt-BR" sz="1200" b="1" dirty="0" smtClean="0"/>
              <a:t>7890 </a:t>
            </a:r>
            <a:r>
              <a:rPr lang="pt-BR" sz="1200" b="1" u="sng" dirty="0"/>
              <a:t>			</a:t>
            </a:r>
            <a:endParaRPr lang="pt-BR" sz="1200" dirty="0"/>
          </a:p>
          <a:p>
            <a:r>
              <a:rPr lang="pt-BR" sz="1200" b="1" dirty="0"/>
              <a:t>Curso: </a:t>
            </a:r>
            <a:r>
              <a:rPr lang="pt-BR" sz="1200" b="1" u="sng" dirty="0" smtClean="0"/>
              <a:t>ENGENHARIA</a:t>
            </a:r>
            <a:r>
              <a:rPr lang="pt-BR" sz="1200" b="1" u="sng" dirty="0"/>
              <a:t>		</a:t>
            </a:r>
            <a:endParaRPr lang="pt-BR" sz="1200" dirty="0"/>
          </a:p>
          <a:p>
            <a:r>
              <a:rPr lang="pt-BR" sz="1200" b="1" dirty="0"/>
              <a:t>Ano:</a:t>
            </a:r>
            <a:r>
              <a:rPr lang="pt-BR" sz="1200" b="1" u="sng" dirty="0"/>
              <a:t> </a:t>
            </a:r>
            <a:r>
              <a:rPr lang="pt-BR" sz="1200" b="1" u="sng" dirty="0" smtClean="0"/>
              <a:t>2017</a:t>
            </a:r>
            <a:r>
              <a:rPr lang="pt-BR" sz="1200" b="1" u="sng" dirty="0"/>
              <a:t>			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1889822" y="1858806"/>
            <a:ext cx="3226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Nome: </a:t>
            </a:r>
            <a:r>
              <a:rPr lang="pt-BR" sz="1200" b="1" dirty="0" smtClean="0"/>
              <a:t>MARIA</a:t>
            </a:r>
            <a:r>
              <a:rPr lang="pt-BR" sz="1200" b="1" u="sng" dirty="0"/>
              <a:t>		</a:t>
            </a:r>
            <a:endParaRPr lang="pt-BR" sz="1200" dirty="0"/>
          </a:p>
          <a:p>
            <a:r>
              <a:rPr lang="pt-BR" sz="1200" b="1" dirty="0"/>
              <a:t>RM:   </a:t>
            </a:r>
            <a:r>
              <a:rPr lang="pt-BR" sz="1200" b="1" u="sng" dirty="0"/>
              <a:t> </a:t>
            </a:r>
            <a:r>
              <a:rPr lang="pt-BR" sz="1200" b="1" u="sng" dirty="0" smtClean="0"/>
              <a:t> 4567</a:t>
            </a:r>
            <a:r>
              <a:rPr lang="pt-BR" sz="1200" b="1" u="sng" dirty="0"/>
              <a:t>	</a:t>
            </a:r>
            <a:r>
              <a:rPr lang="pt-BR" sz="1200" b="1" u="sng" dirty="0" smtClean="0"/>
              <a:t>____________</a:t>
            </a:r>
          </a:p>
          <a:p>
            <a:r>
              <a:rPr lang="pt-BR" sz="1200" b="1" dirty="0" smtClean="0"/>
              <a:t>Curso:  SI</a:t>
            </a:r>
            <a:r>
              <a:rPr lang="pt-BR" sz="1200" b="1" u="sng" dirty="0"/>
              <a:t>	</a:t>
            </a:r>
            <a:r>
              <a:rPr lang="pt-BR" sz="1200" b="1" u="sng" dirty="0" smtClean="0"/>
              <a:t>______________</a:t>
            </a:r>
            <a:endParaRPr lang="pt-BR" sz="1200" dirty="0"/>
          </a:p>
          <a:p>
            <a:r>
              <a:rPr lang="pt-BR" sz="1200" b="1" dirty="0"/>
              <a:t>Ano:</a:t>
            </a:r>
            <a:r>
              <a:rPr lang="pt-BR" sz="1200" b="1" u="sng" dirty="0"/>
              <a:t> </a:t>
            </a:r>
            <a:r>
              <a:rPr lang="pt-BR" sz="1200" b="1" u="sng" dirty="0" smtClean="0"/>
              <a:t>2017</a:t>
            </a:r>
            <a:r>
              <a:rPr lang="pt-BR" sz="1200" b="1" u="sng" dirty="0"/>
              <a:t>			</a:t>
            </a:r>
            <a:endParaRPr lang="pt-BR" sz="1200" dirty="0"/>
          </a:p>
        </p:txBody>
      </p:sp>
      <p:sp>
        <p:nvSpPr>
          <p:cNvPr id="31" name="Forma livre 30"/>
          <p:cNvSpPr/>
          <p:nvPr/>
        </p:nvSpPr>
        <p:spPr>
          <a:xfrm>
            <a:off x="4753962" y="1743495"/>
            <a:ext cx="2099061" cy="3405352"/>
          </a:xfrm>
          <a:custGeom>
            <a:avLst/>
            <a:gdLst>
              <a:gd name="connsiteX0" fmla="*/ 49544 w 2099061"/>
              <a:gd name="connsiteY0" fmla="*/ 0 h 3405352"/>
              <a:gd name="connsiteX1" fmla="*/ 49544 w 2099061"/>
              <a:gd name="connsiteY1" fmla="*/ 0 h 3405352"/>
              <a:gd name="connsiteX2" fmla="*/ 2248 w 2099061"/>
              <a:gd name="connsiteY2" fmla="*/ 126124 h 3405352"/>
              <a:gd name="connsiteX3" fmla="*/ 33779 w 2099061"/>
              <a:gd name="connsiteY3" fmla="*/ 599090 h 3405352"/>
              <a:gd name="connsiteX4" fmla="*/ 65310 w 2099061"/>
              <a:gd name="connsiteY4" fmla="*/ 835572 h 3405352"/>
              <a:gd name="connsiteX5" fmla="*/ 96841 w 2099061"/>
              <a:gd name="connsiteY5" fmla="*/ 977462 h 3405352"/>
              <a:gd name="connsiteX6" fmla="*/ 81075 w 2099061"/>
              <a:gd name="connsiteY6" fmla="*/ 1056290 h 3405352"/>
              <a:gd name="connsiteX7" fmla="*/ 33779 w 2099061"/>
              <a:gd name="connsiteY7" fmla="*/ 1040524 h 3405352"/>
              <a:gd name="connsiteX8" fmla="*/ 2248 w 2099061"/>
              <a:gd name="connsiteY8" fmla="*/ 977462 h 3405352"/>
              <a:gd name="connsiteX9" fmla="*/ 2248 w 2099061"/>
              <a:gd name="connsiteY9" fmla="*/ 945931 h 3405352"/>
              <a:gd name="connsiteX10" fmla="*/ 2067530 w 2099061"/>
              <a:gd name="connsiteY10" fmla="*/ 3405352 h 3405352"/>
              <a:gd name="connsiteX11" fmla="*/ 2099061 w 2099061"/>
              <a:gd name="connsiteY11" fmla="*/ 2538248 h 3405352"/>
              <a:gd name="connsiteX12" fmla="*/ 49544 w 2099061"/>
              <a:gd name="connsiteY12" fmla="*/ 0 h 3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9061" h="3405352">
                <a:moveTo>
                  <a:pt x="49544" y="0"/>
                </a:moveTo>
                <a:lnTo>
                  <a:pt x="49544" y="0"/>
                </a:lnTo>
                <a:cubicBezTo>
                  <a:pt x="33779" y="42041"/>
                  <a:pt x="5337" y="81330"/>
                  <a:pt x="2248" y="126124"/>
                </a:cubicBezTo>
                <a:cubicBezTo>
                  <a:pt x="-7745" y="271017"/>
                  <a:pt x="17881" y="448059"/>
                  <a:pt x="33779" y="599090"/>
                </a:cubicBezTo>
                <a:cubicBezTo>
                  <a:pt x="60954" y="857251"/>
                  <a:pt x="34750" y="667491"/>
                  <a:pt x="65310" y="835572"/>
                </a:cubicBezTo>
                <a:cubicBezTo>
                  <a:pt x="87508" y="957660"/>
                  <a:pt x="69042" y="894068"/>
                  <a:pt x="96841" y="977462"/>
                </a:cubicBezTo>
                <a:cubicBezTo>
                  <a:pt x="91586" y="1003738"/>
                  <a:pt x="100023" y="1037342"/>
                  <a:pt x="81075" y="1056290"/>
                </a:cubicBezTo>
                <a:cubicBezTo>
                  <a:pt x="69324" y="1068041"/>
                  <a:pt x="46756" y="1050905"/>
                  <a:pt x="33779" y="1040524"/>
                </a:cubicBezTo>
                <a:cubicBezTo>
                  <a:pt x="-667" y="1012967"/>
                  <a:pt x="2248" y="1005488"/>
                  <a:pt x="2248" y="977462"/>
                </a:cubicBezTo>
                <a:lnTo>
                  <a:pt x="2248" y="945931"/>
                </a:lnTo>
                <a:lnTo>
                  <a:pt x="2067530" y="3405352"/>
                </a:lnTo>
                <a:lnTo>
                  <a:pt x="2099061" y="2538248"/>
                </a:lnTo>
                <a:lnTo>
                  <a:pt x="4954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575642" y="1708073"/>
            <a:ext cx="3242720" cy="97865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4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20964" y="2989751"/>
            <a:ext cx="3082528" cy="978654"/>
          </a:xfrm>
          <a:prstGeom prst="roundRect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499822" y="1817324"/>
            <a:ext cx="2099061" cy="3405352"/>
          </a:xfrm>
          <a:custGeom>
            <a:avLst/>
            <a:gdLst>
              <a:gd name="connsiteX0" fmla="*/ 49544 w 2099061"/>
              <a:gd name="connsiteY0" fmla="*/ 0 h 3405352"/>
              <a:gd name="connsiteX1" fmla="*/ 49544 w 2099061"/>
              <a:gd name="connsiteY1" fmla="*/ 0 h 3405352"/>
              <a:gd name="connsiteX2" fmla="*/ 2248 w 2099061"/>
              <a:gd name="connsiteY2" fmla="*/ 126124 h 3405352"/>
              <a:gd name="connsiteX3" fmla="*/ 33779 w 2099061"/>
              <a:gd name="connsiteY3" fmla="*/ 599090 h 3405352"/>
              <a:gd name="connsiteX4" fmla="*/ 65310 w 2099061"/>
              <a:gd name="connsiteY4" fmla="*/ 835572 h 3405352"/>
              <a:gd name="connsiteX5" fmla="*/ 96841 w 2099061"/>
              <a:gd name="connsiteY5" fmla="*/ 977462 h 3405352"/>
              <a:gd name="connsiteX6" fmla="*/ 81075 w 2099061"/>
              <a:gd name="connsiteY6" fmla="*/ 1056290 h 3405352"/>
              <a:gd name="connsiteX7" fmla="*/ 33779 w 2099061"/>
              <a:gd name="connsiteY7" fmla="*/ 1040524 h 3405352"/>
              <a:gd name="connsiteX8" fmla="*/ 2248 w 2099061"/>
              <a:gd name="connsiteY8" fmla="*/ 977462 h 3405352"/>
              <a:gd name="connsiteX9" fmla="*/ 2248 w 2099061"/>
              <a:gd name="connsiteY9" fmla="*/ 945931 h 3405352"/>
              <a:gd name="connsiteX10" fmla="*/ 2067530 w 2099061"/>
              <a:gd name="connsiteY10" fmla="*/ 3405352 h 3405352"/>
              <a:gd name="connsiteX11" fmla="*/ 2099061 w 2099061"/>
              <a:gd name="connsiteY11" fmla="*/ 2538248 h 3405352"/>
              <a:gd name="connsiteX12" fmla="*/ 49544 w 2099061"/>
              <a:gd name="connsiteY12" fmla="*/ 0 h 3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9061" h="3405352">
                <a:moveTo>
                  <a:pt x="49544" y="0"/>
                </a:moveTo>
                <a:lnTo>
                  <a:pt x="49544" y="0"/>
                </a:lnTo>
                <a:cubicBezTo>
                  <a:pt x="33779" y="42041"/>
                  <a:pt x="5337" y="81330"/>
                  <a:pt x="2248" y="126124"/>
                </a:cubicBezTo>
                <a:cubicBezTo>
                  <a:pt x="-7745" y="271017"/>
                  <a:pt x="17881" y="448059"/>
                  <a:pt x="33779" y="599090"/>
                </a:cubicBezTo>
                <a:cubicBezTo>
                  <a:pt x="60954" y="857251"/>
                  <a:pt x="34750" y="667491"/>
                  <a:pt x="65310" y="835572"/>
                </a:cubicBezTo>
                <a:cubicBezTo>
                  <a:pt x="87508" y="957660"/>
                  <a:pt x="69042" y="894068"/>
                  <a:pt x="96841" y="977462"/>
                </a:cubicBezTo>
                <a:cubicBezTo>
                  <a:pt x="91586" y="1003738"/>
                  <a:pt x="100023" y="1037342"/>
                  <a:pt x="81075" y="1056290"/>
                </a:cubicBezTo>
                <a:cubicBezTo>
                  <a:pt x="69324" y="1068041"/>
                  <a:pt x="46756" y="1050905"/>
                  <a:pt x="33779" y="1040524"/>
                </a:cubicBezTo>
                <a:cubicBezTo>
                  <a:pt x="-667" y="1012967"/>
                  <a:pt x="2248" y="1005488"/>
                  <a:pt x="2248" y="977462"/>
                </a:cubicBezTo>
                <a:lnTo>
                  <a:pt x="2248" y="945931"/>
                </a:lnTo>
                <a:lnTo>
                  <a:pt x="2067530" y="3405352"/>
                </a:lnTo>
                <a:lnTo>
                  <a:pt x="2099061" y="2538248"/>
                </a:lnTo>
                <a:lnTo>
                  <a:pt x="4954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570053" y="4170193"/>
            <a:ext cx="4649921" cy="978654"/>
            <a:chOff x="3570053" y="4170193"/>
            <a:chExt cx="4649921" cy="978654"/>
          </a:xfrm>
        </p:grpSpPr>
        <p:sp>
          <p:nvSpPr>
            <p:cNvPr id="5" name="Retângulo 4"/>
            <p:cNvSpPr/>
            <p:nvPr/>
          </p:nvSpPr>
          <p:spPr>
            <a:xfrm>
              <a:off x="3711175" y="4244022"/>
              <a:ext cx="450879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pt-BR" sz="1200" b="1" dirty="0"/>
                <a:t>Nome: </a:t>
              </a:r>
              <a:r>
                <a:rPr lang="pt-BR" sz="1200" b="1" dirty="0" smtClean="0"/>
                <a:t>JOÃO</a:t>
              </a:r>
              <a:r>
                <a:rPr lang="pt-BR" sz="1200" b="1" u="sng" dirty="0"/>
                <a:t>			</a:t>
              </a:r>
              <a:endParaRPr lang="pt-BR" sz="1200" dirty="0"/>
            </a:p>
            <a:p>
              <a:r>
                <a:rPr lang="pt-BR" sz="1200" b="1" dirty="0"/>
                <a:t>RM:   </a:t>
              </a:r>
              <a:r>
                <a:rPr lang="pt-BR" sz="1200" b="1" u="sng" dirty="0"/>
                <a:t> </a:t>
              </a:r>
              <a:r>
                <a:rPr lang="pt-BR" sz="1200" b="1" u="sng" dirty="0" smtClean="0"/>
                <a:t> 1234</a:t>
              </a:r>
              <a:r>
                <a:rPr lang="pt-BR" sz="1200" b="1" u="sng" dirty="0"/>
                <a:t>		</a:t>
              </a:r>
              <a:endParaRPr lang="pt-BR" sz="1200" dirty="0"/>
            </a:p>
            <a:p>
              <a:r>
                <a:rPr lang="pt-BR" sz="1200" b="1" dirty="0"/>
                <a:t>Curso: </a:t>
              </a:r>
              <a:r>
                <a:rPr lang="pt-BR" sz="1200" b="1" dirty="0" smtClean="0"/>
                <a:t>SI</a:t>
              </a:r>
              <a:r>
                <a:rPr lang="pt-BR" sz="1200" b="1" u="sng" dirty="0"/>
                <a:t>			</a:t>
              </a:r>
              <a:endParaRPr lang="pt-BR" sz="1200" dirty="0"/>
            </a:p>
            <a:p>
              <a:r>
                <a:rPr lang="pt-BR" sz="1200" b="1" dirty="0"/>
                <a:t>Ano:</a:t>
              </a:r>
              <a:r>
                <a:rPr lang="pt-BR" sz="1200" b="1" u="sng" dirty="0"/>
                <a:t> </a:t>
              </a:r>
              <a:r>
                <a:rPr lang="pt-BR" sz="1200" b="1" u="sng" dirty="0" smtClean="0"/>
                <a:t>2015</a:t>
              </a:r>
              <a:r>
                <a:rPr lang="pt-BR" sz="1200" b="1" u="sng" dirty="0"/>
                <a:t>			</a:t>
              </a:r>
              <a:endParaRPr lang="pt-BR" sz="1200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570053" y="4170193"/>
              <a:ext cx="3282970" cy="9786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6606694" y="3866626"/>
            <a:ext cx="49265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0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38603" y="2686727"/>
            <a:ext cx="49265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23662" y="1417214"/>
            <a:ext cx="49265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0" y="4266736"/>
            <a:ext cx="24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 </a:t>
            </a:r>
            <a:r>
              <a:rPr lang="pt-BR" b="1" dirty="0" smtClean="0"/>
              <a:t>alunos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10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22960" y="746760"/>
            <a:ext cx="6949440" cy="63401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t-BR" sz="10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Aluno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{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//declaração o molde da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struct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nome[30];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RM;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curso[20];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ano;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1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Aluno 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Tipo_Aluno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Tipo_Aluno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alunos</a:t>
            </a:r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[3]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].nome, "JOÃO");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].RM = 1234;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].curso, "SI");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].ano = 2015;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].nome, "PEDRO");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].RM = 7890;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].curso, "ENGENHARIA");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].ano = 2017;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].nome, "MARIA");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].RM = 4567;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].curso, "SI");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aluno[</a:t>
            </a:r>
            <a:r>
              <a:rPr lang="pt-BR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].ano = 2017;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08660" y="349452"/>
            <a:ext cx="7315197" cy="397308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  <a:cs typeface="Gotham-Book"/>
              </a:rPr>
              <a:t>Exemplo1: </a:t>
            </a:r>
            <a:r>
              <a:rPr lang="en-US" sz="2800" dirty="0" err="1" smtClean="0">
                <a:solidFill>
                  <a:srgbClr val="0070C0"/>
                </a:solidFill>
                <a:cs typeface="Gotham-Book"/>
              </a:rPr>
              <a:t>Vetor</a:t>
            </a:r>
            <a:r>
              <a:rPr lang="en-US" sz="2800" dirty="0" smtClean="0">
                <a:solidFill>
                  <a:srgbClr val="0070C0"/>
                </a:solidFill>
                <a:cs typeface="Gotham-Book"/>
              </a:rPr>
              <a:t> com </a:t>
            </a:r>
            <a:r>
              <a:rPr lang="en-US" sz="2800" dirty="0" err="1" smtClean="0">
                <a:solidFill>
                  <a:srgbClr val="0070C0"/>
                </a:solidFill>
                <a:cs typeface="Gotham-Book"/>
              </a:rPr>
              <a:t>elementos</a:t>
            </a:r>
            <a:r>
              <a:rPr lang="en-US" sz="2800" dirty="0" smtClean="0">
                <a:solidFill>
                  <a:srgbClr val="0070C0"/>
                </a:solidFill>
                <a:cs typeface="Gotham-Book"/>
              </a:rPr>
              <a:t> do </a:t>
            </a:r>
            <a:r>
              <a:rPr lang="en-US" sz="2800" dirty="0" err="1" smtClean="0">
                <a:solidFill>
                  <a:srgbClr val="0070C0"/>
                </a:solidFill>
                <a:cs typeface="Gotham-Book"/>
              </a:rPr>
              <a:t>tipo</a:t>
            </a:r>
            <a:r>
              <a:rPr lang="en-US" sz="28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cs typeface="Gotham-Book"/>
              </a:rPr>
              <a:t>struct</a:t>
            </a:r>
            <a:r>
              <a:rPr lang="en-US" sz="2800" dirty="0" smtClean="0">
                <a:solidFill>
                  <a:srgbClr val="0070C0"/>
                </a:solidFill>
                <a:cs typeface="Gotham-Book"/>
              </a:rPr>
              <a:t> </a:t>
            </a:r>
            <a:endParaRPr lang="en-US" sz="2800" dirty="0">
              <a:solidFill>
                <a:srgbClr val="0070C0"/>
              </a:solidFill>
              <a:cs typeface="Gotham-Book"/>
            </a:endParaRPr>
          </a:p>
        </p:txBody>
      </p:sp>
      <p:sp>
        <p:nvSpPr>
          <p:cNvPr id="4" name="Texto Explicativo 1 3"/>
          <p:cNvSpPr/>
          <p:nvPr/>
        </p:nvSpPr>
        <p:spPr>
          <a:xfrm>
            <a:off x="5393068" y="2588780"/>
            <a:ext cx="3568052" cy="544601"/>
          </a:xfrm>
          <a:prstGeom prst="borderCallout1">
            <a:avLst>
              <a:gd name="adj1" fmla="val 55015"/>
              <a:gd name="adj2" fmla="val -751"/>
              <a:gd name="adj3" fmla="val 149910"/>
              <a:gd name="adj4" fmla="val -4032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Vetor aluno é composto por 3 elementos do tipo </a:t>
            </a:r>
            <a:r>
              <a:rPr lang="pt-BR" dirty="0" err="1" smtClean="0">
                <a:solidFill>
                  <a:schemeClr val="tx1"/>
                </a:solidFill>
              </a:rPr>
              <a:t>Tipo_Aluno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33654" y="1012005"/>
            <a:ext cx="7618230" cy="810019"/>
          </a:xfrm>
        </p:spPr>
        <p:txBody>
          <a:bodyPr>
            <a:noAutofit/>
          </a:bodyPr>
          <a:lstStyle/>
          <a:p>
            <a:r>
              <a:rPr lang="pt-BR" b="0" dirty="0" smtClean="0">
                <a:solidFill>
                  <a:srgbClr val="0070C0"/>
                </a:solidFill>
                <a:latin typeface="+mj-lt"/>
              </a:rPr>
              <a:t>Exemplo: Programa deve cadastrar nome e nota de 3 alunos de uma sala e apresentar  as informações do aluno com maior nota.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</a:t>
            </a:r>
            <a:r>
              <a:rPr lang="en-US" dirty="0" smtClean="0">
                <a:cs typeface="Gotham-Book"/>
              </a:rPr>
              <a:t>– </a:t>
            </a:r>
            <a:r>
              <a:rPr lang="en-US" dirty="0" err="1" smtClean="0">
                <a:cs typeface="Gotham-Book"/>
              </a:rPr>
              <a:t>Vetor</a:t>
            </a:r>
            <a:r>
              <a:rPr lang="en-US" dirty="0" smtClean="0">
                <a:cs typeface="Gotham-Book"/>
              </a:rPr>
              <a:t> de </a:t>
            </a:r>
            <a:r>
              <a:rPr lang="en-US" dirty="0" err="1" smtClean="0">
                <a:cs typeface="Gotham-Book"/>
              </a:rPr>
              <a:t>Struct</a:t>
            </a:r>
            <a:endParaRPr lang="pt-BR" dirty="0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7535975" y="1985348"/>
            <a:ext cx="233363" cy="636815"/>
          </a:xfrm>
          <a:prstGeom prst="rightBrace">
            <a:avLst>
              <a:gd name="adj1" fmla="val 12245"/>
              <a:gd name="adj2" fmla="val 47778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010128" y="1956492"/>
          <a:ext cx="3825378" cy="1988286"/>
        </p:xfrm>
        <a:graphic>
          <a:graphicData uri="http://schemas.openxmlformats.org/drawingml/2006/table">
            <a:tbl>
              <a:tblPr/>
              <a:tblGrid>
                <a:gridCol w="76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b="1" dirty="0" smtClean="0">
                          <a:latin typeface="Calibri"/>
                          <a:ea typeface="Times New Roman"/>
                        </a:rPr>
                        <a:t>aluno </a:t>
                      </a:r>
                      <a:r>
                        <a:rPr lang="pt-BR" sz="1600" b="1" dirty="0">
                          <a:latin typeface="Calibri"/>
                          <a:ea typeface="Times New Roman"/>
                        </a:rPr>
                        <a:t>[0]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+mn-cs"/>
                        </a:rPr>
                        <a:t>aluno</a:t>
                      </a:r>
                      <a:r>
                        <a:rPr lang="pt-BR" sz="1600" b="1" dirty="0" smtClean="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600" b="1" dirty="0">
                          <a:latin typeface="Calibri"/>
                          <a:ea typeface="Times New Roman"/>
                        </a:rPr>
                        <a:t>[1]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</a:t>
                      </a:r>
                      <a:r>
                        <a:rPr lang="pt-BR" sz="1600" b="1" dirty="0" smtClean="0">
                          <a:latin typeface="Calibri"/>
                          <a:ea typeface="Times New Roman"/>
                        </a:rPr>
                        <a:t>aluno </a:t>
                      </a:r>
                      <a:r>
                        <a:rPr lang="pt-BR" sz="1600" b="1" dirty="0">
                          <a:latin typeface="Calibri"/>
                          <a:ea typeface="Times New Roman"/>
                        </a:rPr>
                        <a:t>[2]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AutoShape 3"/>
          <p:cNvSpPr>
            <a:spLocks/>
          </p:cNvSpPr>
          <p:nvPr/>
        </p:nvSpPr>
        <p:spPr bwMode="auto">
          <a:xfrm>
            <a:off x="7535975" y="2622163"/>
            <a:ext cx="233363" cy="636815"/>
          </a:xfrm>
          <a:prstGeom prst="rightBrace">
            <a:avLst>
              <a:gd name="adj1" fmla="val 12245"/>
              <a:gd name="adj2" fmla="val 47778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7535975" y="3258978"/>
            <a:ext cx="233363" cy="636815"/>
          </a:xfrm>
          <a:prstGeom prst="rightBrace">
            <a:avLst>
              <a:gd name="adj1" fmla="val 12245"/>
              <a:gd name="adj2" fmla="val 47778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4171" y="1822024"/>
            <a:ext cx="4835957" cy="4370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stdlib.h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stdio.h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string.h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#define 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cadastro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char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nome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[10];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float nota;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typedef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struct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cadastro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TipoCad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main()</a:t>
            </a:r>
            <a:r>
              <a:rPr lang="pt-BR" sz="9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/*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declaração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de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variaveis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*/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TipoCad</a:t>
            </a:r>
            <a:r>
              <a:rPr lang="en-US" sz="1600" b="1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aluno[N],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aluno_maior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float</a:t>
            </a:r>
            <a:r>
              <a:rPr lang="pt-BR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   maior;</a:t>
            </a:r>
          </a:p>
          <a:p>
            <a:r>
              <a:rPr lang="pt-BR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     i;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91586"/>
              </p:ext>
            </p:extLst>
          </p:nvPr>
        </p:nvGraphicFramePr>
        <p:xfrm>
          <a:off x="5010128" y="4503229"/>
          <a:ext cx="3825378" cy="662762"/>
        </p:xfrm>
        <a:graphic>
          <a:graphicData uri="http://schemas.openxmlformats.org/drawingml/2006/table">
            <a:tbl>
              <a:tblPr/>
              <a:tblGrid>
                <a:gridCol w="76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b="1" dirty="0" err="1" smtClean="0">
                          <a:latin typeface="Calibri"/>
                          <a:ea typeface="Times New Roman"/>
                        </a:rPr>
                        <a:t>aluno_maior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5379" y="1146473"/>
            <a:ext cx="7618230" cy="388413"/>
          </a:xfrm>
        </p:spPr>
        <p:txBody>
          <a:bodyPr>
            <a:noAutofit/>
          </a:bodyPr>
          <a:lstStyle/>
          <a:p>
            <a:r>
              <a:rPr lang="pt-BR" b="0" dirty="0" smtClean="0">
                <a:solidFill>
                  <a:srgbClr val="0070C0"/>
                </a:solidFill>
                <a:latin typeface="+mj-lt"/>
              </a:rPr>
              <a:t>Exemplo: continuação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</a:t>
            </a:r>
            <a:r>
              <a:rPr lang="en-US" dirty="0" smtClean="0">
                <a:cs typeface="Gotham-Book"/>
              </a:rPr>
              <a:t>– </a:t>
            </a:r>
            <a:r>
              <a:rPr lang="en-US" dirty="0" err="1" smtClean="0">
                <a:cs typeface="Gotham-Book"/>
              </a:rPr>
              <a:t>Vetor</a:t>
            </a:r>
            <a:r>
              <a:rPr lang="en-US" dirty="0" smtClean="0">
                <a:cs typeface="Gotham-Book"/>
              </a:rPr>
              <a:t> de </a:t>
            </a:r>
            <a:r>
              <a:rPr lang="en-US" dirty="0" err="1" smtClean="0">
                <a:cs typeface="Gotham-Book"/>
              </a:rPr>
              <a:t>Struct</a:t>
            </a:r>
            <a:endParaRPr lang="pt-BR" dirty="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7200" y="1534886"/>
            <a:ext cx="8686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cadastra 3 alunos e suas notas*/</a:t>
            </a:r>
            <a:endParaRPr lang="pt-BR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for(i=0; i&lt;N; i++){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("digite nome: 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fflush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stdin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(aluno[i].nome);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("digite nota: 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("%f",&amp;aluno[i].nota);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Procura e apresenta o aluno com maior nota*/ 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maior = 0;    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for(i=0; i&lt;N; i++){    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(aluno[i].nota &gt; maior){</a:t>
            </a:r>
          </a:p>
          <a:p>
            <a:pPr indent="446088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maior = aluno[i].nota;</a:t>
            </a:r>
          </a:p>
          <a:p>
            <a:pPr indent="446088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aluno_maior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.nota = maior;</a:t>
            </a:r>
          </a:p>
          <a:p>
            <a:pPr indent="446088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aluno_maior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.nome, aluno[i].nome);</a:t>
            </a:r>
          </a:p>
          <a:p>
            <a:pPr indent="446088"/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 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pt-BR" sz="1600" dirty="0" smtClean="0">
                <a:solidFill>
                  <a:srgbClr val="00B050"/>
                </a:solidFill>
              </a:rPr>
              <a:t>/* apresenta aluno com maior nota e sua nota*/</a:t>
            </a:r>
            <a:endParaRPr lang="pt-BR" sz="1600" dirty="0" smtClean="0"/>
          </a:p>
          <a:p>
            <a:r>
              <a:rPr lang="pt-BR" sz="1600" dirty="0" smtClean="0"/>
              <a:t>system(“</a:t>
            </a:r>
            <a:r>
              <a:rPr lang="pt-BR" sz="1600" dirty="0" err="1" smtClean="0"/>
              <a:t>cls</a:t>
            </a:r>
            <a:r>
              <a:rPr lang="pt-BR" sz="1600" dirty="0" smtClean="0"/>
              <a:t>");</a:t>
            </a:r>
          </a:p>
          <a:p>
            <a:r>
              <a:rPr lang="pt-BR" sz="1600" dirty="0" err="1" smtClean="0"/>
              <a:t>printf</a:t>
            </a:r>
            <a:r>
              <a:rPr lang="pt-BR" sz="1600" dirty="0" smtClean="0"/>
              <a:t>(“maior nota do aluno=%s nota=%0.1f\n",</a:t>
            </a:r>
            <a:r>
              <a:rPr lang="pt-BR" sz="1600" dirty="0" err="1" smtClean="0"/>
              <a:t>aluno_maior</a:t>
            </a:r>
            <a:r>
              <a:rPr lang="pt-BR" sz="1600" dirty="0" smtClean="0"/>
              <a:t>.nome,  </a:t>
            </a:r>
            <a:r>
              <a:rPr lang="pt-BR" sz="1600" dirty="0" err="1" smtClean="0"/>
              <a:t>aluno_maior</a:t>
            </a:r>
            <a:r>
              <a:rPr lang="pt-BR" sz="1600" dirty="0" smtClean="0"/>
              <a:t>.nota);</a:t>
            </a:r>
          </a:p>
          <a:p>
            <a:r>
              <a:rPr lang="pt-BR" sz="1600" dirty="0" smtClean="0"/>
              <a:t>}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854889" y="1534886"/>
          <a:ext cx="3825378" cy="1988286"/>
        </p:xfrm>
        <a:graphic>
          <a:graphicData uri="http://schemas.openxmlformats.org/drawingml/2006/table">
            <a:tbl>
              <a:tblPr/>
              <a:tblGrid>
                <a:gridCol w="76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“Pedro Cabral</a:t>
                      </a:r>
                      <a:r>
                        <a:rPr lang="pt-BR" sz="1600" baseline="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”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dirty="0" smtClean="0">
                          <a:latin typeface="Calibri"/>
                          <a:ea typeface="Times New Roman"/>
                        </a:rPr>
                        <a:t>aluno </a:t>
                      </a:r>
                      <a:r>
                        <a:rPr lang="pt-BR" sz="1600" dirty="0">
                          <a:latin typeface="Calibri"/>
                          <a:ea typeface="Times New Roman"/>
                        </a:rPr>
                        <a:t>[0]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4.5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“Isabel</a:t>
                      </a:r>
                      <a:r>
                        <a:rPr lang="pt-BR" sz="1600" baseline="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 Bragança”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dirty="0" smtClean="0">
                          <a:latin typeface="Calibri"/>
                          <a:ea typeface="Times New Roman"/>
                        </a:rPr>
                        <a:t>aluno </a:t>
                      </a:r>
                      <a:r>
                        <a:rPr lang="pt-BR" sz="1600" dirty="0">
                          <a:latin typeface="Calibri"/>
                          <a:ea typeface="Times New Roman"/>
                        </a:rPr>
                        <a:t>[1]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8.5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“José Bonifácio”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</a:t>
                      </a:r>
                      <a:r>
                        <a:rPr lang="pt-BR" sz="1600" dirty="0" smtClean="0">
                          <a:latin typeface="Calibri"/>
                          <a:ea typeface="Times New Roman"/>
                        </a:rPr>
                        <a:t>aluno </a:t>
                      </a:r>
                      <a:r>
                        <a:rPr lang="pt-BR" sz="1600" dirty="0">
                          <a:latin typeface="Calibri"/>
                          <a:ea typeface="Times New Roman"/>
                        </a:rPr>
                        <a:t>[2]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Calibri"/>
                          <a:ea typeface="Times New Roman"/>
                        </a:rPr>
                        <a:t>5.6</a:t>
                      </a:r>
                      <a:endParaRPr lang="pt-BR" sz="1600" dirty="0">
                        <a:solidFill>
                          <a:srgbClr val="F0265D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7399176" y="1534886"/>
            <a:ext cx="233363" cy="1984318"/>
            <a:chOff x="7399176" y="1534886"/>
            <a:chExt cx="233363" cy="1984318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7399176" y="1534886"/>
              <a:ext cx="233363" cy="636815"/>
            </a:xfrm>
            <a:prstGeom prst="rightBrace">
              <a:avLst>
                <a:gd name="adj1" fmla="val 12245"/>
                <a:gd name="adj2" fmla="val 47778"/>
              </a:avLst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AutoShape 3"/>
            <p:cNvSpPr>
              <a:spLocks/>
            </p:cNvSpPr>
            <p:nvPr/>
          </p:nvSpPr>
          <p:spPr bwMode="auto">
            <a:xfrm>
              <a:off x="7399176" y="2245574"/>
              <a:ext cx="233363" cy="636815"/>
            </a:xfrm>
            <a:prstGeom prst="rightBrace">
              <a:avLst>
                <a:gd name="adj1" fmla="val 12245"/>
                <a:gd name="adj2" fmla="val 47778"/>
              </a:avLst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7399176" y="2882389"/>
              <a:ext cx="233363" cy="636815"/>
            </a:xfrm>
            <a:prstGeom prst="rightBrace">
              <a:avLst>
                <a:gd name="adj1" fmla="val 12245"/>
                <a:gd name="adj2" fmla="val 47778"/>
              </a:avLst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82366"/>
              </p:ext>
            </p:extLst>
          </p:nvPr>
        </p:nvGraphicFramePr>
        <p:xfrm>
          <a:off x="5010128" y="3863518"/>
          <a:ext cx="3825378" cy="975360"/>
        </p:xfrm>
        <a:graphic>
          <a:graphicData uri="http://schemas.openxmlformats.org/drawingml/2006/table">
            <a:tbl>
              <a:tblPr/>
              <a:tblGrid>
                <a:gridCol w="76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nome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strike="sngStrike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“Pedro Cabral</a:t>
                      </a:r>
                      <a:r>
                        <a:rPr lang="pt-BR" sz="1600" strike="sngStrike" baseline="0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”</a:t>
                      </a:r>
                      <a:endParaRPr lang="pt-BR" sz="1600" strike="sngStrike" dirty="0" smtClean="0">
                        <a:solidFill>
                          <a:srgbClr val="F0265D"/>
                        </a:solidFill>
                        <a:latin typeface="+mn-lt"/>
                        <a:ea typeface="Times New Roman"/>
                      </a:endParaRP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“Isabel</a:t>
                      </a:r>
                      <a:r>
                        <a:rPr lang="pt-BR" sz="1600" baseline="0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 Bragança”</a:t>
                      </a:r>
                      <a:endParaRPr lang="pt-BR" sz="1600" dirty="0" smtClean="0">
                        <a:solidFill>
                          <a:srgbClr val="F0265D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pt-BR" sz="1600" dirty="0" err="1" smtClean="0">
                          <a:latin typeface="Calibri"/>
                          <a:ea typeface="Times New Roman"/>
                        </a:rPr>
                        <a:t>aluno_maior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Times New Roman"/>
                        </a:rPr>
                        <a:t>nota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strike="sngStrike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4.5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rgbClr val="F0265D"/>
                          </a:solidFill>
                          <a:latin typeface="+mn-lt"/>
                          <a:ea typeface="Times New Roman"/>
                        </a:rPr>
                        <a:t>8.5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pt-BR" sz="2400" b="0" dirty="0" smtClean="0">
                <a:solidFill>
                  <a:srgbClr val="0070C0"/>
                </a:solidFill>
                <a:latin typeface="+mj-lt"/>
              </a:rPr>
              <a:t>Exercício 2</a:t>
            </a:r>
            <a:endParaRPr lang="pt-BR" sz="2400" b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algn="just">
              <a:buNone/>
            </a:pPr>
            <a:r>
              <a:rPr lang="pt-BR" dirty="0" smtClean="0"/>
              <a:t>	Um banco está informatizando seu controle de clientes e contas. No primeiro momento o banco deseja guardar as informações de até 2000 clientes. Cada cliente tem os seguintes dados: nome, endereço, CPF, número da conta, ano de abertura da conta e saldo.  Defina a estrutura de dados (registro) que agregue todas as informações de cada cliente e também uma variável do tipo vetor de registros para poder armazenar os registros dos clientes. Depois o programa deve:</a:t>
            </a:r>
          </a:p>
          <a:p>
            <a:pPr lvl="1"/>
            <a:r>
              <a:rPr lang="pt-BR" dirty="0" smtClean="0"/>
              <a:t>Encontrar e apresentar o número de clientes com saldo negativo e apresentar o número das contas que estão nesta situação; </a:t>
            </a:r>
          </a:p>
          <a:p>
            <a:pPr lvl="1"/>
            <a:r>
              <a:rPr lang="pt-BR" dirty="0" smtClean="0"/>
              <a:t>Encontre e apresente o número de cliente que abriram conta a mais de 10 anos.</a:t>
            </a:r>
          </a:p>
          <a:p>
            <a:pPr lvl="1"/>
            <a:r>
              <a:rPr lang="pt-BR" dirty="0" smtClean="0"/>
              <a:t>Procurar as informações de um cliente buscando por CPF.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</a:t>
            </a:r>
            <a:r>
              <a:rPr lang="en-US" dirty="0" smtClean="0">
                <a:cs typeface="Gotham-Book"/>
              </a:rPr>
              <a:t>– </a:t>
            </a:r>
            <a:r>
              <a:rPr lang="en-US" dirty="0" err="1" smtClean="0">
                <a:cs typeface="Gotham-Book"/>
              </a:rPr>
              <a:t>Vetor</a:t>
            </a:r>
            <a:r>
              <a:rPr lang="en-US" dirty="0" smtClean="0">
                <a:cs typeface="Gotham-Book"/>
              </a:rPr>
              <a:t> de </a:t>
            </a:r>
            <a:r>
              <a:rPr lang="en-US" dirty="0" err="1" smtClean="0">
                <a:cs typeface="Gotham-Book"/>
              </a:rPr>
              <a:t>Struct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pt-BR" sz="2400" b="0" dirty="0" smtClean="0">
                <a:solidFill>
                  <a:srgbClr val="0070C0"/>
                </a:solidFill>
                <a:latin typeface="+mj-lt"/>
              </a:rPr>
              <a:t>Exercício 3 </a:t>
            </a:r>
            <a:r>
              <a:rPr lang="pt-BR" sz="2400" b="0" dirty="0" smtClean="0">
                <a:solidFill>
                  <a:srgbClr val="00B050"/>
                </a:solidFill>
                <a:latin typeface="+mj-lt"/>
              </a:rPr>
              <a:t>- extra</a:t>
            </a:r>
            <a:endParaRPr lang="pt-BR" sz="2400" b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algn="just">
              <a:buNone/>
            </a:pPr>
            <a:r>
              <a:rPr lang="pt-BR" dirty="0"/>
              <a:t> </a:t>
            </a:r>
            <a:r>
              <a:rPr lang="pt-BR" dirty="0" smtClean="0"/>
              <a:t>     Utilizando estrutura, fazer um programa em C que permita a entrada de nome, endereço e telefone de 5 pessoas. Depois do cadastramento das informações na agenda, o programa deve apresentar um menu com as seguintes opções para realização de consulta:</a:t>
            </a:r>
          </a:p>
          <a:p>
            <a:pPr lvl="1"/>
            <a:r>
              <a:rPr lang="pt-BR" dirty="0" smtClean="0"/>
              <a:t>Procurar um contato usando o telefone;</a:t>
            </a:r>
          </a:p>
          <a:p>
            <a:pPr lvl="1"/>
            <a:r>
              <a:rPr lang="pt-BR" dirty="0" smtClean="0"/>
              <a:t>Procurar um contato usando o nome.</a:t>
            </a:r>
          </a:p>
          <a:p>
            <a:pPr lvl="1"/>
            <a:r>
              <a:rPr lang="pt-BR" dirty="0" smtClean="0"/>
              <a:t>A finalização da execução do programa deve também ser uma opção do menu.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otham-Book"/>
              </a:rPr>
              <a:t>Estruturas</a:t>
            </a:r>
            <a:r>
              <a:rPr lang="en-US" dirty="0">
                <a:cs typeface="Gotham-Book"/>
              </a:rPr>
              <a:t> de Dados </a:t>
            </a:r>
            <a:r>
              <a:rPr lang="en-US" dirty="0" err="1">
                <a:cs typeface="Gotham-Book"/>
              </a:rPr>
              <a:t>Heterogêneas</a:t>
            </a:r>
            <a:r>
              <a:rPr lang="en-US" dirty="0">
                <a:cs typeface="Gotham-Book"/>
              </a:rPr>
              <a:t> </a:t>
            </a:r>
            <a:r>
              <a:rPr lang="en-US" dirty="0" smtClean="0">
                <a:cs typeface="Gotham-Book"/>
              </a:rPr>
              <a:t>– </a:t>
            </a:r>
            <a:r>
              <a:rPr lang="en-US" dirty="0" err="1" smtClean="0">
                <a:cs typeface="Gotham-Book"/>
              </a:rPr>
              <a:t>Vetor</a:t>
            </a:r>
            <a:r>
              <a:rPr lang="en-US" dirty="0" smtClean="0">
                <a:cs typeface="Gotham-Book"/>
              </a:rPr>
              <a:t> de </a:t>
            </a:r>
            <a:r>
              <a:rPr lang="en-US" dirty="0" err="1" smtClean="0">
                <a:cs typeface="Gotham-Book"/>
              </a:rPr>
              <a:t>Struct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Exercícios Resolvidos e Propostos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 smtClean="0">
                <a:solidFill>
                  <a:srgbClr val="014EBF"/>
                </a:solidFill>
              </a:rPr>
              <a:t>Livro Biblioteca Virtual (portal FIAP)</a:t>
            </a:r>
          </a:p>
          <a:p>
            <a:pPr fontAlgn="base"/>
            <a:r>
              <a:rPr lang="pt-BR" sz="2400" b="1" dirty="0" smtClean="0"/>
              <a:t> </a:t>
            </a:r>
            <a:r>
              <a:rPr lang="pt-BR" sz="2400" dirty="0" err="1" smtClean="0"/>
              <a:t>Ascencio</a:t>
            </a:r>
            <a:r>
              <a:rPr lang="pt-BR" sz="2400" dirty="0" smtClean="0"/>
              <a:t>, Ana Fernanda Gomes; Campos, </a:t>
            </a:r>
            <a:r>
              <a:rPr lang="pt-BR" sz="2400" dirty="0" err="1" smtClean="0"/>
              <a:t>Edilene</a:t>
            </a:r>
            <a:r>
              <a:rPr lang="pt-BR" sz="2400" dirty="0" smtClean="0"/>
              <a:t> Aparecida Vene5ruchi  de Campos - </a:t>
            </a:r>
            <a:r>
              <a:rPr lang="pt-BR" sz="2400" b="1" dirty="0" smtClean="0"/>
              <a:t>“</a:t>
            </a:r>
            <a:r>
              <a:rPr lang="pt-BR" sz="2400" i="1" dirty="0" smtClean="0"/>
              <a:t>Fundamentos </a:t>
            </a:r>
            <a:r>
              <a:rPr lang="pt-BR" sz="2400" i="1" dirty="0"/>
              <a:t>da Programação de Computadores: algoritmos, Pascal, C/C++ e </a:t>
            </a:r>
            <a:r>
              <a:rPr lang="pt-BR" sz="2400" i="1" dirty="0" smtClean="0"/>
              <a:t>Java” </a:t>
            </a:r>
            <a:r>
              <a:rPr lang="pt-BR" sz="2400" i="1" dirty="0"/>
              <a:t>- </a:t>
            </a:r>
            <a:r>
              <a:rPr lang="pt-BR" sz="2400" b="1" i="1" dirty="0" smtClean="0"/>
              <a:t>3ª edição </a:t>
            </a:r>
            <a:r>
              <a:rPr lang="pt-BR" sz="2400" i="1" dirty="0" smtClean="0"/>
              <a:t>- </a:t>
            </a:r>
            <a:r>
              <a:rPr lang="pt-BR" sz="2400" dirty="0" err="1" smtClean="0"/>
              <a:t>Ascencio</a:t>
            </a:r>
            <a:r>
              <a:rPr lang="pt-BR" sz="2400" dirty="0"/>
              <a:t>, Ana Fernanda Gomes; Campos, Edilene Aparecida </a:t>
            </a:r>
            <a:r>
              <a:rPr lang="pt-BR" sz="2400" dirty="0" err="1" smtClean="0"/>
              <a:t>Veneruchi</a:t>
            </a:r>
            <a:r>
              <a:rPr lang="pt-BR" sz="2400" dirty="0" smtClean="0"/>
              <a:t>  de Campos</a:t>
            </a:r>
          </a:p>
          <a:p>
            <a:pPr algn="ctr" fontAlgn="base">
              <a:buNone/>
            </a:pPr>
            <a:r>
              <a:rPr lang="pt-BR" sz="2400" b="1" dirty="0" smtClean="0"/>
              <a:t>Capítulo 10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10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altLang="pt-BR" dirty="0" err="1" smtClean="0"/>
              <a:t>Mizahi</a:t>
            </a:r>
            <a:r>
              <a:rPr lang="pt-BR" altLang="pt-BR" dirty="0" smtClean="0"/>
              <a:t>,V. V., Treinamento em Linguagem C,Pearson, 2008.</a:t>
            </a:r>
          </a:p>
          <a:p>
            <a:r>
              <a:rPr lang="pt-BR" altLang="pt-BR" dirty="0" smtClean="0"/>
              <a:t>ZIVIANI, </a:t>
            </a:r>
            <a:r>
              <a:rPr lang="pt-BR" altLang="pt-BR" dirty="0" err="1" smtClean="0"/>
              <a:t>Nivio</a:t>
            </a:r>
            <a:r>
              <a:rPr lang="pt-BR" altLang="pt-BR" dirty="0" smtClean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4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cs typeface="Gotham-Bold"/>
              </a:rPr>
              <a:t>2019  </a:t>
            </a:r>
            <a:r>
              <a:rPr kumimoji="1" lang="en-US" sz="2000" dirty="0" err="1" smtClean="0">
                <a:solidFill>
                  <a:schemeClr val="bg1"/>
                </a:solidFill>
                <a:cs typeface="Gotham-Bold"/>
              </a:rPr>
              <a:t>Profa</a:t>
            </a:r>
            <a:r>
              <a:rPr kumimoji="1" lang="en-US" sz="2000" dirty="0" smtClean="0">
                <a:solidFill>
                  <a:schemeClr val="bg1"/>
                </a:solidFill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cs typeface="Gotham-Bold"/>
              </a:rPr>
              <a:t>Dra</a:t>
            </a:r>
            <a:r>
              <a:rPr kumimoji="1" lang="en-US" sz="2000" dirty="0" smtClean="0">
                <a:solidFill>
                  <a:schemeClr val="bg1"/>
                </a:solidFill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cs typeface="Gotham-Bold"/>
              </a:rPr>
              <a:t>Patrícia</a:t>
            </a:r>
            <a:r>
              <a:rPr kumimoji="1" lang="en-US" sz="2000" dirty="0" smtClean="0">
                <a:solidFill>
                  <a:schemeClr val="bg1"/>
                </a:solidFill>
                <a:cs typeface="Gotham-Bold"/>
              </a:rPr>
              <a:t> Magna</a:t>
            </a:r>
            <a:endParaRPr kumimoji="1" lang="en-US" sz="2000" dirty="0">
              <a:solidFill>
                <a:schemeClr val="bg1"/>
              </a:solidFill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cs typeface="Gotham-Book"/>
              </a:rPr>
              <a:t>Estruturas</a:t>
            </a:r>
            <a:r>
              <a:rPr lang="en-US" sz="2800" dirty="0" smtClean="0">
                <a:cs typeface="Gotham-Book"/>
              </a:rPr>
              <a:t> de Dados </a:t>
            </a:r>
            <a:r>
              <a:rPr lang="en-US" sz="2800" dirty="0" err="1" smtClean="0">
                <a:cs typeface="Gotham-Book"/>
              </a:rPr>
              <a:t>Heterogêneas</a:t>
            </a:r>
            <a:r>
              <a:rPr lang="en-US" sz="2800" dirty="0" smtClean="0">
                <a:cs typeface="Gotham-Book"/>
              </a:rPr>
              <a:t> - </a:t>
            </a:r>
            <a:r>
              <a:rPr lang="en-US" sz="2800" dirty="0" err="1" smtClean="0">
                <a:cs typeface="Gotham-Book"/>
              </a:rPr>
              <a:t>Registros</a:t>
            </a:r>
            <a:endParaRPr lang="en-US" sz="2800" dirty="0">
              <a:cs typeface="Gotham-Book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65379" y="1146473"/>
            <a:ext cx="7483472" cy="63976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Exemplo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: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registro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com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informações</a:t>
            </a:r>
            <a:r>
              <a:rPr lang="en-US" sz="3200" dirty="0" smtClean="0">
                <a:solidFill>
                  <a:srgbClr val="0070C0"/>
                </a:solidFill>
                <a:latin typeface="+mn-lt"/>
                <a:cs typeface="Gotham-Book"/>
              </a:rPr>
              <a:t> de um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caderno</a:t>
            </a:r>
            <a:endParaRPr lang="en-US" sz="3200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11629" y="1786235"/>
            <a:ext cx="8196942" cy="4719387"/>
          </a:xfrm>
        </p:spPr>
        <p:txBody>
          <a:bodyPr>
            <a:normAutofit/>
          </a:bodyPr>
          <a:lstStyle/>
          <a:p>
            <a:r>
              <a:rPr lang="pt-BR" sz="1800" dirty="0"/>
              <a:t>Para uma papelaria seria necessário que o registro do caderno na loja possua os seguintes campos: </a:t>
            </a:r>
            <a:endParaRPr lang="pt-BR" sz="1800" dirty="0" smtClean="0"/>
          </a:p>
          <a:p>
            <a:pPr lvl="1"/>
            <a:r>
              <a:rPr lang="pt-BR" dirty="0" smtClean="0"/>
              <a:t>Fabricante</a:t>
            </a:r>
            <a:endParaRPr lang="pt-BR" dirty="0"/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</a:t>
            </a:r>
            <a:r>
              <a:rPr lang="pt-BR" dirty="0" smtClean="0"/>
              <a:t>folhas</a:t>
            </a:r>
          </a:p>
          <a:p>
            <a:pPr lvl="1"/>
            <a:r>
              <a:rPr lang="pt-BR" dirty="0" smtClean="0"/>
              <a:t>Tipo </a:t>
            </a:r>
            <a:r>
              <a:rPr lang="pt-BR" dirty="0"/>
              <a:t>de </a:t>
            </a:r>
            <a:r>
              <a:rPr lang="pt-BR" dirty="0" smtClean="0"/>
              <a:t>capa</a:t>
            </a:r>
          </a:p>
          <a:p>
            <a:pPr lvl="1"/>
            <a:r>
              <a:rPr lang="pt-BR" dirty="0" smtClean="0"/>
              <a:t>Preço</a:t>
            </a:r>
            <a:r>
              <a:rPr lang="pt-BR" dirty="0" smtClean="0">
                <a:solidFill>
                  <a:srgbClr val="303030"/>
                </a:solidFill>
                <a:cs typeface="Gotham-Book"/>
              </a:rPr>
              <a:t>. </a:t>
            </a:r>
          </a:p>
          <a:p>
            <a:pPr lvl="1">
              <a:buNone/>
            </a:pPr>
            <a:endParaRPr lang="pt-BR" dirty="0" smtClean="0">
              <a:solidFill>
                <a:srgbClr val="303030"/>
              </a:solidFill>
              <a:cs typeface="Gotham-Book"/>
            </a:endParaRPr>
          </a:p>
          <a:p>
            <a:r>
              <a:rPr lang="pt-BR" sz="1800" dirty="0"/>
              <a:t>Já para um </a:t>
            </a:r>
            <a:r>
              <a:rPr lang="pt-BR" sz="1800" dirty="0" smtClean="0"/>
              <a:t>estudante </a:t>
            </a:r>
            <a:r>
              <a:rPr lang="pt-BR" sz="1800" dirty="0"/>
              <a:t>muito organizado o caderno deveria possuir os seguintes campos: </a:t>
            </a:r>
            <a:endParaRPr lang="pt-BR" sz="1800" dirty="0" smtClean="0"/>
          </a:p>
          <a:p>
            <a:pPr lvl="1"/>
            <a:r>
              <a:rPr lang="pt-BR" dirty="0" smtClean="0"/>
              <a:t>Curso</a:t>
            </a:r>
          </a:p>
          <a:p>
            <a:pPr lvl="1"/>
            <a:r>
              <a:rPr lang="pt-BR" dirty="0" smtClean="0"/>
              <a:t>Ano</a:t>
            </a:r>
          </a:p>
          <a:p>
            <a:pPr lvl="1"/>
            <a:r>
              <a:rPr lang="pt-BR" dirty="0" smtClean="0"/>
              <a:t>Disciplina </a:t>
            </a:r>
          </a:p>
          <a:p>
            <a:pPr lvl="1"/>
            <a:r>
              <a:rPr lang="pt-BR" dirty="0" smtClean="0"/>
              <a:t>Professor.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69948" y="4882243"/>
            <a:ext cx="5378903" cy="1477328"/>
          </a:xfrm>
          <a:prstGeom prst="rect">
            <a:avLst/>
          </a:prstGeom>
          <a:solidFill>
            <a:srgbClr val="FFC000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Portanto:</a:t>
            </a:r>
          </a:p>
          <a:p>
            <a:r>
              <a:rPr lang="pt-BR" dirty="0" smtClean="0"/>
              <a:t>Não </a:t>
            </a:r>
            <a:r>
              <a:rPr lang="pt-BR" dirty="0"/>
              <a:t>há uma única definição de como cada objeto do mundo real deve ser modelado para ser usado na programação de uma aplicação.</a:t>
            </a:r>
            <a:endParaRPr lang="en-US" dirty="0">
              <a:solidFill>
                <a:srgbClr val="303030"/>
              </a:solidFill>
              <a:cs typeface="Gotham-Book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5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1237" y="1373774"/>
            <a:ext cx="7483472" cy="63976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Exemplo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: </a:t>
            </a:r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registro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 com </a:t>
            </a:r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informações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 de um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caderno</a:t>
            </a:r>
            <a:endParaRPr lang="en-US" sz="3200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6904"/>
              </p:ext>
            </p:extLst>
          </p:nvPr>
        </p:nvGraphicFramePr>
        <p:xfrm>
          <a:off x="933654" y="2224738"/>
          <a:ext cx="6740480" cy="97536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69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effectLst/>
                        </a:rPr>
                        <a:t>Registro</a:t>
                      </a:r>
                      <a:r>
                        <a:rPr lang="pt-BR" sz="1600" b="1" baseline="0" dirty="0" smtClean="0">
                          <a:effectLst/>
                        </a:rPr>
                        <a:t>  </a:t>
                      </a:r>
                      <a:r>
                        <a:rPr lang="pt-BR" sz="1600" b="1" dirty="0" err="1" smtClean="0">
                          <a:effectLst/>
                        </a:rPr>
                        <a:t>Caderno_Papelaria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fabricante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número de folhas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de capa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26618"/>
              </p:ext>
            </p:extLst>
          </p:nvPr>
        </p:nvGraphicFramePr>
        <p:xfrm>
          <a:off x="771310" y="4367038"/>
          <a:ext cx="6902824" cy="97536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92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effectLst/>
                        </a:rPr>
                        <a:t>Registro</a:t>
                      </a:r>
                      <a:r>
                        <a:rPr lang="pt-BR" sz="1600" b="1" baseline="0" dirty="0" smtClean="0">
                          <a:effectLst/>
                        </a:rPr>
                        <a:t>   </a:t>
                      </a:r>
                      <a:r>
                        <a:rPr lang="pt-BR" sz="1600" b="1" dirty="0" err="1" smtClean="0">
                          <a:effectLst/>
                        </a:rPr>
                        <a:t>Caderno_Aluno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Curso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Ano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Disciplina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Professor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3632200" y="2224738"/>
            <a:ext cx="4041934" cy="97536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632200" y="4367038"/>
            <a:ext cx="4041934" cy="97536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5379" y="2794000"/>
            <a:ext cx="7618230" cy="2900363"/>
          </a:xfrm>
        </p:spPr>
        <p:txBody>
          <a:bodyPr>
            <a:normAutofit/>
          </a:bodyPr>
          <a:lstStyle/>
          <a:p>
            <a:r>
              <a:rPr lang="pt-BR" sz="1800" dirty="0" smtClean="0"/>
              <a:t>Deve-se separar o molde (ou seja, especificação dos campos que formarão o registro) da declaração das variáveis que seguirão o molde definido.</a:t>
            </a:r>
          </a:p>
          <a:p>
            <a:r>
              <a:rPr lang="pt-BR" sz="1800" dirty="0" smtClean="0"/>
              <a:t>Assim devemos:</a:t>
            </a:r>
          </a:p>
          <a:p>
            <a:pPr lvl="1"/>
            <a:r>
              <a:rPr lang="pt-BR" sz="1800" dirty="0" smtClean="0"/>
              <a:t> Primeiro, definir o formato do registro;</a:t>
            </a:r>
          </a:p>
          <a:p>
            <a:pPr lvl="1"/>
            <a:r>
              <a:rPr lang="pt-BR" sz="1800" dirty="0" smtClean="0"/>
              <a:t>Em seguida, criar um novo tipo de dado que seja do formato definido na etapa anterior</a:t>
            </a:r>
            <a:endParaRPr lang="pt-BR" sz="1800" dirty="0"/>
          </a:p>
          <a:p>
            <a:pPr lvl="1"/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5379" y="1636611"/>
            <a:ext cx="7483472" cy="63976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Como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definir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o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formato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(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molde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) de um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registro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Gotham-Book"/>
              </a:rPr>
              <a:t>com </a:t>
            </a:r>
            <a:r>
              <a:rPr lang="en-US" sz="3200" dirty="0" err="1">
                <a:solidFill>
                  <a:srgbClr val="0070C0"/>
                </a:solidFill>
                <a:latin typeface="+mj-lt"/>
                <a:cs typeface="Gotham-Book"/>
              </a:rPr>
              <a:t>informações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adequadas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para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cada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tipo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de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aplicação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ou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  <a:cs typeface="Gotham-Book"/>
              </a:rPr>
              <a:t>problema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Gotham-Book"/>
              </a:rPr>
              <a:t>?</a:t>
            </a:r>
            <a:endParaRPr lang="en-US" sz="3200" dirty="0">
              <a:solidFill>
                <a:srgbClr val="0070C0"/>
              </a:solidFill>
              <a:latin typeface="+mj-lt"/>
              <a:cs typeface="Gotham-Book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50219" y="1750173"/>
            <a:ext cx="8123881" cy="3354765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Algoritmo Papelaria;</a:t>
            </a:r>
          </a:p>
          <a:p>
            <a:pPr indent="26670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 </a:t>
            </a:r>
            <a:endParaRPr lang="pt-BR" sz="1600" b="1" dirty="0">
              <a:solidFill>
                <a:srgbClr val="FF0000"/>
              </a:solidFill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Registro </a:t>
            </a:r>
            <a:r>
              <a:rPr lang="pt-BR" sz="1600" dirty="0" err="1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Caderno_Papelaria</a:t>
            </a:r>
            <a:endParaRPr lang="pt-BR" sz="1600" dirty="0">
              <a:solidFill>
                <a:srgbClr val="0070C0"/>
              </a:solidFill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Início</a:t>
            </a: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caracter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fabricante[15];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inteiro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num_folhas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caracter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tipo_de_capa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[12];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real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preco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fim;</a:t>
            </a:r>
          </a:p>
          <a:p>
            <a:pPr indent="26670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 </a:t>
            </a:r>
            <a:endParaRPr lang="pt-BR" sz="1600" dirty="0" smtClean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DefineTipo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Registro </a:t>
            </a:r>
            <a:r>
              <a:rPr lang="pt-BR" sz="1600" dirty="0" err="1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Caderno_Papelaria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Tipo_Caderno_Papelaria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</a:p>
          <a:p>
            <a:pPr indent="449580" algn="just">
              <a:spcAft>
                <a:spcPts val="0"/>
              </a:spcAft>
            </a:pPr>
            <a:endParaRPr lang="pt-BR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...</a:t>
            </a:r>
            <a:endParaRPr lang="pt-BR" sz="2000" dirty="0">
              <a:effectLst/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91" y="1146175"/>
            <a:ext cx="8248409" cy="492125"/>
          </a:xfrm>
        </p:spPr>
        <p:txBody>
          <a:bodyPr>
            <a:normAutofit fontScale="70000" lnSpcReduction="20000"/>
          </a:bodyPr>
          <a:lstStyle/>
          <a:p>
            <a:r>
              <a:rPr lang="en-US" sz="3200" b="0" dirty="0" err="1">
                <a:solidFill>
                  <a:srgbClr val="0133BF"/>
                </a:solidFill>
                <a:latin typeface="+mn-lt"/>
                <a:cs typeface="Gotham-Book"/>
              </a:rPr>
              <a:t>Exemplo</a:t>
            </a:r>
            <a:r>
              <a:rPr lang="en-US" sz="3200" b="0" dirty="0">
                <a:solidFill>
                  <a:srgbClr val="0133BF"/>
                </a:solidFill>
                <a:latin typeface="+mn-lt"/>
                <a:cs typeface="Gotham-Book"/>
              </a:rPr>
              <a:t>: </a:t>
            </a:r>
            <a:r>
              <a:rPr lang="en-US" sz="3200" b="0" dirty="0" err="1" smtClean="0">
                <a:solidFill>
                  <a:srgbClr val="0133BF"/>
                </a:solidFill>
                <a:latin typeface="+mn-lt"/>
                <a:cs typeface="Gotham-Book"/>
              </a:rPr>
              <a:t>declaração</a:t>
            </a:r>
            <a:r>
              <a:rPr lang="en-US" sz="3200" b="0" dirty="0" smtClean="0">
                <a:solidFill>
                  <a:srgbClr val="0133BF"/>
                </a:solidFill>
                <a:latin typeface="+mn-lt"/>
                <a:cs typeface="Gotham-Book"/>
              </a:rPr>
              <a:t> do novo </a:t>
            </a:r>
            <a:r>
              <a:rPr lang="en-US" sz="3200" b="0" dirty="0" err="1" smtClean="0">
                <a:solidFill>
                  <a:srgbClr val="0133BF"/>
                </a:solidFill>
                <a:latin typeface="+mn-lt"/>
                <a:cs typeface="Gotham-Book"/>
              </a:rPr>
              <a:t>tipo</a:t>
            </a:r>
            <a:r>
              <a:rPr lang="en-US" sz="3200" b="0" dirty="0" smtClean="0">
                <a:solidFill>
                  <a:srgbClr val="0133BF"/>
                </a:solidFill>
                <a:latin typeface="+mn-lt"/>
                <a:cs typeface="Gotham-Book"/>
              </a:rPr>
              <a:t> de dado </a:t>
            </a:r>
            <a:r>
              <a:rPr lang="en-US" sz="3200" b="0" dirty="0" err="1" smtClean="0">
                <a:solidFill>
                  <a:srgbClr val="0133BF"/>
                </a:solidFill>
                <a:latin typeface="+mn-lt"/>
                <a:cs typeface="Gotham-Book"/>
              </a:rPr>
              <a:t>registro</a:t>
            </a:r>
            <a:r>
              <a:rPr lang="en-US" sz="3200" b="0" dirty="0" smtClean="0">
                <a:solidFill>
                  <a:srgbClr val="0133BF"/>
                </a:solidFill>
                <a:latin typeface="+mn-lt"/>
                <a:cs typeface="Gotham-Book"/>
              </a:rPr>
              <a:t> </a:t>
            </a:r>
            <a:r>
              <a:rPr lang="en-US" sz="3200" dirty="0" err="1" smtClean="0">
                <a:solidFill>
                  <a:srgbClr val="0133BF"/>
                </a:solidFill>
                <a:latin typeface="+mn-lt"/>
                <a:cs typeface="Gotham-Book"/>
              </a:rPr>
              <a:t>Caderno_Papelaria</a:t>
            </a:r>
            <a:endParaRPr lang="en-US" sz="3200" dirty="0">
              <a:solidFill>
                <a:srgbClr val="0133BF"/>
              </a:solidFill>
              <a:latin typeface="+mn-lt"/>
              <a:cs typeface="Gotham-Book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68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O </a:t>
            </a:r>
            <a:r>
              <a:rPr lang="pt-BR" sz="1800" dirty="0" smtClean="0"/>
              <a:t>registro </a:t>
            </a:r>
            <a:r>
              <a:rPr lang="pt-BR" sz="1800" dirty="0" err="1" smtClean="0"/>
              <a:t>Caderno_Papelaria</a:t>
            </a:r>
            <a:r>
              <a:rPr lang="pt-BR" sz="1800" dirty="0" smtClean="0"/>
              <a:t> pode </a:t>
            </a:r>
            <a:r>
              <a:rPr lang="pt-BR" sz="1800" dirty="0"/>
              <a:t>ser usado por momentos e motivos diferentes durante a execução da aplicação. </a:t>
            </a:r>
            <a:endParaRPr lang="pt-BR" sz="1800" dirty="0" smtClean="0"/>
          </a:p>
          <a:p>
            <a:r>
              <a:rPr lang="pt-BR" sz="1800" dirty="0" smtClean="0"/>
              <a:t>Exemplo:</a:t>
            </a:r>
          </a:p>
          <a:p>
            <a:pPr lvl="1"/>
            <a:r>
              <a:rPr lang="pt-BR" sz="1800" dirty="0" smtClean="0"/>
              <a:t> </a:t>
            </a:r>
            <a:r>
              <a:rPr lang="pt-BR" sz="1800" dirty="0"/>
              <a:t>a variável caderno a ser cadastrado na </a:t>
            </a:r>
            <a:r>
              <a:rPr lang="pt-BR" sz="1800" dirty="0" smtClean="0"/>
              <a:t>loja</a:t>
            </a:r>
          </a:p>
          <a:p>
            <a:pPr lvl="1"/>
            <a:r>
              <a:rPr lang="pt-BR" sz="1800" dirty="0" smtClean="0"/>
              <a:t>outra </a:t>
            </a:r>
            <a:r>
              <a:rPr lang="pt-BR" sz="1800" dirty="0"/>
              <a:t>variável </a:t>
            </a:r>
            <a:r>
              <a:rPr lang="pt-BR" sz="1800" dirty="0" smtClean="0"/>
              <a:t>deve conter o </a:t>
            </a:r>
            <a:r>
              <a:rPr lang="pt-BR" sz="1800" dirty="0"/>
              <a:t>caderno que </a:t>
            </a:r>
            <a:r>
              <a:rPr lang="pt-BR" sz="1800" dirty="0" smtClean="0"/>
              <a:t>foi comercializado </a:t>
            </a:r>
            <a:r>
              <a:rPr lang="pt-BR" sz="1800" dirty="0"/>
              <a:t>pela loja.</a:t>
            </a:r>
          </a:p>
          <a:p>
            <a:pPr>
              <a:buNone/>
            </a:pPr>
            <a:endParaRPr lang="pt-BR" sz="1800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Exemplo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: </a:t>
            </a:r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registro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 com </a:t>
            </a:r>
            <a:r>
              <a:rPr lang="en-US" sz="3200" dirty="0" err="1">
                <a:solidFill>
                  <a:srgbClr val="0070C0"/>
                </a:solidFill>
                <a:latin typeface="+mn-lt"/>
                <a:cs typeface="Gotham-Book"/>
              </a:rPr>
              <a:t>informações</a:t>
            </a:r>
            <a:r>
              <a:rPr lang="en-US" sz="3200" dirty="0">
                <a:solidFill>
                  <a:srgbClr val="0070C0"/>
                </a:solidFill>
                <a:latin typeface="+mn-lt"/>
                <a:cs typeface="Gotham-Book"/>
              </a:rPr>
              <a:t> de um </a:t>
            </a:r>
            <a:r>
              <a:rPr lang="en-US" sz="3200" dirty="0" err="1" smtClean="0">
                <a:solidFill>
                  <a:srgbClr val="0070C0"/>
                </a:solidFill>
                <a:latin typeface="+mn-lt"/>
                <a:cs typeface="Gotham-Book"/>
              </a:rPr>
              <a:t>caderno</a:t>
            </a:r>
            <a:endParaRPr lang="en-US" sz="3200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50219" y="1750173"/>
            <a:ext cx="7618229" cy="4154984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Algoritmo Papelaria;</a:t>
            </a: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 </a:t>
            </a:r>
            <a:endParaRPr lang="pt-BR" sz="1600" dirty="0" smtClean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Registro </a:t>
            </a:r>
            <a:r>
              <a:rPr lang="pt-BR" sz="1600" dirty="0" err="1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Caderno_Papelaria</a:t>
            </a:r>
            <a:endParaRPr lang="pt-BR" sz="1600" dirty="0">
              <a:solidFill>
                <a:srgbClr val="0070C0"/>
              </a:solidFill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Início</a:t>
            </a: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caracter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fabricante[15];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inteiro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num_folhas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caracter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tipo_de_capa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[12];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	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real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preco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 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fim;</a:t>
            </a: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 </a:t>
            </a:r>
            <a:endParaRPr lang="pt-BR" sz="1600" dirty="0" smtClean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DefineTipo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Registro </a:t>
            </a:r>
            <a:r>
              <a:rPr lang="pt-BR" sz="1600" dirty="0" err="1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Caderno_Papelaria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Tipo_Caderno_Papelaria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</a:p>
          <a:p>
            <a:pPr indent="449580" algn="just">
              <a:spcAft>
                <a:spcPts val="0"/>
              </a:spcAft>
            </a:pPr>
            <a:endParaRPr lang="pt-BR" sz="14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declare </a:t>
            </a:r>
            <a:r>
              <a:rPr lang="pt-BR" sz="1600" b="1" dirty="0">
                <a:solidFill>
                  <a:srgbClr val="FF000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variáveis</a:t>
            </a: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	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Tipo_Caderno_Papelaria</a:t>
            </a:r>
            <a:r>
              <a:rPr lang="pt-BR" sz="1600" b="1" dirty="0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caderno_cadastro</a:t>
            </a: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</a:t>
            </a: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	 </a:t>
            </a:r>
            <a:r>
              <a:rPr lang="pt-BR" sz="1600" b="1" dirty="0" err="1" smtClean="0">
                <a:solidFill>
                  <a:srgbClr val="00B05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Tipo_Caderno_Papelaria</a:t>
            </a:r>
            <a:r>
              <a:rPr lang="pt-BR" sz="1600" dirty="0" smtClean="0">
                <a:solidFill>
                  <a:srgbClr val="0070C0"/>
                </a:solidFill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  </a:t>
            </a:r>
            <a:r>
              <a:rPr lang="pt-BR" sz="1600" dirty="0" err="1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caderno_venda</a:t>
            </a:r>
            <a:r>
              <a:rPr lang="pt-BR" sz="1600" dirty="0" smtClean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; </a:t>
            </a:r>
            <a:endParaRPr lang="pt-BR" sz="1600" dirty="0"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1600" dirty="0">
                <a:latin typeface="Consolas" pitchFamily="49" charset="0"/>
                <a:ea typeface="Times New Roman" panose="02020603050405020304" pitchFamily="18" charset="0"/>
                <a:cs typeface="Consolas" pitchFamily="49" charset="0"/>
              </a:rPr>
              <a:t>...</a:t>
            </a:r>
            <a:endParaRPr lang="pt-BR" sz="1600" dirty="0">
              <a:effectLst/>
              <a:latin typeface="Consolas" pitchFamily="49" charset="0"/>
              <a:ea typeface="Times New Roman" panose="02020603050405020304" pitchFamily="18" charset="0"/>
              <a:cs typeface="Consolas" pitchFamily="49" charset="0"/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91" y="1146176"/>
            <a:ext cx="8079129" cy="6039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+mn-lt"/>
                <a:cs typeface="Gotham-Book"/>
              </a:rPr>
              <a:t>Exemplo</a:t>
            </a:r>
            <a:r>
              <a:rPr lang="en-US" dirty="0">
                <a:solidFill>
                  <a:srgbClr val="0070C0"/>
                </a:solidFill>
                <a:latin typeface="+mn-lt"/>
                <a:cs typeface="Gotham-Book"/>
              </a:rPr>
              <a:t>: </a:t>
            </a:r>
            <a:r>
              <a:rPr lang="en-US" dirty="0" err="1" smtClean="0">
                <a:solidFill>
                  <a:srgbClr val="0070C0"/>
                </a:solidFill>
                <a:latin typeface="+mn-lt"/>
                <a:cs typeface="Gotham-Book"/>
              </a:rPr>
              <a:t>declaração</a:t>
            </a:r>
            <a:r>
              <a:rPr lang="en-US" dirty="0" smtClean="0">
                <a:solidFill>
                  <a:srgbClr val="0070C0"/>
                </a:solidFill>
                <a:latin typeface="+mn-lt"/>
                <a:cs typeface="Gotham-Book"/>
              </a:rPr>
              <a:t> do </a:t>
            </a:r>
            <a:r>
              <a:rPr lang="en-US" dirty="0" err="1" smtClean="0">
                <a:solidFill>
                  <a:srgbClr val="0070C0"/>
                </a:solidFill>
                <a:latin typeface="+mn-lt"/>
                <a:cs typeface="Gotham-Book"/>
              </a:rPr>
              <a:t>tipo</a:t>
            </a:r>
            <a:r>
              <a:rPr lang="en-US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n-lt"/>
                <a:cs typeface="Gotham-Book"/>
              </a:rPr>
              <a:t>registro</a:t>
            </a:r>
            <a:r>
              <a:rPr lang="en-US" dirty="0" smtClean="0">
                <a:solidFill>
                  <a:srgbClr val="0070C0"/>
                </a:solidFill>
                <a:latin typeface="+mn-lt"/>
                <a:cs typeface="Gotham-Book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n-lt"/>
                <a:cs typeface="Gotham-Book"/>
              </a:rPr>
              <a:t>Caderno_Papelaria</a:t>
            </a:r>
            <a:r>
              <a:rPr lang="en-US" dirty="0" smtClean="0">
                <a:solidFill>
                  <a:srgbClr val="0070C0"/>
                </a:solidFill>
                <a:latin typeface="+mn-lt"/>
                <a:cs typeface="Gotham-Book"/>
              </a:rPr>
              <a:t>  e de </a:t>
            </a:r>
            <a:r>
              <a:rPr lang="en-US" dirty="0" err="1" smtClean="0">
                <a:solidFill>
                  <a:srgbClr val="0070C0"/>
                </a:solidFill>
                <a:latin typeface="+mn-lt"/>
                <a:cs typeface="Gotham-Book"/>
              </a:rPr>
              <a:t>variáveis</a:t>
            </a:r>
            <a:endParaRPr lang="en-US" dirty="0">
              <a:solidFill>
                <a:srgbClr val="0070C0"/>
              </a:solidFill>
              <a:latin typeface="+mn-lt"/>
              <a:cs typeface="Gotham-Book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cs typeface="Gotham-Book"/>
              </a:rPr>
              <a:t>Estruturas</a:t>
            </a:r>
            <a:r>
              <a:rPr lang="en-US" sz="2400" dirty="0">
                <a:cs typeface="Gotham-Book"/>
              </a:rPr>
              <a:t> de Dados </a:t>
            </a:r>
            <a:r>
              <a:rPr lang="en-US" sz="2400" dirty="0" err="1">
                <a:cs typeface="Gotham-Book"/>
              </a:rPr>
              <a:t>Heterogêneas</a:t>
            </a:r>
            <a:r>
              <a:rPr lang="en-US" sz="2400" dirty="0">
                <a:cs typeface="Gotham-Book"/>
              </a:rPr>
              <a:t> - </a:t>
            </a:r>
            <a:r>
              <a:rPr lang="en-US" sz="2400" dirty="0" err="1">
                <a:cs typeface="Gotham-Book"/>
              </a:rPr>
              <a:t>Registros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68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28600" y="1400891"/>
            <a:ext cx="8763000" cy="4747453"/>
          </a:xfrm>
          <a:prstGeom prst="rect">
            <a:avLst/>
          </a:prstGeom>
          <a:ln>
            <a:solidFill>
              <a:srgbClr val="02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sz="105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caderno_papelaria</a:t>
            </a:r>
            <a:r>
              <a:rPr lang="pt-B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{ 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//declaração o molde da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struct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   char fabricante[15];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num_folhas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   char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tipo_de_capa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[12];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  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preco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b="1" dirty="0" smtClean="0">
              <a:latin typeface="Consolas" pitchFamily="49" charset="0"/>
              <a:cs typeface="Consolas" pitchFamily="49" charset="0"/>
            </a:endParaRPr>
          </a:p>
          <a:p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 </a:t>
            </a:r>
            <a:r>
              <a:rPr lang="pt-BR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caderno_papelaria</a:t>
            </a:r>
            <a:r>
              <a:rPr lang="pt-BR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Tipo_Caderno_Papelaria</a:t>
            </a:r>
            <a:r>
              <a:rPr lang="pt-BR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 {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/* declaração das variáveis */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Tipo_Caderno_Papelaria</a:t>
            </a:r>
            <a:r>
              <a:rPr lang="pt-BR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caderno_cadastro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Tipo_Caderno_Papelaria</a:t>
            </a:r>
            <a:r>
              <a:rPr lang="pt-BR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 err="1" smtClean="0">
                <a:latin typeface="Consolas" pitchFamily="49" charset="0"/>
                <a:cs typeface="Consolas" pitchFamily="49" charset="0"/>
              </a:rPr>
              <a:t>caderno_venda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</a:t>
            </a:r>
          </a:p>
        </p:txBody>
      </p:sp>
      <p:sp>
        <p:nvSpPr>
          <p:cNvPr id="2" name="Texto Explicativo 1 1"/>
          <p:cNvSpPr/>
          <p:nvPr/>
        </p:nvSpPr>
        <p:spPr>
          <a:xfrm>
            <a:off x="4770345" y="2673873"/>
            <a:ext cx="3568052" cy="544601"/>
          </a:xfrm>
          <a:prstGeom prst="borderCallout1">
            <a:avLst>
              <a:gd name="adj1" fmla="val 55015"/>
              <a:gd name="adj2" fmla="val -751"/>
              <a:gd name="adj3" fmla="val 291604"/>
              <a:gd name="adj4" fmla="val -10814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Define um novo tipo de dado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1 8"/>
          <p:cNvSpPr/>
          <p:nvPr/>
        </p:nvSpPr>
        <p:spPr>
          <a:xfrm>
            <a:off x="5575948" y="3490775"/>
            <a:ext cx="3568052" cy="544601"/>
          </a:xfrm>
          <a:prstGeom prst="borderCallout1">
            <a:avLst>
              <a:gd name="adj1" fmla="val 55015"/>
              <a:gd name="adj2" fmla="val -751"/>
              <a:gd name="adj3" fmla="val 138717"/>
              <a:gd name="adj4" fmla="val -828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Nome do novo tipo de dado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023200" y="749165"/>
            <a:ext cx="7315197" cy="397308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Exemplo1: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Registros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na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cs typeface="Gotham-Book"/>
              </a:rPr>
              <a:t>Linguagem</a:t>
            </a:r>
            <a:r>
              <a:rPr lang="en-US" sz="3200" dirty="0" smtClean="0">
                <a:solidFill>
                  <a:srgbClr val="0070C0"/>
                </a:solidFill>
                <a:cs typeface="Gotham-Book"/>
              </a:rPr>
              <a:t> C</a:t>
            </a:r>
            <a:endParaRPr lang="en-US" sz="3200" dirty="0">
              <a:solidFill>
                <a:srgbClr val="0070C0"/>
              </a:solidFill>
              <a:cs typeface="Gotham-Book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6102345" y="4660900"/>
            <a:ext cx="2889255" cy="1320800"/>
            <a:chOff x="6102345" y="4660900"/>
            <a:chExt cx="2889255" cy="1320800"/>
          </a:xfrm>
        </p:grpSpPr>
        <p:sp>
          <p:nvSpPr>
            <p:cNvPr id="7" name="Chave direita 6"/>
            <p:cNvSpPr/>
            <p:nvPr/>
          </p:nvSpPr>
          <p:spPr>
            <a:xfrm>
              <a:off x="6102345" y="5448300"/>
              <a:ext cx="297182" cy="533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o Explicativo 1 7"/>
            <p:cNvSpPr/>
            <p:nvPr/>
          </p:nvSpPr>
          <p:spPr>
            <a:xfrm>
              <a:off x="6554371" y="4660900"/>
              <a:ext cx="2437229" cy="544601"/>
            </a:xfrm>
            <a:prstGeom prst="borderCallout1">
              <a:avLst>
                <a:gd name="adj1" fmla="val 55015"/>
                <a:gd name="adj2" fmla="val -751"/>
                <a:gd name="adj3" fmla="val 195992"/>
                <a:gd name="adj4" fmla="val -548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Variáveis do mesmo 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tipo de dado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1358</TotalTime>
  <Words>1637</Words>
  <Application>Microsoft Office PowerPoint</Application>
  <PresentationFormat>Apresentação na tela (4:3)</PresentationFormat>
  <Paragraphs>398</Paragraphs>
  <Slides>29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Consolas</vt:lpstr>
      <vt:lpstr>Garamond</vt:lpstr>
      <vt:lpstr>Gotham HTF</vt:lpstr>
      <vt:lpstr>Gotham HTF Book</vt:lpstr>
      <vt:lpstr>Gotham-Bold</vt:lpstr>
      <vt:lpstr>Gotham-Book</vt:lpstr>
      <vt:lpstr>Times New Roman</vt:lpstr>
      <vt:lpstr>Wingdings</vt:lpstr>
      <vt:lpstr>Default Theme</vt:lpstr>
      <vt:lpstr>1_Personalizar design</vt:lpstr>
      <vt:lpstr>Office Theme</vt:lpstr>
      <vt:lpstr>2_Personalizar design</vt:lpstr>
      <vt:lpstr>Personalizar design</vt:lpstr>
      <vt:lpstr>Apresentação do PowerPoint</vt:lpstr>
      <vt:lpstr>Estruturas de Dados Heterogêneas - Registros</vt:lpstr>
      <vt:lpstr>Estruturas de Dados Heterogêneas - Registros</vt:lpstr>
      <vt:lpstr>Estruturas de Dados Heterogêneas - Registros</vt:lpstr>
      <vt:lpstr>Estruturas de Dados Heterogêneas - Registros</vt:lpstr>
      <vt:lpstr>Estruturas de Dados Heterogêneas - Registros</vt:lpstr>
      <vt:lpstr>Estruturas de Dados Heterogêneas - Registros</vt:lpstr>
      <vt:lpstr>Estruturas de Dados Heterogêneas - Registros</vt:lpstr>
      <vt:lpstr>Exemplo1: Registros na Linguagem C</vt:lpstr>
      <vt:lpstr>Variáveis declaradas e espaços reservados na memória</vt:lpstr>
      <vt:lpstr>Exemplo1: Registros na Linguagem C</vt:lpstr>
      <vt:lpstr>Variável caderno_cadastro teve todos seus campos lidos do teclado</vt:lpstr>
      <vt:lpstr>Apresentação do PowerPoint</vt:lpstr>
      <vt:lpstr>Variável caderno_cadastro tem todos os seus campos copiados para a variável caderno_venda</vt:lpstr>
      <vt:lpstr>Exemplo1: Registros na Linguagem C</vt:lpstr>
      <vt:lpstr>Estruturas de Dados Heterogêneas - Registros</vt:lpstr>
      <vt:lpstr>Apresentação do PowerPoint</vt:lpstr>
      <vt:lpstr>Estruturas de Dados Heterogêneas - struct</vt:lpstr>
      <vt:lpstr>Estruturas de Dados Heterogêneas - struct</vt:lpstr>
      <vt:lpstr>structs como Elementos de Vetores </vt:lpstr>
      <vt:lpstr>Um vetor com elementos do tipo struct é similar a uma pasta com fichas de alunos</vt:lpstr>
      <vt:lpstr>Exemplo1: Vetor com elementos do tipo struct </vt:lpstr>
      <vt:lpstr>Estruturas de Dados Heterogêneas – Vetor de Struct</vt:lpstr>
      <vt:lpstr>Estruturas de Dados Heterogêneas – Vetor de Struct</vt:lpstr>
      <vt:lpstr>Estruturas de Dados Heterogêneas – Vetor de Struct</vt:lpstr>
      <vt:lpstr>Estruturas de Dados Heterogêneas – Vetor de Struct</vt:lpstr>
      <vt:lpstr>Exercícios Resolvidos e Propostos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Windows User</cp:lastModifiedBy>
  <cp:revision>239</cp:revision>
  <dcterms:created xsi:type="dcterms:W3CDTF">2015-01-30T10:46:50Z</dcterms:created>
  <dcterms:modified xsi:type="dcterms:W3CDTF">2019-03-20T20:27:52Z</dcterms:modified>
</cp:coreProperties>
</file>