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22"/>
  </p:notesMasterIdLst>
  <p:sldIdLst>
    <p:sldId id="267" r:id="rId5"/>
    <p:sldId id="343" r:id="rId6"/>
    <p:sldId id="342" r:id="rId7"/>
    <p:sldId id="344" r:id="rId8"/>
    <p:sldId id="345" r:id="rId9"/>
    <p:sldId id="346" r:id="rId10"/>
    <p:sldId id="349" r:id="rId11"/>
    <p:sldId id="350" r:id="rId12"/>
    <p:sldId id="353" r:id="rId13"/>
    <p:sldId id="356" r:id="rId14"/>
    <p:sldId id="357" r:id="rId15"/>
    <p:sldId id="355" r:id="rId16"/>
    <p:sldId id="347" r:id="rId17"/>
    <p:sldId id="348" r:id="rId18"/>
    <p:sldId id="359" r:id="rId19"/>
    <p:sldId id="358" r:id="rId20"/>
    <p:sldId id="26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60EE2"/>
    <a:srgbClr val="144DDC"/>
    <a:srgbClr val="FC0404"/>
    <a:srgbClr val="F4D3D6"/>
    <a:srgbClr val="F0265D"/>
    <a:srgbClr val="EBAFB5"/>
    <a:srgbClr val="F9E8EA"/>
    <a:srgbClr val="020000"/>
    <a:srgbClr val="3030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9419" autoAdjust="0"/>
  </p:normalViewPr>
  <p:slideViewPr>
    <p:cSldViewPr snapToGrid="0" snapToObjects="1">
      <p:cViewPr>
        <p:scale>
          <a:sx n="66" d="100"/>
          <a:sy n="66" d="100"/>
        </p:scale>
        <p:origin x="-734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749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464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27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384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320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720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1439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Códigos de Alta Perfomance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462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733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0375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698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335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logo fiap nov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7775" y="214313"/>
            <a:ext cx="1546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1143000"/>
          </a:xfrm>
        </p:spPr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928938" y="6286500"/>
            <a:ext cx="3500437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EA31-3BC2-41BB-9AE4-3F48CFF5CB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logo fiap nov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7775" y="214313"/>
            <a:ext cx="1546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1143000"/>
          </a:xfrm>
        </p:spPr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928938" y="6286500"/>
            <a:ext cx="3500437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EA31-3BC2-41BB-9AE4-3F48CFF5CB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logo fiap nov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7775" y="214313"/>
            <a:ext cx="1546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7572396" y="0"/>
            <a:ext cx="1571604" cy="1500188"/>
          </a:xfrm>
        </p:spPr>
        <p:txBody>
          <a:bodyPr rtlCol="0">
            <a:normAutofit/>
          </a:bodyPr>
          <a:lstStyle/>
          <a:p>
            <a:pPr lvl="0"/>
            <a:endParaRPr lang="pt-BR" noProof="0" dirty="0" smtClean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286500"/>
            <a:ext cx="3305175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7B789-2478-4B84-ACAC-457A7E3D18C9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39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41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Códigos de Alta Perfomance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78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>
            <a:off x="8044249" y="6343992"/>
            <a:ext cx="1176708" cy="36512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28709"/>
            <a:ext cx="8229600" cy="466767"/>
          </a:xfrm>
        </p:spPr>
        <p:txBody>
          <a:bodyPr>
            <a:noAutofit/>
          </a:bodyPr>
          <a:lstStyle>
            <a:lvl1pPr algn="l">
              <a:defRPr sz="2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7200" y="741405"/>
            <a:ext cx="8229600" cy="0"/>
          </a:xfrm>
          <a:prstGeom prst="line">
            <a:avLst/>
          </a:prstGeom>
          <a:ln w="31750">
            <a:solidFill>
              <a:srgbClr val="F026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18"/>
          <p:cNvSpPr/>
          <p:nvPr userDrawn="1"/>
        </p:nvSpPr>
        <p:spPr>
          <a:xfrm>
            <a:off x="397557" y="36411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85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Códigos de Alta Perfomance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8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382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18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Códigos de Alta Perfomance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1" y="3084723"/>
            <a:ext cx="78142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3200" dirty="0" smtClean="0">
                <a:solidFill>
                  <a:srgbClr val="FFFF00"/>
                </a:solidFill>
              </a:rPr>
              <a:t>Funções: Introdução </a:t>
            </a:r>
            <a:endParaRPr lang="en-US" sz="3200" dirty="0">
              <a:solidFill>
                <a:srgbClr val="FFFF00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882" y="4043999"/>
            <a:ext cx="554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2"/>
                </a:solidFill>
                <a:latin typeface="Gotham-Bold"/>
              </a:rPr>
              <a:t>Códigos de Alta Performance</a:t>
            </a:r>
            <a:endParaRPr lang="pt-BR" sz="2000" b="1" dirty="0">
              <a:solidFill>
                <a:schemeClr val="bg2"/>
              </a:solidFill>
              <a:latin typeface="Gotham-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681713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FFFFFF"/>
                </a:solidFill>
                <a:latin typeface="Gotham-Bold"/>
                <a:cs typeface="Gotham-Bold"/>
              </a:rPr>
              <a:t>PROFa</a:t>
            </a: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. PATRÍCIA MAGNA  - profpatricia.magna@fiap.com.br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Códigos de Alta Perfomance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EA31-3BC2-41BB-9AE4-3F48CFF5CB61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57200" y="1740665"/>
            <a:ext cx="3641075" cy="352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04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03634" y="1740665"/>
            <a:ext cx="3641075" cy="3525398"/>
          </a:xfrm>
          <a:prstGeom prst="rect">
            <a:avLst/>
          </a:prstGeom>
          <a:solidFill>
            <a:srgbClr val="92D05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4063" y="1875488"/>
            <a:ext cx="109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FF0000"/>
                </a:solidFill>
              </a:rPr>
              <a:t>main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94063" y="2661920"/>
          <a:ext cx="70507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25"/>
                <a:gridCol w="48675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462530" y="2027888"/>
            <a:ext cx="1966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delta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548128" y="2661920"/>
          <a:ext cx="20050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delta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553200" y="2851110"/>
            <a:ext cx="234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 = b*b – 4*a*c</a:t>
            </a:r>
          </a:p>
          <a:p>
            <a:r>
              <a:rPr lang="pt-BR" dirty="0" err="1" smtClean="0"/>
              <a:t>return</a:t>
            </a:r>
            <a:r>
              <a:rPr lang="pt-BR" dirty="0" smtClean="0"/>
              <a:t> (d)</a:t>
            </a:r>
            <a:endParaRPr lang="pt-BR" dirty="0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317940" y="1200839"/>
            <a:ext cx="4076527" cy="435166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348241" y="3899059"/>
            <a:ext cx="27500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chemeClr val="bg1"/>
                </a:solidFill>
              </a:rPr>
              <a:t>int</a:t>
            </a:r>
            <a:r>
              <a:rPr lang="pt-BR" sz="1600" dirty="0" smtClean="0">
                <a:solidFill>
                  <a:schemeClr val="bg1"/>
                </a:solidFill>
              </a:rPr>
              <a:t> x,y,z,d;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printf</a:t>
            </a:r>
            <a:r>
              <a:rPr lang="pt-BR" sz="1600" dirty="0" smtClean="0">
                <a:solidFill>
                  <a:schemeClr val="bg1"/>
                </a:solidFill>
              </a:rPr>
              <a:t>("digite 3 coeficientes:");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scanf</a:t>
            </a:r>
            <a:r>
              <a:rPr lang="pt-BR" sz="1600" dirty="0" smtClean="0">
                <a:solidFill>
                  <a:schemeClr val="bg1"/>
                </a:solidFill>
              </a:rPr>
              <a:t>("%d%d%d", &amp;x,&amp;y,&amp;z);</a:t>
            </a:r>
          </a:p>
          <a:p>
            <a:r>
              <a:rPr lang="pt-BR" sz="1600" dirty="0" smtClean="0"/>
              <a:t>d=</a:t>
            </a:r>
            <a:r>
              <a:rPr lang="pt-BR" sz="1600" dirty="0" smtClean="0">
                <a:solidFill>
                  <a:schemeClr val="bg1"/>
                </a:solidFill>
              </a:rPr>
              <a:t>delta(x,y,z);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553199" y="3774440"/>
          <a:ext cx="20050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EA31-3BC2-41BB-9AE4-3F48CFF5CB61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57200" y="1740665"/>
            <a:ext cx="3641075" cy="352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04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03634" y="1740665"/>
            <a:ext cx="3641075" cy="3525398"/>
          </a:xfrm>
          <a:prstGeom prst="rect">
            <a:avLst/>
          </a:prstGeom>
          <a:solidFill>
            <a:srgbClr val="92D05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4063" y="1875488"/>
            <a:ext cx="109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FF0000"/>
                </a:solidFill>
              </a:rPr>
              <a:t>main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94063" y="2661920"/>
          <a:ext cx="70507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25"/>
                <a:gridCol w="48675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462530" y="2027888"/>
            <a:ext cx="1966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delta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548128" y="2661920"/>
          <a:ext cx="20050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delta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553200" y="2851110"/>
            <a:ext cx="234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 = b*b – 4*a*c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return</a:t>
            </a:r>
            <a:r>
              <a:rPr lang="pt-BR" dirty="0" smtClean="0">
                <a:solidFill>
                  <a:schemeClr val="bg1"/>
                </a:solidFill>
              </a:rPr>
              <a:t> (d)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317940" y="1200839"/>
            <a:ext cx="4076527" cy="435166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348241" y="3899059"/>
            <a:ext cx="27500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chemeClr val="bg1"/>
                </a:solidFill>
              </a:rPr>
              <a:t>int</a:t>
            </a:r>
            <a:r>
              <a:rPr lang="pt-BR" sz="1600" dirty="0" smtClean="0">
                <a:solidFill>
                  <a:schemeClr val="bg1"/>
                </a:solidFill>
              </a:rPr>
              <a:t> x,y,z,d;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printf</a:t>
            </a:r>
            <a:r>
              <a:rPr lang="pt-BR" sz="1600" dirty="0" smtClean="0">
                <a:solidFill>
                  <a:schemeClr val="bg1"/>
                </a:solidFill>
              </a:rPr>
              <a:t>("digite 3 coeficientes:");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scanf</a:t>
            </a:r>
            <a:r>
              <a:rPr lang="pt-BR" sz="1600" dirty="0" smtClean="0">
                <a:solidFill>
                  <a:schemeClr val="bg1"/>
                </a:solidFill>
              </a:rPr>
              <a:t>("%d%d%d", &amp;x,&amp;y,&amp;z);</a:t>
            </a:r>
          </a:p>
          <a:p>
            <a:r>
              <a:rPr lang="pt-BR" sz="1600" dirty="0" smtClean="0"/>
              <a:t>d=</a:t>
            </a:r>
            <a:r>
              <a:rPr lang="pt-BR" sz="1600" dirty="0" smtClean="0">
                <a:solidFill>
                  <a:schemeClr val="bg1"/>
                </a:solidFill>
              </a:rPr>
              <a:t>delta(x,y,z);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553199" y="3774440"/>
          <a:ext cx="20050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EA31-3BC2-41BB-9AE4-3F48CFF5CB61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57200" y="1740665"/>
            <a:ext cx="3641075" cy="352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04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03634" y="1740665"/>
            <a:ext cx="3641075" cy="3525398"/>
          </a:xfrm>
          <a:prstGeom prst="rect">
            <a:avLst/>
          </a:prstGeom>
          <a:solidFill>
            <a:srgbClr val="92D05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4063" y="1875488"/>
            <a:ext cx="109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FF0000"/>
                </a:solidFill>
              </a:rPr>
              <a:t>main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94063" y="2661920"/>
          <a:ext cx="8638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421"/>
                <a:gridCol w="58844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462530" y="2027888"/>
            <a:ext cx="1966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delta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548128" y="2661920"/>
          <a:ext cx="20050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delta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348241" y="4145280"/>
            <a:ext cx="27500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chemeClr val="bg1"/>
                </a:solidFill>
              </a:rPr>
              <a:t>int</a:t>
            </a:r>
            <a:r>
              <a:rPr lang="pt-BR" sz="1600" dirty="0" smtClean="0">
                <a:solidFill>
                  <a:schemeClr val="bg1"/>
                </a:solidFill>
              </a:rPr>
              <a:t> x,y,z,d;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printf</a:t>
            </a:r>
            <a:r>
              <a:rPr lang="pt-BR" sz="1600" dirty="0" smtClean="0">
                <a:solidFill>
                  <a:schemeClr val="bg1"/>
                </a:solidFill>
              </a:rPr>
              <a:t>("digite 3 coeficientes:");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scanf</a:t>
            </a:r>
            <a:r>
              <a:rPr lang="pt-BR" sz="1600" dirty="0" smtClean="0">
                <a:solidFill>
                  <a:schemeClr val="bg1"/>
                </a:solidFill>
              </a:rPr>
              <a:t>("%d%d%d", &amp;x,&amp;y,&amp;z);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d=delta(x,y,z);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53200" y="2851110"/>
            <a:ext cx="234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 = b*b – 4*a*c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return</a:t>
            </a:r>
            <a:r>
              <a:rPr lang="pt-BR" dirty="0" smtClean="0">
                <a:solidFill>
                  <a:schemeClr val="bg1"/>
                </a:solidFill>
              </a:rPr>
              <a:t> (d)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6553199" y="3774440"/>
          <a:ext cx="20050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4265219" y="1321609"/>
            <a:ext cx="4629065" cy="435166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6972320" cy="1000108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082AB8"/>
                </a:solidFill>
              </a:rPr>
              <a:t>Exercício 1</a:t>
            </a:r>
            <a:endParaRPr lang="pt-BR" sz="3600" dirty="0">
              <a:solidFill>
                <a:srgbClr val="082AB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42984"/>
            <a:ext cx="8643998" cy="392909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Elaborar:</a:t>
            </a:r>
          </a:p>
          <a:p>
            <a:pPr lvl="1"/>
            <a:r>
              <a:rPr lang="pt-BR" sz="2000" dirty="0" smtClean="0"/>
              <a:t>a função </a:t>
            </a:r>
            <a:r>
              <a:rPr lang="pt-BR" sz="2000" b="1" dirty="0" err="1" smtClean="0"/>
              <a:t>media_com_pesos</a:t>
            </a:r>
            <a:r>
              <a:rPr lang="pt-BR" sz="2000" dirty="0" smtClean="0"/>
              <a:t> para calcular a média de 2 notas com pesos diferentes:  4 para a primeira nota e peso 6 para a segunda. </a:t>
            </a:r>
          </a:p>
          <a:p>
            <a:pPr lvl="1"/>
            <a:r>
              <a:rPr lang="pt-BR" sz="2000" dirty="0" smtClean="0"/>
              <a:t>A função </a:t>
            </a:r>
            <a:r>
              <a:rPr lang="pt-BR" sz="2000" dirty="0" err="1" smtClean="0"/>
              <a:t>main</a:t>
            </a:r>
            <a:r>
              <a:rPr lang="pt-BR" sz="2000" dirty="0" smtClean="0"/>
              <a:t> que lê as 2 notas de cada aluno (sala com 4 alunos) e chama a função </a:t>
            </a:r>
            <a:r>
              <a:rPr lang="pt-BR" sz="2000" b="1" dirty="0" err="1" smtClean="0"/>
              <a:t>media_com_pesos</a:t>
            </a:r>
            <a:r>
              <a:rPr lang="pt-BR" sz="2000" b="1" dirty="0" smtClean="0"/>
              <a:t> </a:t>
            </a:r>
            <a:r>
              <a:rPr lang="pt-BR" sz="2000" dirty="0" smtClean="0"/>
              <a:t>para calcular a média e depois apresentar a média de cada aluno.</a:t>
            </a:r>
          </a:p>
          <a:p>
            <a:pPr>
              <a:buNone/>
            </a:pP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13</a:t>
            </a:fld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6972320" cy="1000108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082AB8"/>
                </a:solidFill>
              </a:rPr>
              <a:t>Exercício 2 </a:t>
            </a:r>
            <a:r>
              <a:rPr lang="pt-BR" sz="3600" dirty="0" smtClean="0">
                <a:solidFill>
                  <a:srgbClr val="00B050"/>
                </a:solidFill>
              </a:rPr>
              <a:t>extra</a:t>
            </a:r>
            <a:endParaRPr lang="pt-BR" sz="3600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64360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Alterar o programa do exercício anterior para:</a:t>
            </a:r>
          </a:p>
          <a:p>
            <a:pPr lvl="1"/>
            <a:r>
              <a:rPr lang="pt-BR" sz="2000" dirty="0" smtClean="0"/>
              <a:t>Inserir  a função  </a:t>
            </a:r>
            <a:r>
              <a:rPr lang="pt-BR" sz="2000" b="1" dirty="0" smtClean="0"/>
              <a:t>conceito</a:t>
            </a:r>
            <a:r>
              <a:rPr lang="pt-BR" sz="2000" dirty="0" smtClean="0"/>
              <a:t> que recebe a média de um aluno e retorna o conceito que pode ser: </a:t>
            </a:r>
          </a:p>
          <a:p>
            <a:pPr lvl="2"/>
            <a:r>
              <a:rPr lang="pt-BR" sz="2000" dirty="0" smtClean="0"/>
              <a:t>E- excelente: acima ou igual a 8,5</a:t>
            </a:r>
          </a:p>
          <a:p>
            <a:pPr lvl="2"/>
            <a:r>
              <a:rPr lang="pt-BR" sz="2000" dirty="0" smtClean="0"/>
              <a:t>B- bom: acima de 5 e menor que 8,5</a:t>
            </a:r>
          </a:p>
          <a:p>
            <a:pPr lvl="2"/>
            <a:r>
              <a:rPr lang="pt-BR" sz="2000" dirty="0" smtClean="0"/>
              <a:t>R – ruim: abaixo de 5.</a:t>
            </a:r>
          </a:p>
          <a:p>
            <a:pPr lvl="1"/>
            <a:r>
              <a:rPr lang="pt-BR" sz="2000" dirty="0" smtClean="0"/>
              <a:t>Alterar a função </a:t>
            </a:r>
            <a:r>
              <a:rPr lang="pt-BR" sz="2000" b="1" dirty="0" err="1" smtClean="0"/>
              <a:t>main</a:t>
            </a:r>
            <a:r>
              <a:rPr lang="pt-BR" sz="2000" dirty="0" smtClean="0"/>
              <a:t> para depois de calcular e apresentar a média de cada aluno apresentar também o conceito referente  à média obtida pelo aluno.</a:t>
            </a:r>
          </a:p>
          <a:p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14</a:t>
            </a:fld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 smtClean="0"/>
              <a:t>Exercícios Livro</a:t>
            </a:r>
            <a:br>
              <a:rPr lang="pt-BR" sz="3200" dirty="0" smtClean="0"/>
            </a:br>
            <a:r>
              <a:rPr lang="pt-BR" sz="2200" dirty="0" smtClean="0">
                <a:solidFill>
                  <a:schemeClr val="tx1"/>
                </a:solidFill>
                <a:latin typeface="+mn-lt"/>
              </a:rPr>
              <a:t>DEITEL, P.; DEITEL, H., C: como programar - 6ª edição, 2011</a:t>
            </a:r>
            <a:r>
              <a:rPr lang="pt-BR" altLang="pt-BR" sz="3200" dirty="0" smtClean="0"/>
              <a:t/>
            </a:r>
            <a:br>
              <a:rPr lang="pt-BR" altLang="pt-BR" sz="3200" dirty="0" smtClean="0"/>
            </a:br>
            <a:r>
              <a:rPr lang="pt-BR" altLang="pt-BR" sz="2200" dirty="0" smtClean="0">
                <a:solidFill>
                  <a:schemeClr val="tx1"/>
                </a:solidFill>
                <a:latin typeface="+mn-lt"/>
              </a:rPr>
              <a:t>Resolução pag. 151</a:t>
            </a:r>
            <a:endParaRPr lang="pt-BR" sz="2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15</a:t>
            </a:fld>
            <a:endParaRPr lang="pt-B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500188"/>
            <a:ext cx="634367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altLang="pt-BR" dirty="0" err="1" smtClean="0"/>
              <a:t>Mizahi</a:t>
            </a:r>
            <a:r>
              <a:rPr lang="pt-BR" altLang="pt-BR" dirty="0" smtClean="0"/>
              <a:t>,V. V., Treinamento em Linguagem C,Pearson, 2008.</a:t>
            </a:r>
          </a:p>
          <a:p>
            <a:pPr fontAlgn="base"/>
            <a:r>
              <a:rPr lang="pt-BR" dirty="0" smtClean="0"/>
              <a:t>DEITEL, P.; DEITEL, H., C: como programar - 6ª edição, 2011</a:t>
            </a:r>
            <a:endParaRPr lang="pt-BR" altLang="pt-BR" dirty="0" smtClean="0"/>
          </a:p>
          <a:p>
            <a:r>
              <a:rPr lang="pt-BR" altLang="pt-BR" dirty="0" smtClean="0"/>
              <a:t>ZIVIANI, </a:t>
            </a:r>
            <a:r>
              <a:rPr lang="pt-BR" altLang="pt-BR" dirty="0" err="1" smtClean="0"/>
              <a:t>Nivio</a:t>
            </a:r>
            <a:r>
              <a:rPr lang="pt-BR" altLang="pt-BR" dirty="0" smtClean="0"/>
              <a:t>. Projeto de algoritmos com implementações em Pascal e C. São Paulo: Pioneira,  2000.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7759752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pt-BR" sz="2000" smtClean="0">
                <a:solidFill>
                  <a:schemeClr val="bg1"/>
                </a:solidFill>
                <a:latin typeface="Gotham-Bold"/>
                <a:cs typeface="Gotham-Bold"/>
              </a:rPr>
              <a:t>© 2019</a:t>
            </a:r>
            <a:endParaRPr kumimoji="1" lang="pt-BR" sz="2000" dirty="0" smtClean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Profa</a:t>
            </a:r>
            <a:r>
              <a:rPr kumimoji="1" lang="pt-BR" sz="2000" dirty="0" smtClean="0">
                <a:solidFill>
                  <a:schemeClr val="bg1"/>
                </a:solidFill>
                <a:latin typeface="Gotham-Bold"/>
                <a:cs typeface="Gotham-Bold"/>
              </a:rPr>
              <a:t>. Patrícia Magna</a:t>
            </a:r>
          </a:p>
          <a:p>
            <a:pPr>
              <a:defRPr/>
            </a:pPr>
            <a:endParaRPr kumimoji="1" lang="pt-BR" sz="2000" dirty="0" smtClean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 smtClean="0">
                <a:solidFill>
                  <a:schemeClr val="bg1"/>
                </a:solidFill>
                <a:latin typeface="Gotham-Bold"/>
                <a:cs typeface="Gotham-Bold"/>
              </a:rPr>
              <a:t>Todos direitos reservados. Reprodução ou divulgação total ou parcial deste documento é expressamente proibido sem o consentimento formal, por escrito, dos professores.</a:t>
            </a: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Códigos de Alta Perfomance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782981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>
                <a:solidFill>
                  <a:srgbClr val="360EE2"/>
                </a:solidFill>
              </a:rPr>
              <a:t>Definição de Função </a:t>
            </a:r>
            <a:endParaRPr lang="pt-BR" sz="3200" dirty="0">
              <a:solidFill>
                <a:srgbClr val="360EE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Conjunto de comandos agrupados em um </a:t>
            </a:r>
            <a:r>
              <a:rPr lang="pt-BR" sz="2400" b="1" dirty="0" smtClean="0"/>
              <a:t>módulo</a:t>
            </a:r>
            <a:r>
              <a:rPr lang="pt-BR" sz="2400" dirty="0" smtClean="0"/>
              <a:t> ou </a:t>
            </a:r>
            <a:r>
              <a:rPr lang="pt-BR" sz="2400" b="1" dirty="0" smtClean="0"/>
              <a:t>bloco</a:t>
            </a:r>
            <a:r>
              <a:rPr lang="pt-BR" sz="2400" dirty="0" smtClean="0"/>
              <a:t>, que recebe um </a:t>
            </a:r>
            <a:r>
              <a:rPr lang="pt-BR" sz="2400" b="1" dirty="0" smtClean="0"/>
              <a:t>nome</a:t>
            </a:r>
            <a:r>
              <a:rPr lang="pt-BR" sz="2400" dirty="0" smtClean="0"/>
              <a:t> e através deste pode ser </a:t>
            </a:r>
            <a:r>
              <a:rPr lang="pt-BR" sz="2400" b="1" dirty="0" smtClean="0"/>
              <a:t>chamado </a:t>
            </a:r>
            <a:r>
              <a:rPr lang="pt-BR" sz="2400" dirty="0" smtClean="0"/>
              <a:t>para ser executado.</a:t>
            </a:r>
          </a:p>
          <a:p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dirty="0" smtClean="0"/>
              <a:t>Razões para uso de Funções</a:t>
            </a:r>
            <a:endParaRPr lang="pt-BR" sz="36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Permitir </a:t>
            </a:r>
            <a:r>
              <a:rPr lang="pt-BR" sz="2200" dirty="0" smtClean="0"/>
              <a:t>o reaproveitamento de código já construído;</a:t>
            </a:r>
          </a:p>
          <a:p>
            <a:r>
              <a:rPr lang="pt-BR" sz="2200" dirty="0" smtClean="0"/>
              <a:t>E</a:t>
            </a:r>
            <a:r>
              <a:rPr lang="pt-BR" sz="2200" dirty="0" smtClean="0"/>
              <a:t>vitar </a:t>
            </a:r>
            <a:r>
              <a:rPr lang="pt-BR" sz="2200" dirty="0" smtClean="0"/>
              <a:t>que um trecho de código que seja repetido várias vezes dentro de um mesmo programa;</a:t>
            </a:r>
          </a:p>
          <a:p>
            <a:r>
              <a:rPr lang="pt-BR" sz="2200" dirty="0" smtClean="0"/>
              <a:t>Permitir </a:t>
            </a:r>
            <a:r>
              <a:rPr lang="pt-BR" sz="2200" dirty="0" smtClean="0"/>
              <a:t>a alteração de um trecho de código de uma forma mais rápida. Com o uso de uma função é preciso alterar apenas </a:t>
            </a:r>
            <a:r>
              <a:rPr lang="pt-BR" sz="2200" b="1" dirty="0" smtClean="0"/>
              <a:t>dentro</a:t>
            </a:r>
            <a:r>
              <a:rPr lang="pt-BR" sz="2200" dirty="0" smtClean="0"/>
              <a:t> da função que se deseja;</a:t>
            </a:r>
          </a:p>
          <a:p>
            <a:r>
              <a:rPr lang="pt-BR" sz="2200" dirty="0" smtClean="0"/>
              <a:t>Possibilitar </a:t>
            </a:r>
            <a:r>
              <a:rPr lang="pt-BR" sz="2200" dirty="0" smtClean="0"/>
              <a:t>que </a:t>
            </a:r>
            <a:r>
              <a:rPr lang="pt-BR" sz="2200" dirty="0" smtClean="0"/>
              <a:t>os blocos do programa não fiquem grandes demais e, por conseqüência, mais difíceis de entender;</a:t>
            </a:r>
          </a:p>
          <a:p>
            <a:r>
              <a:rPr lang="pt-BR" sz="2200" dirty="0" smtClean="0"/>
              <a:t>Facilitar </a:t>
            </a:r>
            <a:r>
              <a:rPr lang="pt-BR" sz="2200" dirty="0" smtClean="0"/>
              <a:t>a leitura do programa-fonte de uma forma mais fácil;</a:t>
            </a:r>
          </a:p>
          <a:p>
            <a:r>
              <a:rPr lang="pt-BR" sz="2200" dirty="0" smtClean="0"/>
              <a:t>Separar </a:t>
            </a:r>
            <a:r>
              <a:rPr lang="pt-BR" sz="2200" dirty="0" smtClean="0"/>
              <a:t>o programa em partes (blocos) que possam ser logicamente compreendidos de forma isolada.</a:t>
            </a:r>
          </a:p>
          <a:p>
            <a:endParaRPr lang="pt-BR" sz="2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dirty="0" smtClean="0"/>
              <a:t>Funções em C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4</a:t>
            </a:fld>
            <a:endParaRPr lang="pt-B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285784" y="2214554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&lt;tipo do valor retornado&gt;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nome da função (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lista de parâmetros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) 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   {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  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82AB8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// declaração de variáveis locais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rgbClr val="082AB8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82AB8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      //lista de comandos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rgbClr val="082AB8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 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 (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valor único retornado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);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Arial" pitchFamily="34" charset="0"/>
              </a:rPr>
              <a:t>   }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868346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144DDC"/>
                </a:solidFill>
              </a:rPr>
              <a:t>Funções em C</a:t>
            </a:r>
            <a:endParaRPr lang="pt-BR" sz="3600" dirty="0">
              <a:solidFill>
                <a:srgbClr val="144DD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143536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As </a:t>
            </a:r>
            <a:r>
              <a:rPr lang="pt-BR" sz="2000" dirty="0" smtClean="0"/>
              <a:t>variáveis declaradas dentro da função são as variáveis locais.</a:t>
            </a:r>
          </a:p>
          <a:p>
            <a:r>
              <a:rPr lang="pt-BR" sz="2000" dirty="0" smtClean="0"/>
              <a:t>Toda informação que deve ser passada para a função bem como valores gerados como resultados da execução da função são passados como parâmetros. </a:t>
            </a:r>
          </a:p>
          <a:p>
            <a:pPr lvl="1"/>
            <a:r>
              <a:rPr lang="pt-BR" sz="1800" dirty="0" smtClean="0"/>
              <a:t>Mesmo que não haja parâmetros,  a frente do nome da função deve-se ter parênteses ().</a:t>
            </a:r>
          </a:p>
          <a:p>
            <a:r>
              <a:rPr lang="pt-BR" sz="2000" dirty="0" smtClean="0"/>
              <a:t>Uma função pode:</a:t>
            </a:r>
          </a:p>
          <a:p>
            <a:pPr lvl="1"/>
            <a:r>
              <a:rPr lang="pt-BR" sz="1800" dirty="0" smtClean="0"/>
              <a:t>retornar  </a:t>
            </a:r>
            <a:r>
              <a:rPr lang="pt-BR" sz="1800" dirty="0" smtClean="0"/>
              <a:t>1  valor </a:t>
            </a:r>
            <a:r>
              <a:rPr lang="pt-BR" sz="1800" dirty="0" smtClean="0"/>
              <a:t>com o próprio nome da função, neste caso antes do nome da função deve ser colocado o tipo do valor retornado, por exemplo, </a:t>
            </a:r>
            <a:r>
              <a:rPr lang="pt-BR" sz="1800" dirty="0" err="1" smtClean="0"/>
              <a:t>int</a:t>
            </a:r>
            <a:r>
              <a:rPr lang="pt-BR" sz="1800" dirty="0" smtClean="0"/>
              <a:t>, </a:t>
            </a:r>
            <a:r>
              <a:rPr lang="pt-BR" sz="1800" dirty="0" err="1" smtClean="0"/>
              <a:t>float</a:t>
            </a:r>
            <a:r>
              <a:rPr lang="pt-BR" sz="1800" dirty="0" smtClean="0"/>
              <a:t>, </a:t>
            </a:r>
            <a:r>
              <a:rPr lang="pt-BR" sz="1800" dirty="0" err="1" smtClean="0"/>
              <a:t>char</a:t>
            </a:r>
            <a:r>
              <a:rPr lang="pt-BR" sz="1800" dirty="0" smtClean="0"/>
              <a:t>, etc. </a:t>
            </a:r>
          </a:p>
          <a:p>
            <a:pPr lvl="1"/>
            <a:r>
              <a:rPr lang="pt-BR" sz="1800" dirty="0" smtClean="0"/>
              <a:t>O retorno do valor do tipo especificado é feito através do comando </a:t>
            </a:r>
            <a:r>
              <a:rPr lang="pt-BR" sz="1800" dirty="0" err="1" smtClean="0"/>
              <a:t>return</a:t>
            </a:r>
            <a:r>
              <a:rPr lang="pt-BR" sz="1800" dirty="0" smtClean="0"/>
              <a:t>().</a:t>
            </a:r>
          </a:p>
          <a:p>
            <a:r>
              <a:rPr lang="pt-BR" sz="2000" dirty="0" smtClean="0"/>
              <a:t>Quando nenhum valor é retornado com o nome da função deve ser colocado o tipo </a:t>
            </a:r>
            <a:r>
              <a:rPr lang="pt-BR" sz="2000" u="sng" dirty="0" err="1" smtClean="0"/>
              <a:t>void</a:t>
            </a:r>
            <a:r>
              <a:rPr lang="pt-BR" sz="2000" dirty="0" smtClean="0"/>
              <a:t>, que significa nenhum valor será retornado. </a:t>
            </a:r>
            <a:endParaRPr lang="pt-BR" sz="2000" dirty="0" smtClean="0"/>
          </a:p>
          <a:p>
            <a:r>
              <a:rPr lang="pt-BR" sz="2000" dirty="0" smtClean="0"/>
              <a:t>As funções devem ser especificadas no código antes de serem chamadas.</a:t>
            </a:r>
            <a:endParaRPr lang="pt-BR" sz="2000" dirty="0" smtClean="0"/>
          </a:p>
          <a:p>
            <a:endParaRPr lang="pt-BR" sz="1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5</a:t>
            </a:fld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6972320" cy="857232"/>
          </a:xfrm>
        </p:spPr>
        <p:txBody>
          <a:bodyPr/>
          <a:lstStyle/>
          <a:p>
            <a:pPr algn="l"/>
            <a:r>
              <a:rPr lang="pt-BR" sz="4000" dirty="0" smtClean="0"/>
              <a:t>Exemplo1</a:t>
            </a:r>
            <a:endParaRPr lang="pt-BR" sz="4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6</a:t>
            </a:fld>
            <a:endParaRPr lang="pt-BR" alt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2900182" y="2115239"/>
            <a:ext cx="300039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2000" dirty="0" smtClean="0"/>
          </a:p>
          <a:p>
            <a:pPr algn="ctr"/>
            <a:r>
              <a:rPr lang="pt-BR" sz="2400" dirty="0" smtClean="0">
                <a:solidFill>
                  <a:srgbClr val="FC0404"/>
                </a:solidFill>
              </a:rPr>
              <a:t>Função delta</a:t>
            </a:r>
          </a:p>
          <a:p>
            <a:endParaRPr lang="pt-BR" sz="2000" dirty="0" smtClean="0"/>
          </a:p>
          <a:p>
            <a:pPr algn="ctr"/>
            <a:r>
              <a:rPr lang="pt-BR" sz="2000" dirty="0" smtClean="0"/>
              <a:t>delta  = b*b - 4*a*c</a:t>
            </a:r>
          </a:p>
          <a:p>
            <a:endParaRPr lang="pt-BR" sz="2000" dirty="0"/>
          </a:p>
        </p:txBody>
      </p:sp>
      <p:cxnSp>
        <p:nvCxnSpPr>
          <p:cNvPr id="14" name="Conector de seta reta 13"/>
          <p:cNvCxnSpPr/>
          <p:nvPr/>
        </p:nvCxnSpPr>
        <p:spPr>
          <a:xfrm rot="16200000" flipH="1">
            <a:off x="3117773" y="1839816"/>
            <a:ext cx="539827" cy="11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16200000" flipH="1">
            <a:off x="4124958" y="1839815"/>
            <a:ext cx="539827" cy="11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 flipH="1">
            <a:off x="5089792" y="1839815"/>
            <a:ext cx="539827" cy="11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16200000" flipH="1">
            <a:off x="4113941" y="4072415"/>
            <a:ext cx="539827" cy="11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84722" y="1206078"/>
            <a:ext cx="59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</a:t>
            </a:r>
            <a:endParaRPr lang="pt-BR" sz="2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080890" y="1158423"/>
            <a:ext cx="59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b</a:t>
            </a:r>
            <a:endParaRPr lang="pt-BR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56741" y="1175300"/>
            <a:ext cx="59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</a:t>
            </a:r>
            <a:endParaRPr lang="pt-BR" sz="2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962029" y="4347837"/>
            <a:ext cx="83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delta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6972320" cy="857232"/>
          </a:xfrm>
        </p:spPr>
        <p:txBody>
          <a:bodyPr/>
          <a:lstStyle/>
          <a:p>
            <a:pPr algn="l"/>
            <a:r>
              <a:rPr lang="pt-BR" sz="4000" dirty="0" smtClean="0"/>
              <a:t>Exemplo:</a:t>
            </a:r>
            <a:endParaRPr lang="pt-BR" sz="4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7</a:t>
            </a:fld>
            <a:endParaRPr lang="pt-BR" altLang="en-US" dirty="0"/>
          </a:p>
        </p:txBody>
      </p:sp>
      <p:sp>
        <p:nvSpPr>
          <p:cNvPr id="7" name="Retângulo 6"/>
          <p:cNvSpPr/>
          <p:nvPr/>
        </p:nvSpPr>
        <p:spPr>
          <a:xfrm>
            <a:off x="285720" y="642918"/>
            <a:ext cx="814393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#include &lt;</a:t>
            </a:r>
            <a:r>
              <a:rPr lang="pt-BR" sz="2000" dirty="0" err="1" smtClean="0"/>
              <a:t>stdio</a:t>
            </a:r>
            <a:r>
              <a:rPr lang="pt-BR" sz="2000" dirty="0" smtClean="0"/>
              <a:t>.h&gt;</a:t>
            </a:r>
          </a:p>
          <a:p>
            <a:r>
              <a:rPr lang="pt-BR" sz="2000" dirty="0" smtClean="0"/>
              <a:t>#include &lt;</a:t>
            </a:r>
            <a:r>
              <a:rPr lang="pt-BR" sz="2000" dirty="0" err="1" smtClean="0"/>
              <a:t>stdlib</a:t>
            </a:r>
            <a:r>
              <a:rPr lang="pt-BR" sz="2000" dirty="0" smtClean="0"/>
              <a:t>.h&gt;</a:t>
            </a:r>
          </a:p>
          <a:p>
            <a:endParaRPr lang="pt-BR" sz="1200" dirty="0" smtClean="0"/>
          </a:p>
          <a:p>
            <a:r>
              <a:rPr lang="pt-BR" sz="2000" b="1" dirty="0" smtClean="0"/>
              <a:t>//função para calcular o discriminante de uma equação do 2º grau</a:t>
            </a:r>
          </a:p>
          <a:p>
            <a:r>
              <a:rPr lang="pt-BR" sz="2000" dirty="0" err="1" smtClean="0"/>
              <a:t>int</a:t>
            </a:r>
            <a:r>
              <a:rPr lang="pt-BR" sz="2000" dirty="0" smtClean="0"/>
              <a:t> delta(</a:t>
            </a:r>
            <a:r>
              <a:rPr lang="pt-BR" sz="2000" dirty="0" err="1" smtClean="0"/>
              <a:t>int</a:t>
            </a:r>
            <a:r>
              <a:rPr lang="pt-BR" sz="2000" dirty="0" smtClean="0"/>
              <a:t> a,</a:t>
            </a:r>
            <a:r>
              <a:rPr lang="pt-BR" sz="2000" dirty="0" err="1" smtClean="0"/>
              <a:t>int</a:t>
            </a:r>
            <a:r>
              <a:rPr lang="pt-BR" sz="2000" dirty="0" smtClean="0"/>
              <a:t> b, </a:t>
            </a:r>
            <a:r>
              <a:rPr lang="pt-BR" sz="2000" dirty="0" err="1" smtClean="0"/>
              <a:t>int</a:t>
            </a:r>
            <a:r>
              <a:rPr lang="pt-BR" sz="2000" dirty="0" smtClean="0"/>
              <a:t> c)</a:t>
            </a:r>
          </a:p>
          <a:p>
            <a:r>
              <a:rPr lang="pt-BR" sz="2000" dirty="0" smtClean="0"/>
              <a:t>{</a:t>
            </a:r>
          </a:p>
          <a:p>
            <a:r>
              <a:rPr lang="pt-BR" sz="2000" dirty="0" err="1" smtClean="0"/>
              <a:t>int</a:t>
            </a:r>
            <a:r>
              <a:rPr lang="pt-BR" sz="2000" dirty="0" smtClean="0"/>
              <a:t> d;</a:t>
            </a:r>
          </a:p>
          <a:p>
            <a:r>
              <a:rPr lang="pt-BR" sz="2000" dirty="0" smtClean="0"/>
              <a:t>d= b*b-4*a*c;</a:t>
            </a:r>
          </a:p>
          <a:p>
            <a:r>
              <a:rPr lang="pt-BR" sz="2000" dirty="0" err="1" smtClean="0"/>
              <a:t>return</a:t>
            </a:r>
            <a:r>
              <a:rPr lang="pt-BR" sz="2000" dirty="0" smtClean="0"/>
              <a:t>(d);</a:t>
            </a:r>
          </a:p>
          <a:p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{</a:t>
            </a:r>
          </a:p>
          <a:p>
            <a:r>
              <a:rPr lang="pt-BR" sz="2000" dirty="0" err="1" smtClean="0"/>
              <a:t>int</a:t>
            </a:r>
            <a:r>
              <a:rPr lang="pt-BR" sz="2000" dirty="0" smtClean="0"/>
              <a:t> x,y,z,d;</a:t>
            </a:r>
          </a:p>
          <a:p>
            <a:r>
              <a:rPr lang="pt-BR" sz="2000" dirty="0" err="1" smtClean="0"/>
              <a:t>printf</a:t>
            </a:r>
            <a:r>
              <a:rPr lang="pt-BR" sz="2000" dirty="0" smtClean="0"/>
              <a:t>("digite 3 coeficientes:");</a:t>
            </a:r>
          </a:p>
          <a:p>
            <a:r>
              <a:rPr lang="pt-BR" sz="2000" dirty="0" err="1" smtClean="0"/>
              <a:t>scanf</a:t>
            </a:r>
            <a:r>
              <a:rPr lang="pt-BR" sz="2000" dirty="0" smtClean="0"/>
              <a:t>("%d%d%d", &amp;x,&amp;y,&amp;z);</a:t>
            </a:r>
          </a:p>
          <a:p>
            <a:r>
              <a:rPr lang="pt-BR" sz="2000" dirty="0" smtClean="0"/>
              <a:t>d=delta(x,y,z);</a:t>
            </a:r>
          </a:p>
          <a:p>
            <a:r>
              <a:rPr lang="pt-BR" sz="2000" dirty="0" err="1" smtClean="0"/>
              <a:t>printf</a:t>
            </a:r>
            <a:r>
              <a:rPr lang="pt-BR" sz="2000" dirty="0" smtClean="0"/>
              <a:t> ("discriminante: %d \n", d);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  <p:grpSp>
        <p:nvGrpSpPr>
          <p:cNvPr id="3" name="Grupo 12"/>
          <p:cNvGrpSpPr/>
          <p:nvPr/>
        </p:nvGrpSpPr>
        <p:grpSpPr>
          <a:xfrm>
            <a:off x="2928926" y="1857364"/>
            <a:ext cx="5929354" cy="1631216"/>
            <a:chOff x="2928926" y="1857364"/>
            <a:chExt cx="5929354" cy="1631216"/>
          </a:xfrm>
        </p:grpSpPr>
        <p:sp>
          <p:nvSpPr>
            <p:cNvPr id="9" name="CaixaDeTexto 8"/>
            <p:cNvSpPr txBox="1"/>
            <p:nvPr/>
          </p:nvSpPr>
          <p:spPr>
            <a:xfrm>
              <a:off x="5857884" y="1857364"/>
              <a:ext cx="3000396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2000" dirty="0" err="1" smtClean="0"/>
                <a:t>int</a:t>
              </a:r>
              <a:r>
                <a:rPr lang="pt-BR" sz="2000" dirty="0" smtClean="0"/>
                <a:t> delta(</a:t>
              </a:r>
              <a:r>
                <a:rPr lang="pt-BR" sz="2000" dirty="0" err="1" smtClean="0"/>
                <a:t>int</a:t>
              </a:r>
              <a:r>
                <a:rPr lang="pt-BR" sz="2000" dirty="0" smtClean="0"/>
                <a:t> a,</a:t>
              </a:r>
              <a:r>
                <a:rPr lang="pt-BR" sz="2000" dirty="0" err="1" smtClean="0"/>
                <a:t>int</a:t>
              </a:r>
              <a:r>
                <a:rPr lang="pt-BR" sz="2000" dirty="0" smtClean="0"/>
                <a:t> b, </a:t>
              </a:r>
              <a:r>
                <a:rPr lang="pt-BR" sz="2000" dirty="0" err="1" smtClean="0"/>
                <a:t>int</a:t>
              </a:r>
              <a:r>
                <a:rPr lang="pt-BR" sz="2000" dirty="0" smtClean="0"/>
                <a:t> c)</a:t>
              </a:r>
            </a:p>
            <a:p>
              <a:r>
                <a:rPr lang="pt-BR" sz="2000" dirty="0" smtClean="0"/>
                <a:t>{</a:t>
              </a:r>
            </a:p>
            <a:p>
              <a:r>
                <a:rPr lang="pt-BR" sz="2000" dirty="0" err="1" smtClean="0"/>
                <a:t>return</a:t>
              </a:r>
              <a:r>
                <a:rPr lang="pt-BR" sz="2000" dirty="0" smtClean="0"/>
                <a:t>(b*b-4*a*c);</a:t>
              </a:r>
            </a:p>
            <a:p>
              <a:r>
                <a:rPr lang="pt-BR" sz="2000" dirty="0" smtClean="0"/>
                <a:t>}</a:t>
              </a:r>
            </a:p>
            <a:p>
              <a:endParaRPr lang="pt-BR" sz="20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14744" y="2285992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Forma</a:t>
              </a:r>
            </a:p>
            <a:p>
              <a:r>
                <a:rPr lang="pt-BR" dirty="0" smtClean="0">
                  <a:solidFill>
                    <a:srgbClr val="FF0000"/>
                  </a:solidFill>
                </a:rPr>
                <a:t>Alternativa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2928926" y="2571744"/>
              <a:ext cx="785818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4929190" y="2500306"/>
              <a:ext cx="785818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EA31-3BC2-41BB-9AE4-3F48CFF5CB61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264406" y="1740665"/>
            <a:ext cx="3833870" cy="352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04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4063" y="1875488"/>
            <a:ext cx="109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FF0000"/>
                </a:solidFill>
              </a:rPr>
              <a:t>main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57200" y="2661920"/>
          <a:ext cx="90756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98"/>
                <a:gridCol w="58256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17" name="Retângulo 16"/>
          <p:cNvSpPr/>
          <p:nvPr/>
        </p:nvSpPr>
        <p:spPr>
          <a:xfrm>
            <a:off x="1348241" y="3899059"/>
            <a:ext cx="27500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chemeClr val="bg1"/>
                </a:solidFill>
              </a:rPr>
              <a:t>int</a:t>
            </a:r>
            <a:r>
              <a:rPr lang="pt-BR" sz="1600" dirty="0" smtClean="0">
                <a:solidFill>
                  <a:schemeClr val="bg1"/>
                </a:solidFill>
              </a:rPr>
              <a:t> x,y,z,d;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printf</a:t>
            </a:r>
            <a:r>
              <a:rPr lang="pt-BR" sz="1600" dirty="0" smtClean="0">
                <a:solidFill>
                  <a:schemeClr val="bg1"/>
                </a:solidFill>
              </a:rPr>
              <a:t>("digite 3 coeficientes:");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scanf</a:t>
            </a:r>
            <a:r>
              <a:rPr lang="pt-BR" sz="1600" dirty="0" smtClean="0">
                <a:solidFill>
                  <a:schemeClr val="bg1"/>
                </a:solidFill>
              </a:rPr>
              <a:t>("%d%d%d", &amp;x,&amp;y,&amp;z);</a:t>
            </a:r>
          </a:p>
          <a:p>
            <a:r>
              <a:rPr lang="pt-BR" sz="1600" dirty="0" smtClean="0"/>
              <a:t>d=delta(x,y,z);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EA31-3BC2-41BB-9AE4-3F48CFF5CB61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57200" y="1740665"/>
            <a:ext cx="3641075" cy="352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04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03634" y="1740665"/>
            <a:ext cx="3641075" cy="3525398"/>
          </a:xfrm>
          <a:prstGeom prst="rect">
            <a:avLst/>
          </a:prstGeom>
          <a:solidFill>
            <a:srgbClr val="92D05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4063" y="1875488"/>
            <a:ext cx="109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FF0000"/>
                </a:solidFill>
              </a:rPr>
              <a:t>main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94063" y="2661920"/>
          <a:ext cx="70507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25"/>
                <a:gridCol w="48675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462530" y="2027888"/>
            <a:ext cx="1966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delta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548128" y="2661920"/>
          <a:ext cx="20050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delta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553200" y="2851110"/>
            <a:ext cx="234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 = b*b – 4*a*c</a:t>
            </a:r>
          </a:p>
          <a:p>
            <a:r>
              <a:rPr lang="pt-BR" dirty="0" err="1" smtClean="0"/>
              <a:t>return</a:t>
            </a:r>
            <a:r>
              <a:rPr lang="pt-BR" dirty="0" smtClean="0"/>
              <a:t> (d);</a:t>
            </a:r>
            <a:endParaRPr lang="pt-BR" dirty="0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Perfomance</a:t>
            </a:r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317940" y="1200839"/>
            <a:ext cx="4076527" cy="4351663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348241" y="3899059"/>
            <a:ext cx="27500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chemeClr val="bg1"/>
                </a:solidFill>
              </a:rPr>
              <a:t>int</a:t>
            </a:r>
            <a:r>
              <a:rPr lang="pt-BR" sz="1600" dirty="0" smtClean="0">
                <a:solidFill>
                  <a:schemeClr val="bg1"/>
                </a:solidFill>
              </a:rPr>
              <a:t> x,y,z,d;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printf</a:t>
            </a:r>
            <a:r>
              <a:rPr lang="pt-BR" sz="1600" dirty="0" smtClean="0">
                <a:solidFill>
                  <a:schemeClr val="bg1"/>
                </a:solidFill>
              </a:rPr>
              <a:t>("digite 3 coeficientes:");</a:t>
            </a:r>
          </a:p>
          <a:p>
            <a:r>
              <a:rPr lang="pt-BR" sz="1600" dirty="0" err="1" smtClean="0">
                <a:solidFill>
                  <a:schemeClr val="bg1"/>
                </a:solidFill>
              </a:rPr>
              <a:t>scanf</a:t>
            </a:r>
            <a:r>
              <a:rPr lang="pt-BR" sz="1600" dirty="0" smtClean="0">
                <a:solidFill>
                  <a:schemeClr val="bg1"/>
                </a:solidFill>
              </a:rPr>
              <a:t>("%d%d%d", &amp;x,&amp;y,&amp;z);</a:t>
            </a:r>
          </a:p>
          <a:p>
            <a:r>
              <a:rPr lang="pt-BR" sz="1600" dirty="0" smtClean="0"/>
              <a:t>d=</a:t>
            </a:r>
            <a:r>
              <a:rPr lang="pt-BR" sz="1600" dirty="0" smtClean="0">
                <a:solidFill>
                  <a:schemeClr val="bg1"/>
                </a:solidFill>
              </a:rPr>
              <a:t>delta(x,y,z);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681729" y="3789802"/>
          <a:ext cx="20050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73"/>
                <a:gridCol w="1000698"/>
              </a:tblGrid>
              <a:tr h="35547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1150</TotalTime>
  <Words>913</Words>
  <Application>Microsoft Office PowerPoint</Application>
  <PresentationFormat>Apresentação na tela (4:3)</PresentationFormat>
  <Paragraphs>231</Paragraphs>
  <Slides>17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Default Theme</vt:lpstr>
      <vt:lpstr>1_Personalizar design</vt:lpstr>
      <vt:lpstr>2_Personalizar design</vt:lpstr>
      <vt:lpstr>Office Theme</vt:lpstr>
      <vt:lpstr>Slide 1</vt:lpstr>
      <vt:lpstr>Definição de Função </vt:lpstr>
      <vt:lpstr>Razões para uso de Funções</vt:lpstr>
      <vt:lpstr>Funções em C</vt:lpstr>
      <vt:lpstr>Funções em C</vt:lpstr>
      <vt:lpstr>Exemplo1</vt:lpstr>
      <vt:lpstr>Exemplo:</vt:lpstr>
      <vt:lpstr>Slide 8</vt:lpstr>
      <vt:lpstr>Slide 9</vt:lpstr>
      <vt:lpstr>Slide 10</vt:lpstr>
      <vt:lpstr>Slide 11</vt:lpstr>
      <vt:lpstr>Slide 12</vt:lpstr>
      <vt:lpstr>Exercício 1</vt:lpstr>
      <vt:lpstr>Exercício 2 extra</vt:lpstr>
      <vt:lpstr>Exercícios Livro DEITEL, P.; DEITEL, H., C: como programar - 6ª edição, 2011 Resolução pag. 151</vt:lpstr>
      <vt:lpstr>Slide 16</vt:lpstr>
      <vt:lpstr>Slide 17</vt:lpstr>
    </vt:vector>
  </TitlesOfParts>
  <Company>FIAP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Patricia</cp:lastModifiedBy>
  <cp:revision>192</cp:revision>
  <dcterms:created xsi:type="dcterms:W3CDTF">2015-01-30T10:46:50Z</dcterms:created>
  <dcterms:modified xsi:type="dcterms:W3CDTF">2019-03-25T20:41:27Z</dcterms:modified>
</cp:coreProperties>
</file>