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337" r:id="rId2"/>
    <p:sldId id="266" r:id="rId3"/>
    <p:sldId id="261" r:id="rId4"/>
    <p:sldId id="304" r:id="rId5"/>
    <p:sldId id="305" r:id="rId6"/>
    <p:sldId id="307" r:id="rId7"/>
    <p:sldId id="306" r:id="rId8"/>
    <p:sldId id="327" r:id="rId9"/>
    <p:sldId id="328" r:id="rId10"/>
    <p:sldId id="324" r:id="rId11"/>
    <p:sldId id="326" r:id="rId12"/>
    <p:sldId id="330" r:id="rId13"/>
    <p:sldId id="309" r:id="rId14"/>
    <p:sldId id="308" r:id="rId15"/>
    <p:sldId id="310" r:id="rId16"/>
    <p:sldId id="312" r:id="rId17"/>
    <p:sldId id="311" r:id="rId18"/>
    <p:sldId id="313" r:id="rId19"/>
    <p:sldId id="314" r:id="rId20"/>
    <p:sldId id="315" r:id="rId21"/>
    <p:sldId id="318" r:id="rId22"/>
  </p:sldIdLst>
  <p:sldSz cx="9144000" cy="5143500" type="screen16x9"/>
  <p:notesSz cx="6858000" cy="9144000"/>
  <p:embeddedFontLst>
    <p:embeddedFont>
      <p:font typeface="Overpass Mono" panose="020B0604020202020204" charset="-52"/>
      <p:regular r:id="rId24"/>
      <p:bold r:id="rId25"/>
    </p:embeddedFont>
    <p:embeddedFont>
      <p:font typeface="Raleway SemiBold" panose="020B0604020202020204" charset="-52"/>
      <p:bold r:id="rId26"/>
      <p:boldItalic r:id="rId27"/>
    </p:embeddedFont>
    <p:embeddedFont>
      <p:font typeface="Nunito Light" panose="020B0604020202020204" charset="-52"/>
      <p:regular r:id="rId28"/>
      <p:italic r:id="rId29"/>
    </p:embeddedFont>
    <p:embeddedFont>
      <p:font typeface="Montserrat" pitchFamily="2" charset="-52"/>
      <p:regular r:id="rId30"/>
      <p:bold r:id="rId31"/>
      <p:italic r:id="rId32"/>
      <p:boldItalic r:id="rId33"/>
    </p:embeddedFont>
    <p:embeddedFont>
      <p:font typeface="Anaheim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464"/>
    <a:srgbClr val="1C1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E9D1FA-D0BF-422B-A9D4-B5208C074F15}">
  <a:tblStyle styleId="{03E9D1FA-D0BF-422B-A9D4-B5208C074F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3D6BB7-0BE9-4782-8548-78FD11788F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027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924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556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70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574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466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478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19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09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72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171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7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01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199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842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346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019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17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41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9" r:id="rId4"/>
    <p:sldLayoutId id="2147483660" r:id="rId5"/>
    <p:sldLayoutId id="2147483664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69050" y="1371601"/>
            <a:ext cx="8374950" cy="1841156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lvl="0"/>
            <a:r>
              <a:rPr lang="ru-RU" sz="3200" dirty="0"/>
              <a:t>КУРСОВОЙ ПРОЕКТ</a:t>
            </a:r>
            <a:br>
              <a:rPr lang="ru-RU" sz="3200" dirty="0"/>
            </a:br>
            <a:r>
              <a:rPr lang="ru-RU" sz="2400" dirty="0"/>
              <a:t>По МДК.01.02 «Прикладное программирование»</a:t>
            </a:r>
            <a:br>
              <a:rPr lang="ru-RU" sz="2400" dirty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2400" dirty="0"/>
              <a:t>Тема: «Разработка системы классов для приложения </a:t>
            </a:r>
            <a:r>
              <a:rPr lang="en-US" sz="2400" dirty="0" smtClean="0"/>
              <a:t>“</a:t>
            </a:r>
            <a:r>
              <a:rPr lang="ru-RU" sz="2400" dirty="0" smtClean="0"/>
              <a:t>Склад</a:t>
            </a:r>
            <a:r>
              <a:rPr lang="en-US" sz="2400" dirty="0" smtClean="0"/>
              <a:t>”</a:t>
            </a:r>
            <a:r>
              <a:rPr lang="ru-RU" sz="2400" dirty="0"/>
              <a:t>»</a:t>
            </a:r>
            <a:endParaRPr sz="24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86498" y="3212757"/>
            <a:ext cx="7550944" cy="105582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dk2"/>
                </a:solidFill>
                <a:latin typeface="Montserrat" pitchFamily="2" charset="-52"/>
              </a:rPr>
              <a:t>Выполнил</a:t>
            </a:r>
            <a:r>
              <a:rPr lang="en-US" sz="2100" dirty="0">
                <a:solidFill>
                  <a:schemeClr val="dk2"/>
                </a:solidFill>
                <a:latin typeface="Montserrat" pitchFamily="2" charset="-52"/>
              </a:rPr>
              <a:t>: </a:t>
            </a:r>
            <a:endParaRPr lang="ru-RU" sz="2100" dirty="0">
              <a:solidFill>
                <a:schemeClr val="dk2"/>
              </a:solidFill>
              <a:latin typeface="Montserrat" pitchFamily="2" charset="-5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2"/>
                </a:solidFill>
                <a:latin typeface="Montserrat" pitchFamily="2" charset="-52"/>
              </a:rPr>
              <a:t>Студент группы П2-19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>
                <a:solidFill>
                  <a:schemeClr val="dk2"/>
                </a:solidFill>
                <a:latin typeface="Montserrat" pitchFamily="2" charset="-52"/>
              </a:rPr>
              <a:t>Подъяблонский</a:t>
            </a:r>
            <a:r>
              <a:rPr lang="ru-RU" dirty="0" smtClean="0">
                <a:solidFill>
                  <a:schemeClr val="dk2"/>
                </a:solidFill>
                <a:latin typeface="Montserrat" pitchFamily="2" charset="-52"/>
              </a:rPr>
              <a:t> Виталий Андреевич</a:t>
            </a:r>
            <a:endParaRPr lang="ru-RU" dirty="0">
              <a:solidFill>
                <a:schemeClr val="dk2"/>
              </a:solidFill>
              <a:latin typeface="Montserrat" pitchFamily="2" charset="-5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dirty="0"/>
              <a:t>ДИАГРАММА КЛАССОВ «ВСПОМОГАТЕЛЬНЫЕ МОДУЛИ»</a:t>
            </a:r>
            <a:endParaRPr sz="27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932CC2-43B5-73B9-D119-C8DA0ADBB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6" y="2066550"/>
            <a:ext cx="40100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604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 «КОНСТАНТНЫЕ ФАЙЛЫ»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6060E2F-F03F-E43D-E647-FC9BEDA2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6" y="2604712"/>
            <a:ext cx="4772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455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ОКНА ПРИЛОЖЕНИЯ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25153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5"/>
            <a:ext cx="3200460" cy="2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Открытие таблиц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Добавление</a:t>
            </a:r>
            <a:r>
              <a:rPr lang="en-US" dirty="0">
                <a:latin typeface="Montserrat" pitchFamily="2" charset="-52"/>
              </a:rPr>
              <a:t> </a:t>
            </a:r>
            <a:r>
              <a:rPr lang="ru-RU" dirty="0">
                <a:latin typeface="Montserrat" pitchFamily="2" charset="-52"/>
              </a:rPr>
              <a:t>элементов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Удаление элементов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Изменение элементов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Вывод в файл.</a:t>
            </a:r>
            <a:r>
              <a:rPr lang="ru-RU" dirty="0"/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3753" y="1168325"/>
            <a:ext cx="320046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ГЛАВНОЕ ОКНО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834" y="1574514"/>
            <a:ext cx="2393349" cy="1202400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86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362860" y="1837325"/>
            <a:ext cx="3716094" cy="1102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itchFamily="2" charset="-52"/>
              </a:rPr>
              <a:t>Ввод значений полей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itchFamily="2" charset="-52"/>
              </a:rPr>
              <a:t>(в зависимости от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itchFamily="2" charset="-52"/>
              </a:rPr>
              <a:t>выбранной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itchFamily="2" charset="-52"/>
              </a:rPr>
              <a:t>таблицы)</a:t>
            </a:r>
            <a:endParaRPr dirty="0">
              <a:latin typeface="Montserrat" pitchFamily="2" charset="-5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362860" y="1168325"/>
            <a:ext cx="371609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ОКНО ДОБАВЛЕНИЯ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623" y="1574514"/>
            <a:ext cx="2396191" cy="1202400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2683" y="1162091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15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138952" y="1837325"/>
            <a:ext cx="4008549" cy="1169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Выбор идентификатора записи в таблице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Выбор изменяемого поля.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138952" y="1168325"/>
            <a:ext cx="4005049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ОКНО ИЗМЕНЕНИЯ 1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992" y="1574514"/>
            <a:ext cx="2399033" cy="1202400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58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202788" y="1837326"/>
            <a:ext cx="3941212" cy="440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ru-RU" dirty="0">
                <a:latin typeface="Montserrat" pitchFamily="2" charset="-52"/>
              </a:rPr>
              <a:t>Ввод нового значения</a:t>
            </a:r>
            <a:endParaRPr lang="ru-RU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200300" y="1168325"/>
            <a:ext cx="3943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ОКНО ИЗМЕНЕНИЯ 2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316" y="1574514"/>
            <a:ext cx="2390452" cy="1202400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081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362860" y="1837325"/>
            <a:ext cx="3394063" cy="1418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ru-RU" dirty="0">
                <a:latin typeface="Montserrat" pitchFamily="2" charset="-52"/>
              </a:rPr>
              <a:t>Ввод идентификатора записи в таблице (существующие </a:t>
            </a:r>
          </a:p>
          <a:p>
            <a:pPr marL="0" indent="0">
              <a:lnSpc>
                <a:spcPts val="2500"/>
              </a:lnSpc>
              <a:buNone/>
            </a:pPr>
            <a:r>
              <a:rPr lang="ru-RU" dirty="0">
                <a:latin typeface="Montserrat" pitchFamily="2" charset="-52"/>
              </a:rPr>
              <a:t>записи отражены </a:t>
            </a:r>
          </a:p>
          <a:p>
            <a:pPr marL="0" indent="0">
              <a:lnSpc>
                <a:spcPts val="2500"/>
              </a:lnSpc>
              <a:buNone/>
            </a:pPr>
            <a:r>
              <a:rPr lang="ru-RU" dirty="0">
                <a:latin typeface="Montserrat" pitchFamily="2" charset="-52"/>
              </a:rPr>
              <a:t>в списке слева)</a:t>
            </a:r>
            <a:endParaRPr lang="ru-RU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25644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ОКНО УДАЛЕНИЯ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269" y="1617518"/>
            <a:ext cx="2384808" cy="1202400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415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362860" y="1837325"/>
            <a:ext cx="3394063" cy="1418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Выбор типа выходного файла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Выбор типа выводимой информации.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278521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ОКНО ВЫВОДА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862" y="1554234"/>
            <a:ext cx="2390486" cy="1202400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75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8774" y="1837325"/>
            <a:ext cx="3250831" cy="793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ru-RU" dirty="0">
                <a:latin typeface="Montserrat" pitchFamily="2" charset="-52"/>
              </a:rPr>
              <a:t>Вывод со стандартным форматированием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25083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ВЫВОД В </a:t>
            </a:r>
            <a:r>
              <a:rPr lang="en-US" dirty="0"/>
              <a:t>EXCEL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796" y="1658447"/>
            <a:ext cx="1918144" cy="1162265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14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az-Cyrl-AZ" dirty="0"/>
              <a:t>ТЕХНОЛОГИЧЕСКИЙ СТЕК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56317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Cyrl-AZ" sz="1000" dirty="0">
                <a:latin typeface="Montserrat" pitchFamily="2" charset="-52"/>
              </a:rPr>
              <a:t>Компактная встраиваемая СУБД</a:t>
            </a:r>
            <a:endParaRPr sz="1000" dirty="0">
              <a:latin typeface="Montserrat" pitchFamily="2" charset="-52"/>
            </a:endParaRPr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49"/>
            <a:ext cx="2067000" cy="56317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ru-RU" sz="1000" dirty="0">
                <a:latin typeface="Montserrat" pitchFamily="2" charset="-52"/>
              </a:rPr>
              <a:t>Высокоуровневый язык программирования общего назначения</a:t>
            </a:r>
            <a:endParaRPr sz="1000" dirty="0">
              <a:latin typeface="Montserrat" pitchFamily="2" charset="-52"/>
            </a:endParaRPr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49"/>
            <a:ext cx="2067000" cy="56317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ru-RU" sz="1000" dirty="0">
                <a:latin typeface="Montserrat" pitchFamily="2" charset="-52"/>
              </a:rPr>
              <a:t>Фреймворк для разработки кроссплатформенного ПО</a:t>
            </a:r>
            <a:endParaRPr sz="1000" dirty="0">
              <a:latin typeface="Montserrat" pitchFamily="2" charset="-52"/>
            </a:endParaRPr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PyQt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SQLite</a:t>
            </a:r>
            <a:endParaRPr dirty="0"/>
          </a:p>
        </p:txBody>
      </p:sp>
      <p:pic>
        <p:nvPicPr>
          <p:cNvPr id="2" name="Рисунок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00" y="2905200"/>
            <a:ext cx="860400" cy="774000"/>
          </a:xfrm>
          <a:prstGeom prst="rect">
            <a:avLst/>
          </a:prstGeom>
        </p:spPr>
      </p:pic>
      <p:pic>
        <p:nvPicPr>
          <p:cNvPr id="3" name="Рисунок 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00" y="2912400"/>
            <a:ext cx="900000" cy="756000"/>
          </a:xfrm>
          <a:prstGeom prst="rect">
            <a:avLst/>
          </a:prstGeom>
        </p:spPr>
      </p:pic>
      <p:pic>
        <p:nvPicPr>
          <p:cNvPr id="5" name="Рисунок 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00" y="2926800"/>
            <a:ext cx="950400" cy="727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040257" y="1837325"/>
            <a:ext cx="4103743" cy="1418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ru-RU" dirty="0">
                <a:latin typeface="Montserrat" pitchFamily="2" charset="-52"/>
              </a:rPr>
              <a:t>Вывод данных в формате коллекции пар «ключ</a:t>
            </a:r>
            <a:r>
              <a:rPr lang="en-US" dirty="0">
                <a:latin typeface="Montserrat" pitchFamily="2" charset="-52"/>
              </a:rPr>
              <a:t>:</a:t>
            </a:r>
            <a:r>
              <a:rPr lang="ru-RU" dirty="0">
                <a:latin typeface="Montserrat" pitchFamily="2" charset="-52"/>
              </a:rPr>
              <a:t>значение».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02082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ВЫВОД В </a:t>
            </a:r>
            <a:r>
              <a:rPr lang="en-US" dirty="0"/>
              <a:t>JSON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635" y="1553608"/>
            <a:ext cx="936759" cy="1311960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056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389127" y="755251"/>
            <a:ext cx="4131988" cy="1300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r>
              <a:rPr lang="en" dirty="0"/>
              <a:t>!</a:t>
            </a:r>
            <a:endParaRPr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316938" y="3355024"/>
            <a:ext cx="4276367" cy="893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00" y="3046619"/>
            <a:ext cx="302400" cy="302400"/>
          </a:xfrm>
          <a:prstGeom prst="rect">
            <a:avLst/>
          </a:prstGeom>
        </p:spPr>
      </p:pic>
      <p:sp>
        <p:nvSpPr>
          <p:cNvPr id="21" name="Google Shape;899;p52"/>
          <p:cNvSpPr txBox="1">
            <a:spLocks/>
          </p:cNvSpPr>
          <p:nvPr/>
        </p:nvSpPr>
        <p:spPr>
          <a:xfrm>
            <a:off x="2881901" y="3413735"/>
            <a:ext cx="3380198" cy="29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>
                <a:solidFill>
                  <a:schemeClr val="bg1"/>
                </a:solidFill>
                <a:latin typeface="Montserrat" pitchFamily="2" charset="-52"/>
              </a:rPr>
              <a:t>https://github.com/BiterVi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233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ПРЕЦЕНДЕНТОВ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1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ДИАГРАММА ПРЕЦЕНДЕНТОВ</a:t>
            </a:r>
            <a:endParaRPr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76" y="1834297"/>
            <a:ext cx="4406445" cy="259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563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СЦЕНАРИЙ ПРОЕКТА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0462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СЦЕНАРИЙ ПРОЕКТА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E35E68-6E88-1992-9DA8-A223376B6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999" y="1416093"/>
            <a:ext cx="4969942" cy="343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704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1031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787208" y="305208"/>
            <a:ext cx="756958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 «БАЗА ДАННЫХ»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23" y="1731563"/>
            <a:ext cx="4616550" cy="280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777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dirty="0"/>
              <a:t>ДИАГРАММА КЛАССОВ «ГРАФИЧЕСКИЙ ИНТЕРФЕЙС»</a:t>
            </a:r>
            <a:endParaRPr sz="27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D7915E-46DF-1ED3-110D-EDB350FCC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138" y="1270020"/>
            <a:ext cx="2813721" cy="37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689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176</Words>
  <Application>Microsoft Office PowerPoint</Application>
  <PresentationFormat>Экран (16:9)</PresentationFormat>
  <Paragraphs>54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Overpass Mono</vt:lpstr>
      <vt:lpstr>Arial</vt:lpstr>
      <vt:lpstr>Raleway SemiBold</vt:lpstr>
      <vt:lpstr>Nunito Light</vt:lpstr>
      <vt:lpstr>Montserrat</vt:lpstr>
      <vt:lpstr>Anaheim</vt:lpstr>
      <vt:lpstr>Programming Lesson by Slidesgo</vt:lpstr>
      <vt:lpstr>КУРСОВОЙ ПРОЕКТ По МДК.01.02 «Прикладное программирование»  Тема: «Разработка системы классов для приложения “Склад”»</vt:lpstr>
      <vt:lpstr>ТЕХНОЛОГИЧЕСКИЙ СТЕК</vt:lpstr>
      <vt:lpstr>ДИАГРАММА ПРЕЦЕНДЕНТОВ</vt:lpstr>
      <vt:lpstr>ДИАГРАММА ПРЕЦЕНДЕНТОВ</vt:lpstr>
      <vt:lpstr>СЦЕНАРИЙ ПРОЕКТА</vt:lpstr>
      <vt:lpstr>СЦЕНАРИЙ ПРОЕКТА</vt:lpstr>
      <vt:lpstr>ДИАГРАММА КЛАССОВ</vt:lpstr>
      <vt:lpstr>ДИАГРАММА КЛАССОВ «БАЗА ДАННЫХ»</vt:lpstr>
      <vt:lpstr>ДИАГРАММА КЛАССОВ «ГРАФИЧЕСКИЙ ИНТЕРФЕЙС»</vt:lpstr>
      <vt:lpstr>ДИАГРАММА КЛАССОВ «ВСПОМОГАТЕЛЬНЫЕ МОДУЛИ»</vt:lpstr>
      <vt:lpstr>ДИАГРАММА КЛАССОВ «КОНСТАНТНЫЕ ФАЙЛЫ»</vt:lpstr>
      <vt:lpstr>ОКНА ПРИЛОЖЕНИЯ</vt:lpstr>
      <vt:lpstr>ГЛАВНОЕ ОКНО</vt:lpstr>
      <vt:lpstr>ОКНО ДОБАВЛЕНИЯ</vt:lpstr>
      <vt:lpstr>ОКНО ИЗМЕНЕНИЯ 1</vt:lpstr>
      <vt:lpstr>ОКНО ИЗМЕНЕНИЯ 2</vt:lpstr>
      <vt:lpstr>ОКНО УДАЛЕНИЯ</vt:lpstr>
      <vt:lpstr>ОКНО ВЫВОДА</vt:lpstr>
      <vt:lpstr>ВЫВОД В EXCEL</vt:lpstr>
      <vt:lpstr>ВЫВОД В JSON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«ЧАСТНАЯ КЛИНИКА»</dc:title>
  <dc:creator>Dmitry</dc:creator>
  <cp:lastModifiedBy>Dmitry</cp:lastModifiedBy>
  <cp:revision>149</cp:revision>
  <dcterms:modified xsi:type="dcterms:W3CDTF">2022-07-03T19:09:50Z</dcterms:modified>
</cp:coreProperties>
</file>