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9144000" cy="5143500" type="screen16x9"/>
  <p:notesSz cx="6858000" cy="9144000"/>
  <p:embeddedFontLst>
    <p:embeddedFont>
      <p:font typeface="Denk One" panose="020B0604020202020204" charset="0"/>
      <p:regular r:id="rId10"/>
    </p:embeddedFont>
    <p:embeddedFont>
      <p:font typeface="Fira Sans Extra Condensed" panose="020B0503050000020004" pitchFamily="34" charset="0"/>
      <p:regular r:id="rId11"/>
      <p:bold r:id="rId12"/>
      <p:italic r:id="rId13"/>
      <p:boldItalic r:id="rId14"/>
    </p:embeddedFont>
    <p:embeddedFont>
      <p:font typeface="Nunito Light" pitchFamily="2" charset="0"/>
      <p:regular r:id="rId15"/>
      <p:italic r:id="rId16"/>
    </p:embeddedFont>
    <p:embeddedFont>
      <p:font typeface="Quantico" panose="020B0604020202020204" charset="0"/>
      <p:regular r:id="rId17"/>
      <p:bold r:id="rId18"/>
      <p:italic r:id="rId19"/>
      <p:boldItalic r:id="rId20"/>
    </p:embeddedFont>
    <p:embeddedFont>
      <p:font typeface="Source Code Pro" panose="020B0509030403020204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457A0-7517-4743-8699-57338D864A5E}">
  <a:tblStyle styleId="{EB3457A0-7517-4743-8699-57338D864A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5D3A43-7906-476A-8C95-8ECA198D39A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30a77ac9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30a77ac9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cc9050bdf8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cc9050bdf8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1e5c6e8e05_0_27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1e5c6e8e05_0_27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4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22" name="Google Shape;122;p1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717350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1"/>
          </p:nvPr>
        </p:nvSpPr>
        <p:spPr>
          <a:xfrm>
            <a:off x="717350" y="1651849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2"/>
          </p:nvPr>
        </p:nvSpPr>
        <p:spPr>
          <a:xfrm>
            <a:off x="4691091" y="1295950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3"/>
          </p:nvPr>
        </p:nvSpPr>
        <p:spPr>
          <a:xfrm>
            <a:off x="4691095" y="1651851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title" idx="4"/>
          </p:nvPr>
        </p:nvSpPr>
        <p:spPr>
          <a:xfrm>
            <a:off x="717350" y="2865407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subTitle" idx="5"/>
          </p:nvPr>
        </p:nvSpPr>
        <p:spPr>
          <a:xfrm>
            <a:off x="717350" y="3220675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title" idx="6"/>
          </p:nvPr>
        </p:nvSpPr>
        <p:spPr>
          <a:xfrm>
            <a:off x="4691091" y="2865413"/>
            <a:ext cx="3728400" cy="40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ubTitle" idx="7"/>
          </p:nvPr>
        </p:nvSpPr>
        <p:spPr>
          <a:xfrm>
            <a:off x="4691095" y="3220676"/>
            <a:ext cx="3728400" cy="1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4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2" name="Google Shape;22;p4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4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238200"/>
            <a:ext cx="7704000" cy="3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5" name="Google Shape;45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/>
            </a:lvl9pPr>
          </a:lstStyle>
          <a:p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2" r:id="rId10"/>
    <p:sldLayoutId id="2147483663" r:id="rId11"/>
    <p:sldLayoutId id="2147483668" r:id="rId12"/>
    <p:sldLayoutId id="2147483669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74440" y="1309974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6272818" y="2617350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 dirty="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}</a:t>
            </a:r>
            <a:r>
              <a:rPr lang="en" sz="3600" dirty="0">
                <a:solidFill>
                  <a:schemeClr val="dk1"/>
                </a:solidFill>
              </a:rPr>
              <a:t> /&gt; </a:t>
            </a:r>
            <a:r>
              <a:rPr lang="en" sz="3600" dirty="0">
                <a:solidFill>
                  <a:schemeClr val="accent1"/>
                </a:solidFill>
              </a:rPr>
              <a:t>[</a:t>
            </a:r>
            <a:endParaRPr sz="3600" dirty="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592494" y="1309974"/>
            <a:ext cx="5332288" cy="26147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Proyecto Final: </a:t>
            </a:r>
            <a:r>
              <a:rPr lang="es-MX" sz="2400" dirty="0">
                <a:solidFill>
                  <a:schemeClr val="accent1"/>
                </a:solidFill>
              </a:rPr>
              <a:t>Piedra, Papel o Tijera en Python</a:t>
            </a:r>
            <a:br>
              <a:rPr lang="es-MX" sz="2400" dirty="0"/>
            </a:b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Materia:</a:t>
            </a:r>
            <a:r>
              <a:rPr lang="es-MX" sz="2400" dirty="0"/>
              <a:t> </a:t>
            </a:r>
            <a:r>
              <a:rPr lang="es-MX" sz="2400" dirty="0">
                <a:solidFill>
                  <a:schemeClr val="accent1"/>
                </a:solidFill>
              </a:rPr>
              <a:t>Lógica de Programación</a:t>
            </a:r>
            <a:br>
              <a:rPr lang="es-MX" sz="2400" dirty="0"/>
            </a:b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Estudiante:</a:t>
            </a:r>
            <a:r>
              <a:rPr lang="es-MX" sz="2400" dirty="0"/>
              <a:t> </a:t>
            </a:r>
            <a:r>
              <a:rPr lang="es-MX" sz="2400" dirty="0">
                <a:solidFill>
                  <a:schemeClr val="accent1"/>
                </a:solidFill>
              </a:rPr>
              <a:t>Juan Tenesaca</a:t>
            </a:r>
            <a:br>
              <a:rPr lang="es-MX" sz="2400" dirty="0"/>
            </a:br>
            <a:r>
              <a:rPr lang="es-MX" sz="2400" dirty="0">
                <a:solidFill>
                  <a:schemeClr val="accent2">
                    <a:lumMod val="75000"/>
                  </a:schemeClr>
                </a:solidFill>
              </a:rPr>
              <a:t>Fecha: </a:t>
            </a:r>
            <a:r>
              <a:rPr lang="es-MX" sz="2400" dirty="0">
                <a:solidFill>
                  <a:schemeClr val="accent1"/>
                </a:solidFill>
              </a:rPr>
              <a:t>28 Junio 2025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Pitch Deck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20xx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/>
              <a:t> Objetivo del proyecto</a:t>
            </a:r>
            <a:endParaRPr dirty="0"/>
          </a:p>
        </p:txBody>
      </p:sp>
      <p:sp>
        <p:nvSpPr>
          <p:cNvPr id="229" name="Google Shape;229;p28"/>
          <p:cNvSpPr txBox="1">
            <a:spLocks noGrp="1"/>
          </p:cNvSpPr>
          <p:nvPr>
            <p:ph type="body" idx="1"/>
          </p:nvPr>
        </p:nvSpPr>
        <p:spPr>
          <a:xfrm>
            <a:off x="719988" y="1484778"/>
            <a:ext cx="7612354" cy="9707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SzPts val="1100"/>
              <a:buNone/>
            </a:pPr>
            <a:r>
              <a:rPr lang="es-MX" sz="1400" dirty="0"/>
              <a:t>El objetivo de este proyecto es aplicar conceptos básicos de programación creando un juego interactivo donde el usuario juega Piedra, Papel o Tijera contra la computadora.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2894" y="166233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EC" sz="1400" dirty="0"/>
              <a:t>Menú interactivo</a:t>
            </a:r>
            <a:endParaRPr sz="1400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2894" y="959499"/>
            <a:ext cx="828921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{01</a:t>
            </a:r>
            <a:r>
              <a:rPr lang="en" sz="2000" dirty="0">
                <a:solidFill>
                  <a:schemeClr val="accent2"/>
                </a:solidFill>
              </a:rPr>
              <a:t>}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2895" y="2696932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1400" dirty="0"/>
              <a:t>El usuario elige su jugada</a:t>
            </a:r>
            <a:endParaRPr sz="1400"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076902"/>
            <a:ext cx="951109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{02}</a:t>
            </a:r>
            <a:endParaRPr sz="2000" dirty="0"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2894" y="3705075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1400" dirty="0"/>
              <a:t>La computadora responde con una jugada aleatoria</a:t>
            </a:r>
            <a:endParaRPr sz="1400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2895" y="2935829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{03}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966958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{04}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5997" y="1636101"/>
            <a:ext cx="3982783" cy="6668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1400" dirty="0"/>
              <a:t>El programa muestra el resultado: ganar, perder o empatar</a:t>
            </a:r>
            <a:endParaRPr sz="1400"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s-EC" dirty="0"/>
              <a:t>Funcionalidades principales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5996" y="2729424"/>
            <a:ext cx="3982783" cy="6089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1400" dirty="0"/>
              <a:t>El juego se repite hasta que el usuario decide salir</a:t>
            </a:r>
            <a:endParaRPr sz="1400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79090" y="2111099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2"/>
                </a:solidFill>
              </a:rPr>
              <a:t>{</a:t>
            </a:r>
            <a:r>
              <a:rPr lang="en" sz="2000" dirty="0"/>
              <a:t>05}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{06}</a:t>
            </a:r>
            <a:endParaRPr sz="2000" dirty="0"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982784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-MX" sz="1400" dirty="0"/>
              <a:t>Manejo de errores si el usuario escribe algo inválido</a:t>
            </a:r>
            <a:endParaRPr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673354" y="45878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s-EC" dirty="0"/>
              <a:t>Explicación técnica del código</a:t>
            </a:r>
            <a:endParaRPr dirty="0"/>
          </a:p>
        </p:txBody>
      </p:sp>
      <p:grpSp>
        <p:nvGrpSpPr>
          <p:cNvPr id="15" name="Google Shape;271;p31">
            <a:extLst>
              <a:ext uri="{FF2B5EF4-FFF2-40B4-BE49-F238E27FC236}">
                <a16:creationId xmlns:a16="http://schemas.microsoft.com/office/drawing/2014/main" id="{F050C463-2D4E-9248-EC93-0B7F537F55D7}"/>
              </a:ext>
            </a:extLst>
          </p:cNvPr>
          <p:cNvGrpSpPr/>
          <p:nvPr/>
        </p:nvGrpSpPr>
        <p:grpSpPr>
          <a:xfrm>
            <a:off x="880666" y="1319495"/>
            <a:ext cx="3362482" cy="1952840"/>
            <a:chOff x="-227375" y="1029588"/>
            <a:chExt cx="4718446" cy="4667400"/>
          </a:xfrm>
        </p:grpSpPr>
        <p:sp>
          <p:nvSpPr>
            <p:cNvPr id="16" name="Google Shape;272;p31">
              <a:extLst>
                <a:ext uri="{FF2B5EF4-FFF2-40B4-BE49-F238E27FC236}">
                  <a16:creationId xmlns:a16="http://schemas.microsoft.com/office/drawing/2014/main" id="{D2D7188B-72C2-3C56-A296-B2FF868A8FCC}"/>
                </a:ext>
              </a:extLst>
            </p:cNvPr>
            <p:cNvSpPr/>
            <p:nvPr/>
          </p:nvSpPr>
          <p:spPr>
            <a:xfrm>
              <a:off x="-227375" y="1029588"/>
              <a:ext cx="4718400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73;p31">
              <a:extLst>
                <a:ext uri="{FF2B5EF4-FFF2-40B4-BE49-F238E27FC236}">
                  <a16:creationId xmlns:a16="http://schemas.microsoft.com/office/drawing/2014/main" id="{441EB013-7124-C63B-430E-72363F1A6404}"/>
                </a:ext>
              </a:extLst>
            </p:cNvPr>
            <p:cNvSpPr/>
            <p:nvPr/>
          </p:nvSpPr>
          <p:spPr>
            <a:xfrm>
              <a:off x="-227329" y="1029588"/>
              <a:ext cx="47184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dirty="0">
                  <a:solidFill>
                    <a:schemeClr val="accent1"/>
                  </a:solidFill>
                </a:rPr>
                <a:t>Bloque 1: Librería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9" name="Imagen 18">
            <a:extLst>
              <a:ext uri="{FF2B5EF4-FFF2-40B4-BE49-F238E27FC236}">
                <a16:creationId xmlns:a16="http://schemas.microsoft.com/office/drawing/2014/main" id="{1CE3E3BA-C4BA-908C-5F31-103F1A98A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074" y="1737733"/>
            <a:ext cx="2627631" cy="32003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79FA3A1-0DC1-3B2D-8243-710C138435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565" y="2243228"/>
            <a:ext cx="3403956" cy="926672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FB4B9A7D-77A1-2800-577F-BBF8D515D3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0853" y="1262153"/>
            <a:ext cx="3362447" cy="2311418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2D001986-EF36-9308-954E-3126B01619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349" y="1698297"/>
            <a:ext cx="2571750" cy="914400"/>
          </a:xfrm>
          <a:prstGeom prst="rect">
            <a:avLst/>
          </a:prstGeom>
        </p:spPr>
      </p:pic>
      <p:sp>
        <p:nvSpPr>
          <p:cNvPr id="28" name="Google Shape;258;p30">
            <a:extLst>
              <a:ext uri="{FF2B5EF4-FFF2-40B4-BE49-F238E27FC236}">
                <a16:creationId xmlns:a16="http://schemas.microsoft.com/office/drawing/2014/main" id="{073280D3-E27F-9344-C297-52F03A375E21}"/>
              </a:ext>
            </a:extLst>
          </p:cNvPr>
          <p:cNvSpPr txBox="1">
            <a:spLocks/>
          </p:cNvSpPr>
          <p:nvPr/>
        </p:nvSpPr>
        <p:spPr>
          <a:xfrm>
            <a:off x="5010259" y="2649999"/>
            <a:ext cx="3692400" cy="923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Source Code Pro"/>
              <a:buAutoNum type="arabicPeriod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3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None/>
            </a:pPr>
            <a:r>
              <a:rPr lang="es-MX" b="1" dirty="0"/>
              <a:t>Función:</a:t>
            </a:r>
            <a:r>
              <a:rPr lang="es-MX" dirty="0"/>
              <a:t> Asocia los números con nombres y emojis para mostrar las jugadas al usuario.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0728938-B5AD-9F5B-86DF-CE5A9607EEBF}"/>
              </a:ext>
            </a:extLst>
          </p:cNvPr>
          <p:cNvSpPr txBox="1"/>
          <p:nvPr/>
        </p:nvSpPr>
        <p:spPr>
          <a:xfrm>
            <a:off x="4900854" y="1262153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accent1"/>
                </a:solidFill>
              </a:rPr>
              <a:t>Bloque 2: Diccionario de jugadas</a:t>
            </a:r>
            <a:endParaRPr lang="es-EC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s-EC" dirty="0"/>
              <a:t>Explicación técnica del código</a:t>
            </a:r>
            <a:endParaRPr dirty="0"/>
          </a:p>
        </p:txBody>
      </p:sp>
      <p:grpSp>
        <p:nvGrpSpPr>
          <p:cNvPr id="10" name="Google Shape;271;p31">
            <a:extLst>
              <a:ext uri="{FF2B5EF4-FFF2-40B4-BE49-F238E27FC236}">
                <a16:creationId xmlns:a16="http://schemas.microsoft.com/office/drawing/2014/main" id="{2028825A-B822-9CC6-959A-FF9089834F63}"/>
              </a:ext>
            </a:extLst>
          </p:cNvPr>
          <p:cNvGrpSpPr/>
          <p:nvPr/>
        </p:nvGrpSpPr>
        <p:grpSpPr>
          <a:xfrm>
            <a:off x="818304" y="1297706"/>
            <a:ext cx="3362482" cy="1952840"/>
            <a:chOff x="-227375" y="1029588"/>
            <a:chExt cx="4718446" cy="4667400"/>
          </a:xfrm>
        </p:grpSpPr>
        <p:sp>
          <p:nvSpPr>
            <p:cNvPr id="11" name="Google Shape;272;p31">
              <a:extLst>
                <a:ext uri="{FF2B5EF4-FFF2-40B4-BE49-F238E27FC236}">
                  <a16:creationId xmlns:a16="http://schemas.microsoft.com/office/drawing/2014/main" id="{D7156237-3810-7502-8A77-4B33BCD91D5B}"/>
                </a:ext>
              </a:extLst>
            </p:cNvPr>
            <p:cNvSpPr/>
            <p:nvPr/>
          </p:nvSpPr>
          <p:spPr>
            <a:xfrm>
              <a:off x="-227375" y="1029588"/>
              <a:ext cx="4718399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b="1" dirty="0">
                  <a:solidFill>
                    <a:schemeClr val="accent6"/>
                  </a:solidFill>
                </a:rPr>
                <a:t>Función:</a:t>
              </a:r>
              <a:r>
                <a:rPr lang="es-MX" dirty="0">
                  <a:solidFill>
                    <a:schemeClr val="accent6"/>
                  </a:solidFill>
                </a:rPr>
                <a:t> Define los valores válidos para controlar que el usuario no escriba cualquier número.</a:t>
              </a:r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12" name="Google Shape;273;p31">
              <a:extLst>
                <a:ext uri="{FF2B5EF4-FFF2-40B4-BE49-F238E27FC236}">
                  <a16:creationId xmlns:a16="http://schemas.microsoft.com/office/drawing/2014/main" id="{385723CA-8459-4956-78CE-2FAF22626C5E}"/>
                </a:ext>
              </a:extLst>
            </p:cNvPr>
            <p:cNvSpPr/>
            <p:nvPr/>
          </p:nvSpPr>
          <p:spPr>
            <a:xfrm>
              <a:off x="-227329" y="1029588"/>
              <a:ext cx="47184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dirty="0">
                  <a:solidFill>
                    <a:schemeClr val="accent1"/>
                  </a:solidFill>
                </a:rPr>
                <a:t>Bloque 3: Tupla de validación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1" name="Google Shape;271;p31">
            <a:extLst>
              <a:ext uri="{FF2B5EF4-FFF2-40B4-BE49-F238E27FC236}">
                <a16:creationId xmlns:a16="http://schemas.microsoft.com/office/drawing/2014/main" id="{109489D6-D287-284E-4543-21647A2F9525}"/>
              </a:ext>
            </a:extLst>
          </p:cNvPr>
          <p:cNvGrpSpPr/>
          <p:nvPr/>
        </p:nvGrpSpPr>
        <p:grpSpPr>
          <a:xfrm>
            <a:off x="4835346" y="1642468"/>
            <a:ext cx="3854685" cy="2549505"/>
            <a:chOff x="-227375" y="1029586"/>
            <a:chExt cx="4718446" cy="5585692"/>
          </a:xfrm>
        </p:grpSpPr>
        <p:sp>
          <p:nvSpPr>
            <p:cNvPr id="22" name="Google Shape;272;p31">
              <a:extLst>
                <a:ext uri="{FF2B5EF4-FFF2-40B4-BE49-F238E27FC236}">
                  <a16:creationId xmlns:a16="http://schemas.microsoft.com/office/drawing/2014/main" id="{79D05603-3889-D5C8-2327-DEB314DA06AA}"/>
                </a:ext>
              </a:extLst>
            </p:cNvPr>
            <p:cNvSpPr/>
            <p:nvPr/>
          </p:nvSpPr>
          <p:spPr>
            <a:xfrm>
              <a:off x="-227375" y="1029586"/>
              <a:ext cx="4718400" cy="558569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lang="es-EC" dirty="0">
                <a:solidFill>
                  <a:schemeClr val="tx1"/>
                </a:solidFill>
              </a:endParaRPr>
            </a:p>
            <a:p>
              <a:pPr lvl="0"/>
              <a:endParaRPr lang="es-EC" dirty="0">
                <a:solidFill>
                  <a:schemeClr val="tx1"/>
                </a:solidFill>
              </a:endParaRPr>
            </a:p>
            <a:p>
              <a:pPr lvl="0"/>
              <a:endParaRPr lang="es-EC" dirty="0">
                <a:solidFill>
                  <a:schemeClr val="tx1"/>
                </a:solidFill>
              </a:endParaRPr>
            </a:p>
            <a:p>
              <a:pPr lvl="0"/>
              <a:endParaRPr lang="es-EC" dirty="0">
                <a:solidFill>
                  <a:schemeClr val="tx1"/>
                </a:solidFill>
              </a:endParaRPr>
            </a:p>
            <a:p>
              <a:pPr lvl="0"/>
              <a:endParaRPr lang="es-EC" dirty="0">
                <a:solidFill>
                  <a:schemeClr val="tx1"/>
                </a:solidFill>
              </a:endParaRPr>
            </a:p>
            <a:p>
              <a:pPr lvl="0"/>
              <a:endParaRPr lang="es-EC" dirty="0">
                <a:solidFill>
                  <a:schemeClr val="tx1"/>
                </a:solidFill>
              </a:endParaRPr>
            </a:p>
            <a:p>
              <a:pPr lvl="0"/>
              <a:endParaRPr lang="es-EC" dirty="0">
                <a:solidFill>
                  <a:schemeClr val="tx1"/>
                </a:solidFill>
              </a:endParaRPr>
            </a:p>
            <a:p>
              <a:pPr lvl="0"/>
              <a:endParaRPr lang="es-EC" dirty="0">
                <a:solidFill>
                  <a:schemeClr val="tx1"/>
                </a:solidFill>
              </a:endParaRPr>
            </a:p>
            <a:p>
              <a:pPr lvl="0"/>
              <a:r>
                <a:rPr lang="es-MX" b="1" dirty="0">
                  <a:solidFill>
                    <a:schemeClr val="tx1"/>
                  </a:solidFill>
                </a:rPr>
                <a:t>Función:</a:t>
              </a:r>
              <a:r>
                <a:rPr lang="es-MX" dirty="0">
                  <a:solidFill>
                    <a:schemeClr val="tx1"/>
                  </a:solidFill>
                </a:rPr>
                <a:t> Muestra el menú y recibe la jugada del usuario.</a:t>
              </a:r>
              <a:endParaRPr lang="es-EC" dirty="0">
                <a:solidFill>
                  <a:schemeClr val="tx1"/>
                </a:solidFill>
              </a:endParaRPr>
            </a:p>
          </p:txBody>
        </p:sp>
        <p:sp>
          <p:nvSpPr>
            <p:cNvPr id="23" name="Google Shape;273;p31">
              <a:extLst>
                <a:ext uri="{FF2B5EF4-FFF2-40B4-BE49-F238E27FC236}">
                  <a16:creationId xmlns:a16="http://schemas.microsoft.com/office/drawing/2014/main" id="{335849AD-24EA-36E1-D037-35889CED77BE}"/>
                </a:ext>
              </a:extLst>
            </p:cNvPr>
            <p:cNvSpPr/>
            <p:nvPr/>
          </p:nvSpPr>
          <p:spPr>
            <a:xfrm>
              <a:off x="-227329" y="1029588"/>
              <a:ext cx="47184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dirty="0">
                  <a:solidFill>
                    <a:schemeClr val="accent1"/>
                  </a:solidFill>
                </a:rPr>
                <a:t>Bloque 4: Menú y entrada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1808547D-B22A-CE02-1E6C-EF73CDEAB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63" y="1682861"/>
            <a:ext cx="2581275" cy="238125"/>
          </a:xfrm>
          <a:prstGeom prst="rect">
            <a:avLst/>
          </a:prstGeom>
        </p:spPr>
      </p:pic>
      <p:pic>
        <p:nvPicPr>
          <p:cNvPr id="46" name="Imagen 45">
            <a:extLst>
              <a:ext uri="{FF2B5EF4-FFF2-40B4-BE49-F238E27FC236}">
                <a16:creationId xmlns:a16="http://schemas.microsoft.com/office/drawing/2014/main" id="{884D5FFC-BB48-E48D-2AA2-7631592FF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8698" y="2077424"/>
            <a:ext cx="3352800" cy="1409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s-EC" dirty="0"/>
              <a:t>Explicación técnica del código</a:t>
            </a:r>
            <a:endParaRPr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  <p:grpSp>
        <p:nvGrpSpPr>
          <p:cNvPr id="14" name="Google Shape;271;p31">
            <a:extLst>
              <a:ext uri="{FF2B5EF4-FFF2-40B4-BE49-F238E27FC236}">
                <a16:creationId xmlns:a16="http://schemas.microsoft.com/office/drawing/2014/main" id="{8924A6F2-3648-0ABD-5226-F8F88D5A63BF}"/>
              </a:ext>
            </a:extLst>
          </p:cNvPr>
          <p:cNvGrpSpPr/>
          <p:nvPr/>
        </p:nvGrpSpPr>
        <p:grpSpPr>
          <a:xfrm>
            <a:off x="818303" y="1297706"/>
            <a:ext cx="4061921" cy="2750312"/>
            <a:chOff x="-227375" y="1029588"/>
            <a:chExt cx="4718446" cy="6256763"/>
          </a:xfrm>
        </p:grpSpPr>
        <p:sp>
          <p:nvSpPr>
            <p:cNvPr id="15" name="Google Shape;272;p31">
              <a:extLst>
                <a:ext uri="{FF2B5EF4-FFF2-40B4-BE49-F238E27FC236}">
                  <a16:creationId xmlns:a16="http://schemas.microsoft.com/office/drawing/2014/main" id="{4DC21BE4-962B-E8F8-6FED-F93939CD1DB7}"/>
                </a:ext>
              </a:extLst>
            </p:cNvPr>
            <p:cNvSpPr/>
            <p:nvPr/>
          </p:nvSpPr>
          <p:spPr>
            <a:xfrm>
              <a:off x="-227375" y="1029588"/>
              <a:ext cx="4718400" cy="6256763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r>
                <a:rPr lang="es-MX" b="1" dirty="0">
                  <a:solidFill>
                    <a:schemeClr val="tx1"/>
                  </a:solidFill>
                </a:rPr>
                <a:t>Función:</a:t>
              </a:r>
              <a:r>
                <a:rPr lang="es-MX" dirty="0">
                  <a:solidFill>
                    <a:schemeClr val="tx1"/>
                  </a:solidFill>
                </a:rPr>
                <a:t> Sale del juego si el usuario pone 0 o muestra error y reinicia si pone un número inválido.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16" name="Google Shape;273;p31">
              <a:extLst>
                <a:ext uri="{FF2B5EF4-FFF2-40B4-BE49-F238E27FC236}">
                  <a16:creationId xmlns:a16="http://schemas.microsoft.com/office/drawing/2014/main" id="{85299256-5951-F3D8-1A08-4F59B1874DEB}"/>
                </a:ext>
              </a:extLst>
            </p:cNvPr>
            <p:cNvSpPr/>
            <p:nvPr/>
          </p:nvSpPr>
          <p:spPr>
            <a:xfrm>
              <a:off x="-227329" y="1029588"/>
              <a:ext cx="47184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C" dirty="0">
                  <a:solidFill>
                    <a:schemeClr val="accent1"/>
                  </a:solidFill>
                </a:rPr>
                <a:t>Bloque 5: Validaciones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18" name="Imagen 17">
            <a:extLst>
              <a:ext uri="{FF2B5EF4-FFF2-40B4-BE49-F238E27FC236}">
                <a16:creationId xmlns:a16="http://schemas.microsoft.com/office/drawing/2014/main" id="{049EC93A-9D96-967D-CEF8-9693ED7E5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80" y="1625169"/>
            <a:ext cx="3971925" cy="1295400"/>
          </a:xfrm>
          <a:prstGeom prst="rect">
            <a:avLst/>
          </a:prstGeom>
        </p:spPr>
      </p:pic>
      <p:grpSp>
        <p:nvGrpSpPr>
          <p:cNvPr id="21" name="Google Shape;271;p31">
            <a:extLst>
              <a:ext uri="{FF2B5EF4-FFF2-40B4-BE49-F238E27FC236}">
                <a16:creationId xmlns:a16="http://schemas.microsoft.com/office/drawing/2014/main" id="{0380297B-4803-EAEC-729A-FB7EEBAE1282}"/>
              </a:ext>
            </a:extLst>
          </p:cNvPr>
          <p:cNvGrpSpPr/>
          <p:nvPr/>
        </p:nvGrpSpPr>
        <p:grpSpPr>
          <a:xfrm>
            <a:off x="5037421" y="1383158"/>
            <a:ext cx="3630431" cy="1952840"/>
            <a:chOff x="-227375" y="1029588"/>
            <a:chExt cx="4718446" cy="4667400"/>
          </a:xfrm>
        </p:grpSpPr>
        <p:sp>
          <p:nvSpPr>
            <p:cNvPr id="22" name="Google Shape;272;p31">
              <a:extLst>
                <a:ext uri="{FF2B5EF4-FFF2-40B4-BE49-F238E27FC236}">
                  <a16:creationId xmlns:a16="http://schemas.microsoft.com/office/drawing/2014/main" id="{1BA2609B-E120-6E59-D00B-C3D1981CFCA4}"/>
                </a:ext>
              </a:extLst>
            </p:cNvPr>
            <p:cNvSpPr/>
            <p:nvPr/>
          </p:nvSpPr>
          <p:spPr>
            <a:xfrm>
              <a:off x="-227375" y="1029588"/>
              <a:ext cx="4718399" cy="4667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b="1" dirty="0">
                  <a:solidFill>
                    <a:schemeClr val="tx1"/>
                  </a:solidFill>
                </a:rPr>
                <a:t>Función:</a:t>
              </a:r>
              <a:r>
                <a:rPr lang="es-MX" dirty="0">
                  <a:solidFill>
                    <a:schemeClr val="tx1"/>
                  </a:solidFill>
                </a:rPr>
                <a:t> La computadora elige aleatoriamente entre 1, 2 y 3 correspondiente a los valores de la tupla.</a:t>
              </a:r>
              <a:r>
                <a:rPr lang="es-MX" dirty="0"/>
                <a:t>.</a:t>
              </a:r>
              <a:endParaRPr dirty="0">
                <a:solidFill>
                  <a:schemeClr val="accent6"/>
                </a:solidFill>
              </a:endParaRPr>
            </a:p>
          </p:txBody>
        </p:sp>
        <p:sp>
          <p:nvSpPr>
            <p:cNvPr id="23" name="Google Shape;273;p31">
              <a:extLst>
                <a:ext uri="{FF2B5EF4-FFF2-40B4-BE49-F238E27FC236}">
                  <a16:creationId xmlns:a16="http://schemas.microsoft.com/office/drawing/2014/main" id="{E6A8EBFE-2833-B46B-E81A-210202E0A910}"/>
                </a:ext>
              </a:extLst>
            </p:cNvPr>
            <p:cNvSpPr/>
            <p:nvPr/>
          </p:nvSpPr>
          <p:spPr>
            <a:xfrm>
              <a:off x="-227329" y="1029588"/>
              <a:ext cx="47184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dirty="0">
                  <a:solidFill>
                    <a:schemeClr val="accent1"/>
                  </a:solidFill>
                </a:rPr>
                <a:t>Bloque 6: Jugada de la computadora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2F69F406-9FF2-BC5A-96C1-2693303BA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018" y="1713906"/>
            <a:ext cx="3505200" cy="333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4"/>
          <p:cNvSpPr txBox="1">
            <a:spLocks noGrp="1"/>
          </p:cNvSpPr>
          <p:nvPr>
            <p:ph type="title" idx="8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s-EC" dirty="0"/>
              <a:t>Explicación técnica del código</a:t>
            </a:r>
            <a:endParaRPr dirty="0"/>
          </a:p>
        </p:txBody>
      </p:sp>
      <p:grpSp>
        <p:nvGrpSpPr>
          <p:cNvPr id="18" name="Google Shape;271;p31">
            <a:extLst>
              <a:ext uri="{FF2B5EF4-FFF2-40B4-BE49-F238E27FC236}">
                <a16:creationId xmlns:a16="http://schemas.microsoft.com/office/drawing/2014/main" id="{4AAFE135-C62A-BC59-61B9-B3AB036CC534}"/>
              </a:ext>
            </a:extLst>
          </p:cNvPr>
          <p:cNvGrpSpPr/>
          <p:nvPr/>
        </p:nvGrpSpPr>
        <p:grpSpPr>
          <a:xfrm>
            <a:off x="818304" y="1297705"/>
            <a:ext cx="3640680" cy="2791409"/>
            <a:chOff x="-227375" y="1029586"/>
            <a:chExt cx="4718446" cy="6671628"/>
          </a:xfrm>
        </p:grpSpPr>
        <p:sp>
          <p:nvSpPr>
            <p:cNvPr id="19" name="Google Shape;272;p31">
              <a:extLst>
                <a:ext uri="{FF2B5EF4-FFF2-40B4-BE49-F238E27FC236}">
                  <a16:creationId xmlns:a16="http://schemas.microsoft.com/office/drawing/2014/main" id="{C3E936C4-74F4-3466-CA45-4257BB5C4E10}"/>
                </a:ext>
              </a:extLst>
            </p:cNvPr>
            <p:cNvSpPr/>
            <p:nvPr/>
          </p:nvSpPr>
          <p:spPr>
            <a:xfrm>
              <a:off x="-227375" y="1029586"/>
              <a:ext cx="4718400" cy="6671628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accent6"/>
                </a:solidFill>
              </a:endParaRPr>
            </a:p>
            <a:p>
              <a:pPr lvl="0"/>
              <a:endParaRPr lang="es-MX" b="1" dirty="0">
                <a:solidFill>
                  <a:schemeClr val="tx1"/>
                </a:solidFill>
              </a:endParaRPr>
            </a:p>
            <a:p>
              <a:pPr lvl="0"/>
              <a:r>
                <a:rPr lang="es-MX" b="1" dirty="0">
                  <a:solidFill>
                    <a:schemeClr val="tx1"/>
                  </a:solidFill>
                </a:rPr>
                <a:t>Función:</a:t>
              </a:r>
              <a:r>
                <a:rPr lang="es-MX" dirty="0">
                  <a:solidFill>
                    <a:schemeClr val="tx1"/>
                  </a:solidFill>
                </a:rPr>
                <a:t> Compara las jugadas de usuario y de la pc y muestra si el resultado es empate, victoria o derrota.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0" name="Google Shape;273;p31">
              <a:extLst>
                <a:ext uri="{FF2B5EF4-FFF2-40B4-BE49-F238E27FC236}">
                  <a16:creationId xmlns:a16="http://schemas.microsoft.com/office/drawing/2014/main" id="{DFFF657A-4C30-6641-0173-4249F75AF9D9}"/>
                </a:ext>
              </a:extLst>
            </p:cNvPr>
            <p:cNvSpPr/>
            <p:nvPr/>
          </p:nvSpPr>
          <p:spPr>
            <a:xfrm>
              <a:off x="-227329" y="1029588"/>
              <a:ext cx="47184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MX" dirty="0">
                  <a:solidFill>
                    <a:schemeClr val="accent1"/>
                  </a:solidFill>
                </a:rPr>
                <a:t>Bloque 7: Comparación y resultado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1" name="Google Shape;271;p31">
            <a:extLst>
              <a:ext uri="{FF2B5EF4-FFF2-40B4-BE49-F238E27FC236}">
                <a16:creationId xmlns:a16="http://schemas.microsoft.com/office/drawing/2014/main" id="{1B3D09EC-CB38-69E5-1AEA-C93B9E82EAA3}"/>
              </a:ext>
            </a:extLst>
          </p:cNvPr>
          <p:cNvGrpSpPr/>
          <p:nvPr/>
        </p:nvGrpSpPr>
        <p:grpSpPr>
          <a:xfrm>
            <a:off x="4826741" y="1643883"/>
            <a:ext cx="3640645" cy="2292781"/>
            <a:chOff x="-227375" y="1029586"/>
            <a:chExt cx="4718446" cy="5479879"/>
          </a:xfrm>
        </p:grpSpPr>
        <p:sp>
          <p:nvSpPr>
            <p:cNvPr id="22" name="Google Shape;272;p31">
              <a:extLst>
                <a:ext uri="{FF2B5EF4-FFF2-40B4-BE49-F238E27FC236}">
                  <a16:creationId xmlns:a16="http://schemas.microsoft.com/office/drawing/2014/main" id="{5DCE391F-AE20-CF46-6AD6-BAA4977C9AAC}"/>
                </a:ext>
              </a:extLst>
            </p:cNvPr>
            <p:cNvSpPr/>
            <p:nvPr/>
          </p:nvSpPr>
          <p:spPr>
            <a:xfrm>
              <a:off x="-227375" y="1029586"/>
              <a:ext cx="4718400" cy="5479879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endParaRPr lang="es-MX" b="1" dirty="0">
                <a:solidFill>
                  <a:schemeClr val="tx1"/>
                </a:solidFill>
              </a:endParaRPr>
            </a:p>
            <a:p>
              <a:pPr lvl="0"/>
              <a:endParaRPr lang="es-MX" b="1" dirty="0">
                <a:solidFill>
                  <a:schemeClr val="tx1"/>
                </a:solidFill>
              </a:endParaRPr>
            </a:p>
            <a:p>
              <a:pPr lvl="0"/>
              <a:endParaRPr lang="es-MX" b="1" dirty="0">
                <a:solidFill>
                  <a:schemeClr val="tx1"/>
                </a:solidFill>
              </a:endParaRPr>
            </a:p>
            <a:p>
              <a:pPr lvl="0"/>
              <a:endParaRPr lang="es-MX" b="1" dirty="0">
                <a:solidFill>
                  <a:schemeClr val="tx1"/>
                </a:solidFill>
              </a:endParaRPr>
            </a:p>
            <a:p>
              <a:pPr lvl="0"/>
              <a:endParaRPr lang="es-MX" b="1" dirty="0">
                <a:solidFill>
                  <a:schemeClr val="tx1"/>
                </a:solidFill>
              </a:endParaRPr>
            </a:p>
            <a:p>
              <a:pPr lvl="0"/>
              <a:r>
                <a:rPr lang="es-MX" b="1" dirty="0">
                  <a:solidFill>
                    <a:schemeClr val="tx1"/>
                  </a:solidFill>
                </a:rPr>
                <a:t>Función:</a:t>
              </a:r>
              <a:r>
                <a:rPr lang="es-MX" dirty="0">
                  <a:solidFill>
                    <a:schemeClr val="tx1"/>
                  </a:solidFill>
                </a:rPr>
                <a:t> Evita que el programa se rompa si el usuario escribe texto o símbolos.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23" name="Google Shape;273;p31">
              <a:extLst>
                <a:ext uri="{FF2B5EF4-FFF2-40B4-BE49-F238E27FC236}">
                  <a16:creationId xmlns:a16="http://schemas.microsoft.com/office/drawing/2014/main" id="{F1446D0C-0F5D-ED0A-0E25-1C1C87C9F772}"/>
                </a:ext>
              </a:extLst>
            </p:cNvPr>
            <p:cNvSpPr/>
            <p:nvPr/>
          </p:nvSpPr>
          <p:spPr>
            <a:xfrm>
              <a:off x="-227329" y="1029588"/>
              <a:ext cx="4718400" cy="610201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/>
              <a:r>
                <a:rPr lang="es-EC" dirty="0">
                  <a:solidFill>
                    <a:schemeClr val="accent1"/>
                  </a:solidFill>
                </a:rPr>
                <a:t>Bloque 8: Manejo de errores</a:t>
              </a:r>
              <a:endParaRPr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5" name="Imagen 24">
            <a:extLst>
              <a:ext uri="{FF2B5EF4-FFF2-40B4-BE49-F238E27FC236}">
                <a16:creationId xmlns:a16="http://schemas.microsoft.com/office/drawing/2014/main" id="{C062220E-34BD-E086-27B8-74B19C8A1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63" y="1643883"/>
            <a:ext cx="3362325" cy="147637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BDFF545E-A764-E229-DEB6-C2BA6497D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7308" y="2222602"/>
            <a:ext cx="3419475" cy="6953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322</Words>
  <Application>Microsoft Office PowerPoint</Application>
  <PresentationFormat>Presentación en pantalla (16:9)</PresentationFormat>
  <Paragraphs>70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Quantico</vt:lpstr>
      <vt:lpstr>Denk One</vt:lpstr>
      <vt:lpstr>Source Code Pro</vt:lpstr>
      <vt:lpstr>Fira Sans Extra Condensed</vt:lpstr>
      <vt:lpstr>Nunito Light</vt:lpstr>
      <vt:lpstr>Arial</vt:lpstr>
      <vt:lpstr>New Operating System Design Pitch Deck by Slidesgo</vt:lpstr>
      <vt:lpstr>Proyecto Final: Piedra, Papel o Tijera en Python Materia: Lógica de Programación Estudiante: Juan Tenesaca Fecha: 28 Junio 2025</vt:lpstr>
      <vt:lpstr>&lt;/ Objetivo del proyecto</vt:lpstr>
      <vt:lpstr>Menú interactivo</vt:lpstr>
      <vt:lpstr>&lt;/ Explicación técnica del código</vt:lpstr>
      <vt:lpstr>&lt;/ Explicación técnica del código</vt:lpstr>
      <vt:lpstr>&lt;/ Explicación técnica del código</vt:lpstr>
      <vt:lpstr>&lt;/ Explicación técnica del código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TENESACA ILLESCAS JUAN</cp:lastModifiedBy>
  <cp:revision>5</cp:revision>
  <dcterms:modified xsi:type="dcterms:W3CDTF">2025-06-28T19:34:05Z</dcterms:modified>
</cp:coreProperties>
</file>