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3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0.png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9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CD1F61B-04DA-824E-82BF-A786E4A615A4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1125071" y="3602038"/>
            <a:ext cx="105156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kumimoji="1" lang="zh-CN"/>
              <a:t>请输入副标题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5700AA0-BC9F-1449-9F0D-395BF8C0A98F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1125071" y="917464"/>
            <a:ext cx="10515600" cy="2499379"/>
          </a:xfrm>
        </p:spPr>
        <p:txBody>
          <a:bodyPr anchor="b" anchorCtr="1"/>
          <a:lstStyle/>
          <a:p>
            <a:r>
              <a:rPr altLang="en-US" dirty="0" kumimoji="1" lang="zh-CN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0641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2B417-06B6-C344-83E4-943DFD36CB62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838200" y="365125"/>
            <a:ext cx="10515600" cy="1027577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altLang="en-US" dirty="0" kumimoji="1" lang="zh-CN"/>
              <a:t>请输入标题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F7A1C-A8A0-2F4F-9461-85E44FC2856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81486EA-347A-0A4B-B731-411027E898F9}" type="datetimeFigureOut">
              <a:rPr altLang="en-US" kumimoji="1" lang="zh-CN" smtClean="0"/>
              <a:t>2018/10/8</a:t>
            </a:fld>
            <a:endParaRPr altLang="en-US" kumimoji="1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922E5-5947-2F46-A036-21DFD92E4B7C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9264C02E-4B37-F146-8FFE-91CADB2232A1}" type="slidenum">
              <a:rPr altLang="en-US" kumimoji="1" lang="zh-CN" smtClean="0"/>
              <a:t>‹#›</a:t>
            </a:fld>
            <a:endParaRPr altLang="en-US" kumimoji="1" lang="zh-CN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BDA7E6C-E61C-3744-BDB4-A06456275924}"/>
              </a:ext>
            </a:extLst>
          </p:cNvPr>
          <p:cNvSpPr>
            <a:spLocks noGrp="1"/>
          </p:cNvSpPr>
          <p:nvPr>
            <p:ph idx="12" sz="quarter" type="pic"/>
          </p:nvPr>
        </p:nvSpPr>
        <p:spPr>
          <a:xfrm>
            <a:off x="838200" y="1744663"/>
            <a:ext cx="10515600" cy="42910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altLang="en-US" kumimoji="1" lang="zh-CN"/>
          </a:p>
        </p:txBody>
      </p:sp>
    </p:spTree>
    <p:extLst>
      <p:ext uri="{BB962C8B-B14F-4D97-AF65-F5344CB8AC3E}">
        <p14:creationId xmlns:p14="http://schemas.microsoft.com/office/powerpoint/2010/main" val="12286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backimag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BFEF11DD-1762-B342-B32F-F2DF69C5C8DF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1810871" y="3602038"/>
            <a:ext cx="9144000" cy="1655762"/>
          </a:xfrm>
          <a:ln>
            <a:noFill/>
          </a:ln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kumimoji="1" lang="zh-CN"/>
              <a:t>请输入副标题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67F4E435-AD5C-384E-A5F0-A42572BC4CF8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1125071" y="596767"/>
            <a:ext cx="10515600" cy="2662840"/>
          </a:xfrm>
        </p:spPr>
        <p:txBody>
          <a:bodyPr anchor="b" anchorCtr="1"/>
          <a:lstStyle/>
          <a:p>
            <a:r>
              <a:rPr altLang="en-US" dirty="0" kumimoji="1" lang="zh-CN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5755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>
            <a:extLst>
              <a:ext uri="{FF2B5EF4-FFF2-40B4-BE49-F238E27FC236}">
                <a16:creationId xmlns:a16="http://schemas.microsoft.com/office/drawing/2014/main" id="{1C640F4B-C68B-3445-8CDB-100D80AEDDAE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921151" y="5800846"/>
            <a:ext cx="10515600" cy="484208"/>
          </a:xfrm>
          <a:ln>
            <a:noFill/>
          </a:ln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kumimoji="1" lang="zh-CN"/>
              <a:t>请输入副标题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6AF644C2-8627-EE48-BBF3-838C09490684}"/>
              </a:ext>
            </a:extLst>
          </p:cNvPr>
          <p:cNvSpPr>
            <a:spLocks noGrp="1"/>
          </p:cNvSpPr>
          <p:nvPr>
            <p:ph idx="10" sz="quarter" type="pic"/>
          </p:nvPr>
        </p:nvSpPr>
        <p:spPr>
          <a:xfrm>
            <a:off x="0" y="0"/>
            <a:ext cx="12192000" cy="416718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indent="0" marL="0">
              <a:buNone/>
              <a:defRPr/>
            </a:lvl1pPr>
          </a:lstStyle>
          <a:p>
            <a:endParaRPr altLang="en-US" dirty="0" kumimoji="1" lang="zh-CN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B3DA4F99-102E-B546-B6E5-6E095398F150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921150" y="4833257"/>
            <a:ext cx="10515599" cy="817933"/>
          </a:xfrm>
        </p:spPr>
        <p:txBody>
          <a:bodyPr anchor="ctr" anchorCtr="1"/>
          <a:lstStyle/>
          <a:p>
            <a:r>
              <a:rPr altLang="en-US" dirty="0" kumimoji="1" lang="zh-CN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201200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83504-B3B4-9A41-804A-B53C232FAB2C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 anchor="ctr" anchorCtr="1"/>
          <a:lstStyle>
            <a:lvl1pPr>
              <a:defRPr b="1" baseline="0" i="0"/>
            </a:lvl1pPr>
          </a:lstStyle>
          <a:p>
            <a:r>
              <a:rPr altLang="en-US" dirty="0" kumimoji="1" lang="zh-CN"/>
              <a:t>请输入标题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DD61700-CEC0-4D4E-B24D-DA678D14A5CC}"/>
              </a:ext>
            </a:extLst>
          </p:cNvPr>
          <p:cNvSpPr>
            <a:spLocks noGrp="1"/>
          </p:cNvSpPr>
          <p:nvPr>
            <p:ph hasCustomPrompt="1" idx="13" sz="quarter"/>
          </p:nvPr>
        </p:nvSpPr>
        <p:spPr>
          <a:xfrm>
            <a:off x="838200" y="1839913"/>
            <a:ext cx="10515600" cy="4410075"/>
          </a:xfrm>
        </p:spPr>
        <p:txBody>
          <a:bodyPr/>
          <a:lstStyle>
            <a:lvl1pPr indent="0" marL="0">
              <a:buNone/>
              <a:defRPr/>
            </a:lvl1pPr>
          </a:lstStyle>
          <a:p>
            <a:r>
              <a:rPr altLang="en-US" dirty="0" kumimoji="1" lang="zh-CN"/>
              <a:t>请输入内容</a:t>
            </a:r>
          </a:p>
        </p:txBody>
      </p:sp>
    </p:spTree>
    <p:extLst>
      <p:ext uri="{BB962C8B-B14F-4D97-AF65-F5344CB8AC3E}">
        <p14:creationId xmlns:p14="http://schemas.microsoft.com/office/powerpoint/2010/main" val="1054606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itle and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C07F4F-E7E6-6544-9E30-F009BAFC13E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81486EA-347A-0A4B-B731-411027E898F9}" type="datetimeFigureOut">
              <a:rPr altLang="en-US" kumimoji="1" lang="zh-CN" smtClean="0"/>
              <a:t>2018/10/8</a:t>
            </a:fld>
            <a:endParaRPr altLang="en-US" kumimoji="1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CF61E-6584-9E42-AB59-E7FB3D05F1F7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9264C02E-4B37-F146-8FFE-91CADB2232A1}" type="slidenum">
              <a:rPr altLang="en-US" kumimoji="1" lang="zh-CN" smtClean="0"/>
              <a:t>‹#›</a:t>
            </a:fld>
            <a:endParaRPr altLang="en-US" kumimoji="1" 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CAC04-CCC4-CC4E-AFE0-FB1DD0B2C323}"/>
              </a:ext>
            </a:extLst>
          </p:cNvPr>
          <p:cNvSpPr>
            <a:spLocks noGrp="1"/>
          </p:cNvSpPr>
          <p:nvPr>
            <p:ph hasCustomPrompt="1" idx="12" sz="quarter"/>
          </p:nvPr>
        </p:nvSpPr>
        <p:spPr>
          <a:xfrm>
            <a:off x="5355773" y="2255838"/>
            <a:ext cx="5998028" cy="3538537"/>
          </a:xfrm>
        </p:spPr>
        <p:txBody>
          <a:bodyPr/>
          <a:lstStyle/>
          <a:p>
            <a:r>
              <a:rPr altLang="en-US" dirty="0" kumimoji="1" lang="zh-CN"/>
              <a:t>请输入内容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A2CEC2DC-7CE1-3C48-ABD4-97C1C2BF8076}"/>
              </a:ext>
            </a:extLst>
          </p:cNvPr>
          <p:cNvSpPr>
            <a:spLocks noGrp="1"/>
          </p:cNvSpPr>
          <p:nvPr>
            <p:ph idx="13" sz="quarter" type="pic"/>
          </p:nvPr>
        </p:nvSpPr>
        <p:spPr>
          <a:xfrm>
            <a:off x="-1" y="0"/>
            <a:ext cx="4726379" cy="6858000"/>
          </a:xfr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altLang="en-US" kumimoji="1" lang="zh-CN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C28B9883-9BF6-2048-ADAA-3A8F568B6F10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5355772" y="961901"/>
            <a:ext cx="5998028" cy="1068780"/>
          </a:xfrm>
        </p:spPr>
        <p:txBody>
          <a:bodyPr/>
          <a:lstStyle/>
          <a:p>
            <a:r>
              <a:rPr altLang="en-US" dirty="0" kumimoji="1" lang="zh-CN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34144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A32FB7-719F-0045-874B-E82FEB1C105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81486EA-347A-0A4B-B731-411027E898F9}" type="datetimeFigureOut">
              <a:rPr altLang="en-US" kumimoji="1" lang="zh-CN" smtClean="0"/>
              <a:t>2018/10/8</a:t>
            </a:fld>
            <a:endParaRPr altLang="en-US" kumimoji="1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04F7E-C7FB-F74A-97C8-38BD5F2E0169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9264C02E-4B37-F146-8FFE-91CADB2232A1}" type="slidenum">
              <a:rPr altLang="en-US" kumimoji="1" lang="zh-CN" smtClean="0"/>
              <a:t>‹#›</a:t>
            </a:fld>
            <a:endParaRPr altLang="en-US" kumimoji="1" lang="zh-CN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F444D0-99F1-3846-8CDF-DEFF81A0D535}"/>
              </a:ext>
            </a:extLst>
          </p:cNvPr>
          <p:cNvSpPr>
            <a:spLocks noGrp="1"/>
          </p:cNvSpPr>
          <p:nvPr>
            <p:ph idx="12" sz="quarter" type="pic"/>
          </p:nvPr>
        </p:nvSpPr>
        <p:spPr>
          <a:xfrm>
            <a:off x="0" y="0"/>
            <a:ext cx="6424613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altLang="en-US" kumimoji="1" lang="zh-CN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3EBE983-F168-3A4F-9C2A-FC20FAAF4246}"/>
              </a:ext>
            </a:extLst>
          </p:cNvPr>
          <p:cNvSpPr>
            <a:spLocks noGrp="1"/>
          </p:cNvSpPr>
          <p:nvPr>
            <p:ph idx="13" sz="quarter" type="pic"/>
          </p:nvPr>
        </p:nvSpPr>
        <p:spPr>
          <a:xfrm>
            <a:off x="6732588" y="0"/>
            <a:ext cx="5459412" cy="3218213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altLang="en-US" kumimoji="1" lang="zh-CN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3D919294-D795-4244-8AB3-E020F7A01BFC}"/>
              </a:ext>
            </a:extLst>
          </p:cNvPr>
          <p:cNvSpPr>
            <a:spLocks noGrp="1"/>
          </p:cNvSpPr>
          <p:nvPr>
            <p:ph idx="14" sz="quarter" type="pic"/>
          </p:nvPr>
        </p:nvSpPr>
        <p:spPr>
          <a:xfrm>
            <a:off x="6732588" y="3503221"/>
            <a:ext cx="5459412" cy="3354779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altLang="en-US" kumimoji="1" lang="zh-CN"/>
          </a:p>
        </p:txBody>
      </p:sp>
    </p:spTree>
    <p:extLst>
      <p:ext uri="{BB962C8B-B14F-4D97-AF65-F5344CB8AC3E}">
        <p14:creationId xmlns:p14="http://schemas.microsoft.com/office/powerpoint/2010/main" val="751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hir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40A6B5-20E9-D042-BEA0-B34437D3161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81486EA-347A-0A4B-B731-411027E898F9}" type="datetimeFigureOut">
              <a:rPr altLang="en-US" kumimoji="1" lang="zh-CN" smtClean="0"/>
              <a:t>2018/10/8</a:t>
            </a:fld>
            <a:endParaRPr altLang="en-US" kumimoji="1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6BFEB-0FAF-1C4E-BE1B-1CF3523F82EE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9264C02E-4B37-F146-8FFE-91CADB2232A1}" type="slidenum">
              <a:rPr altLang="en-US" kumimoji="1" lang="zh-CN" smtClean="0"/>
              <a:t>‹#›</a:t>
            </a:fld>
            <a:endParaRPr altLang="en-US" kumimoji="1" lang="zh-CN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19D0180F-D853-A044-8277-B3E0B813A7F5}"/>
              </a:ext>
            </a:extLst>
          </p:cNvPr>
          <p:cNvSpPr>
            <a:spLocks noGrp="1"/>
          </p:cNvSpPr>
          <p:nvPr>
            <p:ph idx="12" sz="quarter" type="pic"/>
          </p:nvPr>
        </p:nvSpPr>
        <p:spPr>
          <a:xfrm>
            <a:off x="-1" y="0"/>
            <a:ext cx="3798277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altLang="en-US" kumimoji="1" lang="zh-CN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BE9C0094-16C5-FD46-B211-6A8E8E3C28F9}"/>
              </a:ext>
            </a:extLst>
          </p:cNvPr>
          <p:cNvSpPr>
            <a:spLocks noGrp="1"/>
          </p:cNvSpPr>
          <p:nvPr>
            <p:ph idx="13" sz="quarter" type="pic"/>
          </p:nvPr>
        </p:nvSpPr>
        <p:spPr>
          <a:xfrm>
            <a:off x="4123713" y="0"/>
            <a:ext cx="3854303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altLang="en-US" kumimoji="1" lang="zh-CN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3A4ACB2-9B69-224D-98A2-C86F55AEC648}"/>
              </a:ext>
            </a:extLst>
          </p:cNvPr>
          <p:cNvSpPr>
            <a:spLocks noGrp="1"/>
          </p:cNvSpPr>
          <p:nvPr>
            <p:ph idx="14" sz="quarter" type="pic"/>
          </p:nvPr>
        </p:nvSpPr>
        <p:spPr>
          <a:xfrm>
            <a:off x="8285163" y="0"/>
            <a:ext cx="3906837" cy="6858000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altLang="en-US" kumimoji="1" lang="zh-CN"/>
          </a:p>
        </p:txBody>
      </p:sp>
    </p:spTree>
    <p:extLst>
      <p:ext uri="{BB962C8B-B14F-4D97-AF65-F5344CB8AC3E}">
        <p14:creationId xmlns:p14="http://schemas.microsoft.com/office/powerpoint/2010/main" val="336391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02C00B-905F-0342-9F30-918F2939C03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81486EA-347A-0A4B-B731-411027E898F9}" type="datetimeFigureOut">
              <a:rPr altLang="en-US" kumimoji="1" lang="zh-CN" smtClean="0"/>
              <a:t>2018/10/8</a:t>
            </a:fld>
            <a:endParaRPr altLang="en-US" kumimoji="1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91591-A207-8B42-9583-B888E7C968A2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9264C02E-4B37-F146-8FFE-91CADB2232A1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  <p:extLst>
      <p:ext uri="{BB962C8B-B14F-4D97-AF65-F5344CB8AC3E}">
        <p14:creationId xmlns:p14="http://schemas.microsoft.com/office/powerpoint/2010/main" val="198504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itle and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17023-EC9B-9A46-A6DF-0DB5BD73478C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 anchor="ctr" anchorCtr="1"/>
          <a:lstStyle>
            <a:lvl1pPr>
              <a:defRPr/>
            </a:lvl1pPr>
          </a:lstStyle>
          <a:p>
            <a:r>
              <a:rPr altLang="en-US" dirty="0" kumimoji="1" lang="zh-CN"/>
              <a:t>请输入标题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1462B-9771-9D40-855C-D1274D5BB37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81486EA-347A-0A4B-B731-411027E898F9}" type="datetimeFigureOut">
              <a:rPr altLang="en-US" kumimoji="1" lang="zh-CN" smtClean="0"/>
              <a:t>2018/10/8</a:t>
            </a:fld>
            <a:endParaRPr altLang="en-US" kumimoji="1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318D52-924E-6D4B-8F46-B6F064E2C27A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9264C02E-4B37-F146-8FFE-91CADB2232A1}" type="slidenum">
              <a:rPr altLang="en-US" kumimoji="1" lang="zh-CN" smtClean="0"/>
              <a:t>‹#›</a:t>
            </a:fld>
            <a:endParaRPr altLang="en-US" kumimoji="1" 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2503D-47A6-D54F-AAA4-FDE5FC9E94C0}"/>
              </a:ext>
            </a:extLst>
          </p:cNvPr>
          <p:cNvSpPr>
            <a:spLocks noGrp="1"/>
          </p:cNvSpPr>
          <p:nvPr>
            <p:ph hasCustomPrompt="1" idx="12" sz="quarter"/>
          </p:nvPr>
        </p:nvSpPr>
        <p:spPr>
          <a:xfrm>
            <a:off x="838199" y="1828800"/>
            <a:ext cx="5154637" cy="4219575"/>
          </a:xfrm>
        </p:spPr>
        <p:txBody>
          <a:bodyPr/>
          <a:lstStyle/>
          <a:p>
            <a:r>
              <a:rPr altLang="en-US" dirty="0" kumimoji="1" lang="zh-CN"/>
              <a:t>请输入内容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B5354BE2-FC7E-E845-938D-431ADD8092E7}"/>
              </a:ext>
            </a:extLst>
          </p:cNvPr>
          <p:cNvSpPr>
            <a:spLocks noGrp="1"/>
          </p:cNvSpPr>
          <p:nvPr>
            <p:ph idx="13" sz="quarter" type="pic"/>
          </p:nvPr>
        </p:nvSpPr>
        <p:spPr>
          <a:xfrm>
            <a:off x="6302326" y="1828800"/>
            <a:ext cx="5051474" cy="421957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altLang="en-US" kumimoji="1" lang="zh-CN"/>
          </a:p>
        </p:txBody>
      </p:sp>
    </p:spTree>
    <p:extLst>
      <p:ext uri="{BB962C8B-B14F-4D97-AF65-F5344CB8AC3E}">
        <p14:creationId xmlns:p14="http://schemas.microsoft.com/office/powerpoint/2010/main" val="1169026113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9E56F8-06EE-EF4C-A062-B8A5B40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dirty="0" kumimoji="1" lang="zh-CN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6B92D-7A17-C149-8FA3-DF2E0400CA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r>
              <a:rPr altLang="en-US" dirty="0" kumimoji="1" lang="zh-CN"/>
              <a:t>内容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3340A-66BC-9448-9141-6357725ACB39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86EA-347A-0A4B-B731-411027E898F9}" type="datetimeFigureOut">
              <a:rPr altLang="en-US" kumimoji="1" lang="zh-CN" smtClean="0"/>
              <a:t>2018/10/8</a:t>
            </a:fld>
            <a:endParaRPr altLang="en-US" kumimoji="1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286C1-9F33-9D4D-8D39-2181BA2C117E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C02E-4B37-F146-8FFE-91CADB2232A1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  <p:extLst>
      <p:ext uri="{BB962C8B-B14F-4D97-AF65-F5344CB8AC3E}">
        <p14:creationId xmlns:p14="http://schemas.microsoft.com/office/powerpoint/2010/main" val="52816416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0" latinLnBrk="0" marL="0" rtl="0">
        <a:lnSpc>
          <a:spcPct val="90000"/>
        </a:lnSpc>
        <a:spcBef>
          <a:spcPts val="1000"/>
        </a:spcBef>
        <a:buFont charset="0" panose="020B0604020202020204" pitchFamily="34" typeface="Arial"/>
        <a:buNone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3F3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016000" y="1016000"/>
            <a:ext cx="10160000" cy="2794000"/>
          </a:xfrm>
          <a:prstGeom prst="rect">
            <a:avLst/>
          </a:prstGeom>
        </p:spPr>
        <p:txBody>
          <a:bodyPr anchor="b" rtlCol="false">
            <a:norm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5000" b="true">
                <a:solidFill>
                  <a:srgbClr val="41464B"/>
                </a:solidFill>
                <a:latin typeface="Microsoft YaHei"/>
                <a:ea typeface="Microsoft YaHei"/>
              </a:rPr>
              <a:t>《Securify: Practical Security Analysis of Smart Contracts》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9067800" y="5067300"/>
            <a:ext cx="1778000" cy="533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2000">
                <a:solidFill>
                  <a:srgbClr val="676B6F"/>
                </a:solidFill>
                <a:latin typeface="Microsoft YaHei"/>
              </a:rPr>
              <a:t>11月9日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  <a:ea typeface="Microsoft YaHei"/>
              </a:rPr>
              <a:t>发现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4953000" cy="4546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lnSpc>
                <a:spcPct val="170000"/>
              </a:lnSpc>
            </a:pPr>
            <a:r>
              <a:t/>
            </a: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为了发现这个安全问题，Securify提供了一个违规模式，该模式将匹配 在图3中以红色突出显示的赋值owner= _owner的执行不依赖于调用者指令返回的值（返回交易发件人的地址）的情况。为了检查这种模式，Securify通过分析合同的依赖关系图来推断数据和控制流的依赖关系。 在这里，Securify推断赋值owner= _owner不依赖于调用者指令，这意味着任何用户都可以访问该指派。</a:t>
            </a:r>
            <a:endParaRPr lang="en-US" sz="1100"/>
          </a:p>
          <a:p>
            <a:pPr algn="l"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在第3节中，我们提供了有关此违规模式的更多详细信息，以及有关Securify如何使用它来检测漏洞的更多详细信息。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5892800" y="1676400"/>
            <a:ext cx="5422900" cy="3924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5562600" y="5778500"/>
            <a:ext cx="6096000" cy="533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1400">
                <a:solidFill>
                  <a:srgbClr val="A0A2A5"/>
                </a:solidFill>
                <a:latin typeface="Microsoft YaHei"/>
                <a:ea typeface="Microsoft YaHei"/>
              </a:rPr>
              <a:t>图3：一个易受攻击的钱包，允许任何用户撤回存储在其中的所有ether。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</a:rPr>
              <a:t>2.2 Parity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4953000" cy="4546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lnSpc>
                <a:spcPct val="170000"/>
              </a:lnSpc>
            </a:pPr>
            <a:r>
              <a:t/>
            </a:r>
            <a:r>
              <a:rPr lang="en-US" sz="1800">
                <a:solidFill>
                  <a:srgbClr val="676B6F"/>
                </a:solidFill>
                <a:latin typeface="sans-serif"/>
              </a:rPr>
              <a:t/>
            </a:r>
            <a:endParaRPr lang="en-US" sz="1100"/>
          </a:p>
          <a:p>
            <a:pPr algn="l"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sans-serif"/>
              </a:rPr>
              <a:t/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5562600" y="5778500"/>
            <a:ext cx="6096000" cy="533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1400">
                <a:solidFill>
                  <a:srgbClr val="A0A2A5"/>
                </a:solidFill>
                <a:latin typeface="Microsoft YaHei"/>
                <a:ea typeface="Microsoft YaHei"/>
              </a:rPr>
              <a:t>图4：将功能委托给库合同walletLibrary的钱包</a:t>
            </a:r>
            <a:endParaRPr lang="en-US" sz="1100"/>
          </a:p>
        </p:txBody>
      </p:sp>
      <p:pic>
        <p:nvPicPr>
          <p:cNvPr name="Picture 4" id="5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685800" y="3378200"/>
            <a:ext cx="2921000" cy="2832100"/>
          </a:xfrm>
          <a:prstGeom prst="rect">
            <a:avLst/>
          </a:prstGeom>
        </p:spPr>
      </p:pic>
      <p:pic>
        <p:nvPicPr>
          <p:cNvPr name="Picture 5" id="6"/>
          <p:cNvPicPr>
            <a:picLocks noChangeAspect="true"/>
          </p:cNvPicPr>
          <p:nvPr/>
        </p:nvPicPr>
        <p:blipFill>
          <a:blip r:embed="rId3">
            <a:alphaModFix amt="100000"/>
          </a:blip>
          <a:srcRect/>
          <a:stretch>
            <a:fillRect/>
          </a:stretch>
        </p:blipFill>
        <p:spPr>
          <a:xfrm>
            <a:off x="5600700" y="1511300"/>
            <a:ext cx="6045200" cy="4279900"/>
          </a:xfrm>
          <a:prstGeom prst="rect">
            <a:avLst/>
          </a:prstGeom>
        </p:spPr>
      </p:pic>
      <p:sp>
        <p:nvSpPr>
          <p:cNvPr name="TextBox 6" id="7"/>
          <p:cNvSpPr txBox="true"/>
          <p:nvPr/>
        </p:nvSpPr>
        <p:spPr>
          <a:xfrm>
            <a:off x="685800" y="1511300"/>
            <a:ext cx="5143500" cy="381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t/>
            </a:r>
            <a:r>
              <a:rPr lang="en-US" sz="2000">
                <a:latin typeface="Microsoft YaHei"/>
                <a:ea typeface="Microsoft YaHei"/>
              </a:rPr>
              <a:t>可以使用指定的kill指令从区块链中删除以太坊契约。 如果攻击者可以从区块链中删除钱包库，则无法从钱包中提取钱包中的资金。 这是因为钱包依赖库智能合约撤销Ether。 2017年11月，一个流行的钱包库从区块链中删除，有效冻结了价值约2.8亿美元的ETH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  <a:ea typeface="Microsoft YaHei"/>
              </a:rPr>
              <a:t>发现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5562600" y="5778500"/>
            <a:ext cx="6096000" cy="533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1400">
                <a:solidFill>
                  <a:srgbClr val="A0A2A5"/>
                </a:solidFill>
                <a:latin typeface="Microsoft YaHei"/>
                <a:ea typeface="Microsoft YaHei"/>
              </a:rPr>
              <a:t>图4：将功能委托给库合同walletLibrary的钱包</a:t>
            </a:r>
            <a:endParaRPr lang="en-US" sz="110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5600700" y="1511300"/>
            <a:ext cx="6045200" cy="4279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685800" y="1587500"/>
            <a:ext cx="5003800" cy="2133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40000"/>
              </a:lnSpc>
            </a:pPr>
            <a:r>
              <a:t/>
            </a:r>
            <a:r>
              <a:rPr lang="en-US" sz="2000">
                <a:solidFill>
                  <a:srgbClr val="676B6F"/>
                </a:solidFill>
                <a:latin typeface="Microsoft YaHei"/>
                <a:ea typeface="Microsoft YaHei"/>
              </a:rPr>
              <a:t>为了发现此漏洞，Securify会以Violation Pattern 去匹配两个要素。</a:t>
            </a:r>
            <a:endParaRPr lang="en-US" sz="1100"/>
          </a:p>
          <a:p>
            <a:pPr algn="l">
              <a:lnSpc>
                <a:spcPct val="140000"/>
              </a:lnSpc>
            </a:pPr>
            <a:r>
              <a:rPr lang="en-US" sz="2000">
                <a:solidFill>
                  <a:srgbClr val="676B6F"/>
                </a:solidFill>
                <a:latin typeface="Microsoft YaHei"/>
                <a:ea typeface="Microsoft YaHei"/>
              </a:rPr>
              <a:t>首先，为证明用户可以存入Ether，Securify会检查是否存在执行不依赖于Ether传输的零停止指令。 假设某些交易可以达到停止指令，这意味在钱包中有余额的用户可以执行stop命令，从而交易的ETH存入合约。</a:t>
            </a:r>
          </a:p>
          <a:p>
            <a:pPr algn="l">
              <a:lnSpc>
                <a:spcPct val="140000"/>
              </a:lnSpc>
            </a:pPr>
            <a:r>
              <a:rPr lang="en-US" sz="2000">
                <a:solidFill>
                  <a:srgbClr val="676B6F"/>
                </a:solidFill>
                <a:latin typeface="Microsoft YaHei"/>
              </a:rPr>
              <a:t> 其次，Securify检查对于所有call function，从合同中提取的Eth可以为零。</a:t>
            </a:r>
          </a:p>
          <a:p>
            <a:pPr algn="l">
              <a:lnSpc>
                <a:spcPct val="140000"/>
              </a:lnSpc>
            </a:pPr>
            <a:r>
              <a:rPr lang="en-US" sz="2000">
                <a:solidFill>
                  <a:srgbClr val="676B6F"/>
                </a:solidFill>
                <a:latin typeface="Microsoft YaHei"/>
              </a:rPr>
              <a:t> 这两个事实的结合意味着Ether可以被锁定在合同中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0160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4500" b="true">
                <a:solidFill>
                  <a:srgbClr val="41464B"/>
                </a:solidFill>
                <a:latin typeface="Microsoft YaHei"/>
              </a:rPr>
              <a:t/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1016000" y="1676400"/>
            <a:ext cx="10160000" cy="4546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lnSpc>
                <a:spcPct val="170000"/>
              </a:lnSpc>
            </a:pPr>
            <a:r>
              <a:t/>
            </a: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在上一节中，我们说明了虽然智能合约中的安全问题很复杂，但通常可以使用从代码中推断出的语义事实来捕获它们。 在本节中，我们描述了Securify系统，该系统以此思想为基础，用于证明和反驳智能合约的安全属性。 我们在此部分中提供了Securify如何检测钱包合同中对owner字段的无限制写入的示例（图3）。 图5总结了主要步骤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1" id="2"/>
          <p:cNvSpPr/>
          <p:nvPr>
            <p:ph type="pic"/>
          </p:nvPr>
        </p:nvSpPr>
        <p:spPr>
          <a:xfrm>
            <a:off x="0" y="0"/>
            <a:ext cx="45339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name="TextBox 2" id="3"/>
          <p:cNvSpPr txBox="true"/>
          <p:nvPr/>
        </p:nvSpPr>
        <p:spPr>
          <a:xfrm>
            <a:off x="5181600" y="1536700"/>
            <a:ext cx="5626100" cy="9017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4000" b="true">
                <a:solidFill>
                  <a:srgbClr val="41464B"/>
                </a:solidFill>
                <a:latin typeface="Microsoft YaHei"/>
                <a:ea typeface="Microsoft YaHei"/>
              </a:rPr>
              <a:t>智能合约自动化审计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5295900" y="2819400"/>
            <a:ext cx="6883400" cy="2590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/>
            <a:r>
              <a:t/>
            </a:r>
            <a:endParaRPr lang="en-US" sz="1100"/>
          </a:p>
          <a:p>
            <a:pPr lvl="1" indent="-231140">
              <a:lnSpc>
                <a:spcPct val="170000"/>
              </a:lnSpc>
              <a:buChar char="•"/>
            </a:pPr>
            <a:r>
              <a:rPr lang="en-US" sz="2000">
                <a:solidFill>
                  <a:srgbClr val="676B6F"/>
                </a:solidFill>
                <a:latin typeface="Microsoft YaHei"/>
                <a:ea typeface="Microsoft YaHei"/>
              </a:rPr>
              <a:t>特征代码的匹配</a:t>
            </a:r>
          </a:p>
          <a:p>
            <a:pPr lvl="1" indent="-231140">
              <a:lnSpc>
                <a:spcPct val="170000"/>
              </a:lnSpc>
              <a:buChar char="•"/>
            </a:pPr>
            <a:r>
              <a:rPr lang="en-US" sz="2000">
                <a:solidFill>
                  <a:srgbClr val="676B6F"/>
                </a:solidFill>
                <a:latin typeface="Microsoft YaHei"/>
                <a:ea typeface="Microsoft YaHei"/>
              </a:rPr>
              <a:t>基于形态化验证的自动化审计</a:t>
            </a:r>
          </a:p>
          <a:p>
            <a:pPr lvl="1" indent="-231140">
              <a:lnSpc>
                <a:spcPct val="170000"/>
              </a:lnSpc>
              <a:buChar char="•"/>
            </a:pPr>
            <a:r>
              <a:rPr lang="en-US" sz="2000">
                <a:solidFill>
                  <a:srgbClr val="676B6F"/>
                </a:solidFill>
                <a:latin typeface="Microsoft YaHei"/>
                <a:ea typeface="Microsoft YaHei"/>
              </a:rPr>
              <a:t>基于符号执行和符号抽象的自动化审计。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0160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  <a:ea typeface="Microsoft YaHei"/>
              </a:rPr>
              <a:t>基于符号执行和符号抽象的一些自动化审计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1016000" y="5118100"/>
            <a:ext cx="10566400" cy="11557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lnSpc>
                <a:spcPct val="170000"/>
              </a:lnSpc>
            </a:pPr>
            <a:r>
              <a:t/>
            </a:r>
            <a:r>
              <a:rPr lang="en-US" sz="1400">
                <a:solidFill>
                  <a:srgbClr val="676B6F"/>
                </a:solidFill>
                <a:latin typeface="sans-serif"/>
                <a:ea typeface="sans-serif"/>
              </a:rPr>
              <a:t>我们就确认应该是一个EVM OPCODE，通过一些源码，编译，可以形成一个OPCODE，然后输入到我们自动化分析引擎。</a:t>
            </a:r>
            <a:endParaRPr lang="en-US" sz="1100"/>
          </a:p>
          <a:p>
            <a:pPr algn="l">
              <a:lnSpc>
                <a:spcPct val="170000"/>
              </a:lnSpc>
            </a:pPr>
            <a:r>
              <a:rPr lang="en-US" sz="1400">
                <a:solidFill>
                  <a:srgbClr val="676B6F"/>
                </a:solidFill>
                <a:latin typeface="sans-serif"/>
                <a:ea typeface="sans-serif"/>
              </a:rPr>
              <a:t>在这种基于符号执行和符号抽象化的自动化审计框架里面，其实它有些共有的特性，就是它在OPCODE或者在输到这个引擎之后，都会转化成一个Control flow graph，即控制流程图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 t="25877" b="0" l="0" r="0"/>
          <a:stretch>
            <a:fillRect/>
          </a:stretch>
        </p:blipFill>
        <p:spPr>
          <a:xfrm>
            <a:off x="1282700" y="1651000"/>
            <a:ext cx="96012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0160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  <a:ea typeface="Microsoft YaHei"/>
              </a:rPr>
              <a:t>基于符号执行的自动审计</a:t>
            </a:r>
            <a:endParaRPr lang="en-US" sz="1100"/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1016000" y="1689100"/>
            <a:ext cx="5740400" cy="2400300"/>
          </a:xfrm>
          <a:prstGeom prst="rect">
            <a:avLst/>
          </a:prstGeom>
        </p:spPr>
      </p:pic>
      <p:pic>
        <p:nvPicPr>
          <p:cNvPr name="Picture 3" id="4"/>
          <p:cNvPicPr>
            <a:picLocks noChangeAspect="true"/>
          </p:cNvPicPr>
          <p:nvPr/>
        </p:nvPicPr>
        <p:blipFill>
          <a:blip r:embed="rId3">
            <a:alphaModFix amt="100000"/>
          </a:blip>
          <a:srcRect/>
          <a:stretch>
            <a:fillRect/>
          </a:stretch>
        </p:blipFill>
        <p:spPr>
          <a:xfrm>
            <a:off x="5778500" y="2819400"/>
            <a:ext cx="53848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0160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</a:rPr>
              <a:t>Securify 符号抽象分析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838200" y="1879600"/>
            <a:ext cx="10490200" cy="6477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70000"/>
              </a:lnSpc>
            </a:pPr>
            <a:r>
              <a:t/>
            </a:r>
            <a:r>
              <a:rPr lang="en-US" sz="2000">
                <a:solidFill>
                  <a:srgbClr val="676B6F"/>
                </a:solidFill>
                <a:latin typeface="Microsoft YaHei"/>
              </a:rPr>
              <a:t>Securify他们就提供了另外一种方法，它们认为现在合约代码其实是特别容易解耦合的，不像我们传统的代码一样，它的耦合性特别高，但像合约代码里面，就有transfer等等一些比较固定解耦合的一些结构和模块，我们并不是需要对整个合约的逻辑进行的校验，可能我们就是对合约解耦合的各个模块进行校验分析，因此可以提高它的自动化程度。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0160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</a:rPr>
              <a:t>Securify 符号抽象分析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698500" y="1511300"/>
            <a:ext cx="6946900" cy="71247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70000"/>
              </a:lnSpc>
            </a:pPr>
            <a:r>
              <a:t/>
            </a:r>
            <a:r>
              <a:rPr lang="en-US" sz="1800">
                <a:solidFill>
                  <a:srgbClr val="676B6F"/>
                </a:solidFill>
                <a:latin typeface="Microsoft YaHei"/>
                <a:ea typeface="Microsoft YaHei"/>
              </a:rPr>
              <a:t>适用于以太坊智能合约的轻量级，可扩展的安全验证器。 </a:t>
            </a:r>
            <a:endParaRPr lang="en-US" sz="1100"/>
          </a:p>
          <a:p>
            <a:pPr>
              <a:lnSpc>
                <a:spcPct val="170000"/>
              </a:lnSpc>
            </a:pPr>
            <a:r>
              <a:rPr lang="en-US" sz="1800" b="true">
                <a:solidFill>
                  <a:srgbClr val="676B6F"/>
                </a:solidFill>
                <a:latin typeface="Microsoft YaHei"/>
                <a:ea typeface="Microsoft YaHei"/>
              </a:rPr>
              <a:t>关键技术思想</a:t>
            </a:r>
            <a:r>
              <a:rPr lang="en-US" sz="1800">
                <a:solidFill>
                  <a:srgbClr val="676B6F"/>
                </a:solidFill>
                <a:latin typeface="Microsoft YaHei"/>
                <a:ea typeface="Microsoft YaHei"/>
              </a:rPr>
              <a:t>是定义镜像给定安全属性的两种模式：</a:t>
            </a:r>
          </a:p>
          <a:p>
            <a:pPr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Microsoft YaHei"/>
                <a:ea typeface="Microsoft YaHei"/>
              </a:rPr>
              <a:t>（i）Compliance Patterns</a:t>
            </a:r>
          </a:p>
          <a:p>
            <a:pPr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Microsoft YaHei"/>
                <a:ea typeface="Microsoft YaHei"/>
              </a:rPr>
              <a:t>（ii）Violation Patterns</a:t>
            </a:r>
          </a:p>
          <a:p>
            <a:pPr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Microsoft YaHei"/>
              </a:rPr>
              <a:t> 为了检查这些模式，Securify 先符号</a:t>
            </a:r>
          </a:p>
          <a:p>
            <a:pPr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Microsoft YaHei"/>
                <a:ea typeface="Microsoft YaHei"/>
              </a:rPr>
              <a:t>化地生成控制流图，并将其转变为</a:t>
            </a:r>
          </a:p>
          <a:p>
            <a:pPr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Microsoft YaHei"/>
              </a:rPr>
              <a:t>   </a:t>
            </a:r>
            <a:r>
              <a:rPr lang="en-US" sz="1800" b="true">
                <a:solidFill>
                  <a:srgbClr val="676B6F"/>
                </a:solidFill>
                <a:latin typeface="Microsoft YaHei"/>
                <a:ea typeface="Microsoft YaHei"/>
              </a:rPr>
              <a:t>分层数据记录（stratified Datalog）</a:t>
            </a:r>
          </a:p>
          <a:p>
            <a:pPr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Microsoft YaHei"/>
                <a:ea typeface="Microsoft YaHei"/>
              </a:rPr>
              <a:t>并利用现成</a:t>
            </a:r>
            <a:r>
              <a:rPr lang="en-US" sz="1800" b="true">
                <a:solidFill>
                  <a:srgbClr val="676B6F"/>
                </a:solidFill>
                <a:latin typeface="Microsoft YaHei"/>
              </a:rPr>
              <a:t>stratified Datalog slover</a:t>
            </a:r>
          </a:p>
          <a:p>
            <a:pPr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Microsoft YaHei"/>
                <a:ea typeface="Microsoft YaHei"/>
              </a:rPr>
              <a:t>有效地（通常在几秒钟内）分析代码。</a:t>
            </a:r>
          </a:p>
          <a:p>
            <a:pPr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Microsoft YaHei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sz="2000">
                <a:solidFill>
                  <a:srgbClr val="676B6F"/>
                </a:solidFill>
                <a:latin typeface="Microsoft YaHei"/>
              </a:rPr>
              <a:t/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4978400" y="5118100"/>
            <a:ext cx="6794500" cy="2133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40000"/>
              </a:lnSpc>
            </a:pPr>
            <a:r>
              <a:t/>
            </a:r>
            <a:r>
              <a:rPr lang="en-US" sz="1200">
                <a:solidFill>
                  <a:srgbClr val="A0A2A5"/>
                </a:solidFill>
                <a:latin typeface="Microsoft YaHei"/>
                <a:ea typeface="Microsoft YaHei"/>
              </a:rPr>
              <a:t>图1：Securify方法基于语义程序事实的自动推断</a:t>
            </a:r>
            <a:endParaRPr lang="en-US" sz="1100"/>
          </a:p>
          <a:p>
            <a:pPr algn="r">
              <a:lnSpc>
                <a:spcPct val="140000"/>
              </a:lnSpc>
            </a:pPr>
            <a:r>
              <a:rPr lang="en-US" sz="1200">
                <a:solidFill>
                  <a:srgbClr val="A0A2A5"/>
                </a:solidFill>
                <a:latin typeface="Microsoft YaHei"/>
                <a:ea typeface="Microsoft YaHei"/>
              </a:rPr>
              <a:t>然后检查这些事实的合规性和违规安全模式</a:t>
            </a:r>
          </a:p>
          <a:p>
            <a:pPr algn="r">
              <a:lnSpc>
                <a:spcPct val="140000"/>
              </a:lnSpc>
            </a:pPr>
            <a:r>
              <a:rPr lang="en-US" sz="1200">
                <a:solidFill>
                  <a:srgbClr val="A0A2A5"/>
                </a:solidFill>
                <a:latin typeface="Microsoft YaHei"/>
                <a:ea typeface="Microsoft YaHei"/>
              </a:rPr>
              <a:t>为了确保可扩展性，所有模式都以指定的域特定语言（DSL）表示</a:t>
            </a:r>
          </a:p>
          <a:p>
            <a:pPr algn="r">
              <a:lnSpc>
                <a:spcPct val="140000"/>
              </a:lnSpc>
            </a:pPr>
            <a:r>
              <a:rPr lang="en-US" sz="1400">
                <a:solidFill>
                  <a:srgbClr val="A0A2A5"/>
                </a:solidFill>
                <a:latin typeface="Microsoft YaHei"/>
              </a:rPr>
              <a:t/>
            </a:r>
          </a:p>
        </p:txBody>
      </p:sp>
      <p:pic>
        <p:nvPicPr>
          <p:cNvPr name="Picture 4" id="5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4876800" y="2844800"/>
            <a:ext cx="690880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0160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</a:rPr>
              <a:t>Securify 符号抽象分析</a:t>
            </a:r>
            <a:endParaRPr lang="en-US" sz="1100"/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1270000" y="1651000"/>
            <a:ext cx="6908800" cy="24511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270000" y="4368800"/>
            <a:ext cx="9499600" cy="381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t/>
            </a:r>
            <a:r>
              <a:rPr lang="en-US" sz="2000">
                <a:latin typeface="Microsoft YaHei"/>
                <a:ea typeface="Microsoft YaHei"/>
              </a:rPr>
              <a:t>在图1中，我们说明了Securify的分析流程。 从合约的字节码（或源代码，可编译为字节码）开始，Securify通过分析合约的依赖图来推导出语义事实，并使用这些事实来检查一组合规性和违规模式。   根据这些检查的结果，Securify将所有合同行为分为 违规（</a:t>
            </a:r>
            <a:r>
              <a:rPr lang="en-US" sz="2000">
                <a:solidFill>
                  <a:srgbClr val="EC1B24"/>
                </a:solidFill>
                <a:latin typeface="Microsoft YaHei"/>
                <a:ea typeface="Microsoft YaHei"/>
              </a:rPr>
              <a:t>◆</a:t>
            </a:r>
            <a:r>
              <a:rPr lang="en-US" sz="2000">
                <a:latin typeface="Microsoft YaHei"/>
                <a:ea typeface="Microsoft YaHei"/>
              </a:rPr>
              <a:t>） 警告（</a:t>
            </a:r>
            <a:r>
              <a:rPr lang="en-US" sz="2000">
                <a:solidFill>
                  <a:srgbClr val="F7931E"/>
                </a:solidFill>
                <a:latin typeface="Microsoft YaHei"/>
                <a:ea typeface="Microsoft YaHei"/>
              </a:rPr>
              <a:t>▲</a:t>
            </a:r>
            <a:r>
              <a:rPr lang="en-US" sz="2000">
                <a:latin typeface="Microsoft YaHei"/>
                <a:ea typeface="Microsoft YaHei"/>
              </a:rPr>
              <a:t>） 合规（</a:t>
            </a:r>
            <a:r>
              <a:rPr lang="en-US" sz="2000">
                <a:solidFill>
                  <a:srgbClr val="006737"/>
                </a:solidFill>
                <a:latin typeface="Microsoft YaHei"/>
                <a:ea typeface="Microsoft YaHei"/>
              </a:rPr>
              <a:t>■</a:t>
            </a:r>
            <a:r>
              <a:rPr lang="en-US" sz="2000">
                <a:latin typeface="Microsoft YaHei"/>
                <a:ea typeface="Microsoft YaHei"/>
              </a:rPr>
              <a:t>）  如图2中抽象所示。这里，大框描绘了所有合同行为，分为安全（满足属性）和不安全（违反它）。 Securify报告违规（</a:t>
            </a:r>
            <a:r>
              <a:rPr lang="en-US" sz="2000">
                <a:solidFill>
                  <a:srgbClr val="EC1B24"/>
                </a:solidFill>
                <a:latin typeface="Microsoft YaHei"/>
                <a:ea typeface="Microsoft YaHei"/>
              </a:rPr>
              <a:t>◆</a:t>
            </a:r>
            <a:r>
              <a:rPr lang="en-US" sz="2000">
                <a:latin typeface="Microsoft YaHei"/>
                <a:ea typeface="Microsoft YaHei"/>
              </a:rPr>
              <a:t>）与违规模式匹配的所有行为，以及警告（</a:t>
            </a:r>
            <a:r>
              <a:rPr lang="en-US" sz="2000">
                <a:solidFill>
                  <a:srgbClr val="F7931E"/>
                </a:solidFill>
                <a:latin typeface="Microsoft YaHei"/>
                <a:ea typeface="Microsoft YaHei"/>
              </a:rPr>
              <a:t>▲</a:t>
            </a:r>
            <a:r>
              <a:rPr lang="en-US" sz="2000">
                <a:latin typeface="Microsoft YaHei"/>
                <a:ea typeface="Microsoft YaHei"/>
              </a:rPr>
              <a:t>）合规模式无法比拟的所有剩余行为。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0160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</a:rPr>
              <a:t>Securify 符号抽象分析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596900" y="1511300"/>
            <a:ext cx="4711700" cy="762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t/>
            </a:r>
            <a:r>
              <a:rPr lang="en-US" sz="1400">
                <a:latin typeface="Microsoft YaHei"/>
                <a:ea typeface="Microsoft YaHei"/>
              </a:rPr>
              <a:t>与智能合约的现有符号分析器相比，Securify减少了以两种方式检查报告所需的工作量。首先，现有的分析仪不会报告明确的违规行为（它们会混淆</a:t>
            </a:r>
            <a:r>
              <a:rPr lang="en-US" sz="1400">
                <a:solidFill>
                  <a:srgbClr val="EC1B24"/>
                </a:solidFill>
                <a:latin typeface="Microsoft YaHei"/>
                <a:ea typeface="Microsoft YaHei"/>
              </a:rPr>
              <a:t>◆</a:t>
            </a:r>
            <a:r>
              <a:rPr lang="en-US" sz="1400">
                <a:latin typeface="Microsoft YaHei"/>
                <a:ea typeface="Microsoft YaHei"/>
              </a:rPr>
              <a:t>和</a:t>
            </a:r>
            <a:r>
              <a:rPr lang="en-US" sz="1400">
                <a:solidFill>
                  <a:srgbClr val="F7931E"/>
                </a:solidFill>
                <a:latin typeface="Microsoft YaHei"/>
                <a:ea typeface="Microsoft YaHei"/>
              </a:rPr>
              <a:t>▲</a:t>
            </a:r>
            <a:r>
              <a:rPr lang="en-US" sz="1400">
                <a:latin typeface="Microsoft YaHei"/>
                <a:ea typeface="Microsoft YaHei"/>
              </a:rPr>
              <a:t>），因此要求用户手动将所有报告的漏洞分类为真阳性（在</a:t>
            </a:r>
            <a:r>
              <a:rPr lang="en-US" sz="1400">
                <a:highlight>
                  <a:srgbClr val="FBD4D0">
                    <a:alpha val="100000"/>
                  </a:srgbClr>
                </a:highlight>
                <a:latin typeface="Microsoft YaHei"/>
                <a:ea typeface="Microsoft YaHei"/>
              </a:rPr>
              <a:t>红色框</a:t>
            </a:r>
            <a:r>
              <a:rPr lang="en-US" sz="1400">
                <a:latin typeface="Microsoft YaHei"/>
                <a:ea typeface="Microsoft YaHei"/>
              </a:rPr>
              <a:t>中找到）或误报（在</a:t>
            </a:r>
            <a:r>
              <a:rPr lang="en-US" sz="1400">
                <a:highlight>
                  <a:srgbClr val="D4E9D6">
                    <a:alpha val="100000"/>
                  </a:srgbClr>
                </a:highlight>
                <a:latin typeface="Microsoft YaHei"/>
                <a:ea typeface="Microsoft YaHei"/>
              </a:rPr>
              <a:t>绿色框</a:t>
            </a:r>
            <a:r>
              <a:rPr lang="en-US" sz="1400">
                <a:latin typeface="Microsoft YaHei"/>
                <a:ea typeface="Microsoft YaHei"/>
              </a:rPr>
              <a:t>中找到）。相反，Securify会自动对保证违规的行为进行分类（标</a:t>
            </a:r>
            <a:r>
              <a:rPr lang="en-US" sz="1400">
                <a:solidFill>
                  <a:srgbClr val="EC1B24"/>
                </a:solidFill>
                <a:latin typeface="Microsoft YaHei"/>
                <a:ea typeface="Microsoft YaHei"/>
              </a:rPr>
              <a:t>◆</a:t>
            </a:r>
            <a:r>
              <a:rPr lang="en-US" sz="1400">
                <a:latin typeface="Microsoft YaHei"/>
                <a:ea typeface="Microsoft YaHei"/>
              </a:rPr>
              <a:t>有）。 </a:t>
            </a:r>
            <a:endParaRPr lang="en-US" sz="1100"/>
          </a:p>
          <a:p>
            <a:pPr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因此，用户仅需要手动将警告（</a:t>
            </a:r>
            <a:r>
              <a:rPr lang="en-US" sz="1400">
                <a:solidFill>
                  <a:srgbClr val="F7931E"/>
                </a:solidFill>
                <a:latin typeface="Microsoft YaHei"/>
                <a:ea typeface="Microsoft YaHei"/>
              </a:rPr>
              <a:t>▲</a:t>
            </a:r>
            <a:r>
              <a:rPr lang="en-US" sz="1400">
                <a:latin typeface="Microsoft YaHei"/>
                <a:ea typeface="Microsoft YaHei"/>
              </a:rPr>
              <a:t>）分类为真或假阳性。
正如我们在评估中所表明的那样，使用违规和合规模式的方法将用户手动检查的警告减少了65.9％，某些特性甚至高达99.4％。其次，现有分析仪无法报告不安全行为（有时高达72.9％），这意味着用户可能必须手动检查分析仪未覆盖的部分代码。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5308600" y="1587500"/>
            <a:ext cx="68326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35000"/>
            <a:ext cx="10160000" cy="8763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lnSpc>
                <a:spcPct val="140000"/>
              </a:lnSpc>
            </a:pPr>
            <a:r>
              <a:t/>
            </a:r>
            <a:r>
              <a:rPr lang="en-US" sz="4200">
                <a:solidFill>
                  <a:srgbClr val="41464B"/>
                </a:solidFill>
                <a:latin typeface="Microsoft YaHei"/>
              </a:rPr>
              <a:t>2 案例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4953000" cy="4546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lnSpc>
                <a:spcPct val="170000"/>
              </a:lnSpc>
            </a:pPr>
            <a:r>
              <a:t/>
            </a:r>
            <a:r>
              <a:rPr lang="en-US" sz="1600">
                <a:solidFill>
                  <a:srgbClr val="676B6F"/>
                </a:solidFill>
                <a:latin typeface="sans-serif"/>
                <a:ea typeface="sans-serif"/>
              </a:rPr>
              <a:t>在本节中，我们通过两个2017年影响价值过亿美元的现实安全问题来解决我们解决的问题。我们描述了潜在的安全属性以及证明合同是否满足/违反的相关挑战</a:t>
            </a:r>
            <a:endParaRPr lang="en-US" sz="1100"/>
          </a:p>
          <a:p>
            <a:pPr algn="l">
              <a:lnSpc>
                <a:spcPct val="170000"/>
              </a:lnSpc>
            </a:pPr>
            <a:r>
              <a:rPr lang="en-US" sz="1800">
                <a:solidFill>
                  <a:srgbClr val="676B6F"/>
                </a:solidFill>
                <a:latin typeface="sans-serif"/>
              </a:rPr>
              <a:t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5892800" y="1676400"/>
            <a:ext cx="5422900" cy="3924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5562600" y="5778500"/>
            <a:ext cx="6096000" cy="533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40000"/>
              </a:lnSpc>
            </a:pPr>
            <a:r>
              <a:t/>
            </a:r>
            <a:r>
              <a:rPr lang="en-US" sz="1400">
                <a:solidFill>
                  <a:srgbClr val="A0A2A5"/>
                </a:solidFill>
                <a:latin typeface="Microsoft YaHei"/>
                <a:ea typeface="Microsoft YaHei"/>
              </a:rPr>
              <a:t>图3：一个易受攻击的钱包，允许任何用户撤回存储在其中的所有ether。</a:t>
            </a:r>
            <a:endParaRPr lang="en-US" sz="1100"/>
          </a:p>
        </p:txBody>
      </p:sp>
      <p:pic>
        <p:nvPicPr>
          <p:cNvPr name="Picture 5" id="6"/>
          <p:cNvPicPr>
            <a:picLocks noChangeAspect="true"/>
          </p:cNvPicPr>
          <p:nvPr/>
        </p:nvPicPr>
        <p:blipFill>
          <a:blip r:embed="rId3">
            <a:alphaModFix amt="100000"/>
          </a:blip>
          <a:srcRect/>
          <a:stretch>
            <a:fillRect/>
          </a:stretch>
        </p:blipFill>
        <p:spPr>
          <a:xfrm>
            <a:off x="685800" y="3606800"/>
            <a:ext cx="2705100" cy="261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panose="020B0604020202020204"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panose="020B0604020202020204"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baseType="lpstr" size="3">
      <vt:lpstr>黑体</vt:lpstr>
      <vt:lpstr>Arial</vt:lpstr>
      <vt:lpstr>Office 主题​​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2018-10-08T04:15:15Z</dcterms:created>
  <dc:creator>Microsoft Office 用户</dc:creator>
  <cp:lastModifiedBy>Microsoft Office 用户</cp:lastModifiedBy>
  <dcterms:modified xsi:type="dcterms:W3CDTF">2018-10-08T07:09:47Z</dcterms:modified>
  <cp:revision>18</cp:revision>
  <dc:title>PowerPoint 演示文稿</dc:title>
</cp:coreProperties>
</file>