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2" autoAdjust="0"/>
  </p:normalViewPr>
  <p:slideViewPr>
    <p:cSldViewPr snapToGrid="0">
      <p:cViewPr varScale="1">
        <p:scale>
          <a:sx n="73" d="100"/>
          <a:sy n="73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F5D9D-D222-4688-BC6A-0E31C9EC5FD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E012-19CB-4370-ADB6-0AA11234A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Algorand, </a:t>
            </a:r>
            <a:r>
              <a:rPr lang="zh-CN" altLang="en-US" dirty="0"/>
              <a:t>一种应用于加密货币的大规模拜占庭协议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9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不确定块还是最终块。。。前面省略了。。。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3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第一作者是</a:t>
            </a:r>
            <a:r>
              <a:rPr lang="en-US" altLang="zh-CN" dirty="0"/>
              <a:t>MIT</a:t>
            </a:r>
            <a:r>
              <a:rPr lang="zh-CN" altLang="en-US" dirty="0"/>
              <a:t>和波士顿大学的博士后。</a:t>
            </a:r>
            <a:r>
              <a:rPr lang="en-US" altLang="zh-CN" dirty="0"/>
              <a:t>SOSP</a:t>
            </a:r>
            <a:r>
              <a:rPr lang="zh-CN" altLang="en-US" dirty="0"/>
              <a:t>是操作系统方面的</a:t>
            </a:r>
            <a:r>
              <a:rPr lang="en-US" altLang="zh-CN" dirty="0" err="1"/>
              <a:t>ccf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类会议。会议今年</a:t>
            </a:r>
            <a:r>
              <a:rPr lang="en-US" altLang="zh-CN" dirty="0"/>
              <a:t>10</a:t>
            </a:r>
            <a:r>
              <a:rPr lang="zh-CN" altLang="en-US" dirty="0"/>
              <a:t>月低在上海开的。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在大规模用户的区块链场景下实现高效安全的共识协议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接下来讲下每一步的细节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0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Gossip</a:t>
            </a:r>
            <a:r>
              <a:rPr lang="zh-CN" altLang="en-US" dirty="0"/>
              <a:t>本意是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流言蜚语。。。</a:t>
            </a:r>
            <a:r>
              <a:rPr lang="zh-CN" altLang="en-US" dirty="0"/>
              <a:t>上面是区块链。。。下面是三个用户和各自未处理的</a:t>
            </a:r>
            <a:r>
              <a:rPr lang="en-US" altLang="zh-CN" dirty="0"/>
              <a:t>transaction</a:t>
            </a:r>
            <a:r>
              <a:rPr lang="zh-CN" altLang="en-US" dirty="0"/>
              <a:t>。。。</a:t>
            </a:r>
            <a:r>
              <a:rPr lang="en-US" altLang="zh-CN" dirty="0"/>
              <a:t>TX5</a:t>
            </a:r>
            <a:r>
              <a:rPr lang="zh-CN" altLang="en-US" dirty="0"/>
              <a:t>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9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提议交易块。。。提议者的</a:t>
            </a:r>
            <a:r>
              <a:rPr lang="en-US" altLang="zh-CN" dirty="0"/>
              <a:t>priority [</a:t>
            </a:r>
            <a:r>
              <a:rPr lang="en-US" altLang="zh-CN" dirty="0" err="1"/>
              <a:t>praɪˈɔ:rəti</a:t>
            </a:r>
            <a:r>
              <a:rPr lang="en-US" altLang="zh-CN" dirty="0"/>
              <a:t>]</a:t>
            </a:r>
            <a:r>
              <a:rPr lang="zh-CN" altLang="en-US" dirty="0"/>
              <a:t>就作为他提议的交易块的</a:t>
            </a:r>
            <a:r>
              <a:rPr lang="en-US" altLang="zh-CN" dirty="0"/>
              <a:t>priority</a:t>
            </a:r>
            <a:r>
              <a:rPr lang="zh-CN" altLang="en-US" dirty="0"/>
              <a:t>。。。可验证。。。比如</a:t>
            </a:r>
            <a:r>
              <a:rPr lang="en-US" altLang="zh-CN" dirty="0"/>
              <a:t>priority</a:t>
            </a:r>
            <a:r>
              <a:rPr lang="zh-CN" altLang="en-US" dirty="0"/>
              <a:t>最高的</a:t>
            </a:r>
            <a:r>
              <a:rPr lang="en-US" altLang="zh-CN" dirty="0"/>
              <a:t>user</a:t>
            </a:r>
            <a:r>
              <a:rPr lang="zh-CN" altLang="en-US" dirty="0"/>
              <a:t>发不同，或网络。接下来重点讲下</a:t>
            </a:r>
            <a:r>
              <a:rPr lang="en-US" altLang="zh-CN" dirty="0"/>
              <a:t>Cryptographic [ˌ</a:t>
            </a:r>
            <a:r>
              <a:rPr lang="en-US" altLang="zh-CN" dirty="0" err="1"/>
              <a:t>krɪptə'græfɪk</a:t>
            </a:r>
            <a:r>
              <a:rPr lang="en-US" altLang="zh-CN" dirty="0"/>
              <a:t>] sortition.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0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私密抽签是依据每个用户的权重</a:t>
            </a:r>
            <a:r>
              <a:rPr lang="en-US" altLang="zh-CN" dirty="0"/>
              <a:t>(</a:t>
            </a:r>
            <a:r>
              <a:rPr lang="zh-CN" altLang="en-US" dirty="0"/>
              <a:t>拥有金额的多少</a:t>
            </a:r>
            <a:r>
              <a:rPr lang="en-US" altLang="zh-CN" dirty="0"/>
              <a:t>)</a:t>
            </a:r>
            <a:r>
              <a:rPr lang="zh-CN" altLang="en-US" dirty="0"/>
              <a:t>随机抽取用户子集。非常巧妙，不是由第三方来抽签，自己抽签还无法作弊，大家用</a:t>
            </a:r>
            <a:r>
              <a:rPr lang="en-US" altLang="zh-CN" dirty="0" err="1"/>
              <a:t>pk</a:t>
            </a:r>
            <a:r>
              <a:rPr lang="zh-CN" altLang="en-US" dirty="0"/>
              <a:t>和</a:t>
            </a:r>
            <a:r>
              <a:rPr lang="el-GR" altLang="zh-CN" dirty="0"/>
              <a:t>π</a:t>
            </a:r>
            <a:r>
              <a:rPr lang="zh-CN" altLang="en-US" dirty="0"/>
              <a:t>验证，还可控制总抽到人数。。。每个用户执行</a:t>
            </a:r>
            <a:r>
              <a:rPr lang="en-US" altLang="zh-CN" dirty="0"/>
              <a:t>sortition</a:t>
            </a:r>
            <a:r>
              <a:rPr lang="zh-CN" altLang="en-US" dirty="0"/>
              <a:t>，</a:t>
            </a:r>
            <a:r>
              <a:rPr lang="en-US" altLang="zh-CN" dirty="0" err="1"/>
              <a:t>sk</a:t>
            </a:r>
            <a:r>
              <a:rPr lang="zh-CN" altLang="en-US" dirty="0"/>
              <a:t>私钥，</a:t>
            </a:r>
            <a:r>
              <a:rPr lang="en-US" altLang="zh-CN" dirty="0"/>
              <a:t>seed</a:t>
            </a:r>
            <a:r>
              <a:rPr lang="zh-CN" altLang="en-US" dirty="0"/>
              <a:t>是公用的随机种子，每步用完之后都会变。。。</a:t>
            </a:r>
            <a:r>
              <a:rPr lang="en-US" altLang="zh-CN" dirty="0"/>
              <a:t>Sortition</a:t>
            </a:r>
            <a:r>
              <a:rPr lang="zh-CN" altLang="en-US" dirty="0"/>
              <a:t>分两部分，</a:t>
            </a:r>
            <a:r>
              <a:rPr lang="en-US" altLang="zh-CN" dirty="0"/>
              <a:t>VRF</a:t>
            </a:r>
            <a:r>
              <a:rPr lang="zh-CN" altLang="en-US" dirty="0"/>
              <a:t>可验证随机函数</a:t>
            </a:r>
            <a:r>
              <a:rPr lang="el-GR" altLang="zh-CN" dirty="0"/>
              <a:t>π</a:t>
            </a:r>
            <a:r>
              <a:rPr lang="zh-CN" altLang="en-US" dirty="0"/>
              <a:t>，</a:t>
            </a:r>
            <a:r>
              <a:rPr lang="en-US" altLang="zh-CN" dirty="0" err="1"/>
              <a:t>sk</a:t>
            </a:r>
            <a:r>
              <a:rPr lang="zh-CN" altLang="en-US" dirty="0"/>
              <a:t>，</a:t>
            </a:r>
            <a:r>
              <a:rPr lang="en-US" altLang="zh-CN" dirty="0" err="1"/>
              <a:t>pk</a:t>
            </a:r>
            <a:r>
              <a:rPr lang="zh-CN" altLang="en-US" dirty="0"/>
              <a:t>。。。二项分布，一个</a:t>
            </a:r>
            <a:r>
              <a:rPr lang="en-US" altLang="zh-CN" dirty="0"/>
              <a:t>2</a:t>
            </a:r>
            <a:r>
              <a:rPr lang="zh-CN" altLang="en-US" dirty="0"/>
              <a:t>元和</a:t>
            </a:r>
            <a:r>
              <a:rPr lang="en-US" altLang="zh-CN" dirty="0"/>
              <a:t>2</a:t>
            </a:r>
            <a:r>
              <a:rPr lang="zh-CN" altLang="en-US" dirty="0"/>
              <a:t>个各</a:t>
            </a:r>
            <a:r>
              <a:rPr lang="en-US" altLang="zh-CN" dirty="0"/>
              <a:t>1</a:t>
            </a:r>
            <a:r>
              <a:rPr lang="zh-CN" altLang="en-US" dirty="0"/>
              <a:t>元抽中概率相等。。。抽中概率基于权重，避免了女巫攻击。好，抽签完了广播。。。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8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这是这篇论文的核心部分。多值指。。。双值指。。。默认值为空。。。先来看两个核心函数。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3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确保所有诚实</a:t>
            </a:r>
            <a:r>
              <a:rPr lang="en-US" altLang="zh-CN" dirty="0"/>
              <a:t>user</a:t>
            </a:r>
            <a:r>
              <a:rPr lang="zh-CN" altLang="en-US" dirty="0"/>
              <a:t>最多返回</a:t>
            </a:r>
            <a:r>
              <a:rPr lang="en-US" altLang="zh-CN" dirty="0"/>
              <a:t>1</a:t>
            </a:r>
            <a:r>
              <a:rPr lang="zh-CN" altLang="en-US" dirty="0"/>
              <a:t>个非空</a:t>
            </a:r>
            <a:r>
              <a:rPr lang="en-US" altLang="zh-CN" dirty="0"/>
              <a:t>block</a:t>
            </a:r>
            <a:r>
              <a:rPr lang="zh-CN" altLang="en-US" dirty="0"/>
              <a:t>。通常情况大部分用户都是返回同一值。如果最高</a:t>
            </a:r>
            <a:r>
              <a:rPr lang="en-US" altLang="zh-CN" dirty="0"/>
              <a:t>priority</a:t>
            </a:r>
            <a:r>
              <a:rPr lang="zh-CN" altLang="en-US" dirty="0"/>
              <a:t>的提议者是不诚实的，没有值能通过</a:t>
            </a:r>
            <a:r>
              <a:rPr lang="en-US" altLang="zh-CN" dirty="0" err="1"/>
              <a:t>CountVotes</a:t>
            </a:r>
            <a:r>
              <a:rPr lang="zh-CN" altLang="en-US" dirty="0"/>
              <a:t>，则返回</a:t>
            </a:r>
            <a:r>
              <a:rPr lang="en-US" altLang="zh-CN" dirty="0" err="1"/>
              <a:t>empty_hash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E012-19CB-4370-ADB6-0AA11234A4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0E06-DE2D-45CA-97B4-02E3822FD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9927A9-EF5E-4D4C-A076-B65A39682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C9B4-3C21-4136-B52A-FF9DE8A7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0379B-6E16-4C24-9FE4-D6E0636E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7CA62-9EE5-491D-BA96-4D1DCF2E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2DD79-3BD4-4219-8D4F-DA34ABE0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4ABDE-6C2D-499F-BADC-026D616C8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D1239-625E-4463-974F-A5829F2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AC9E6-D489-4539-AD16-8B162DCA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A1727-E423-4938-8F00-AA13998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17E56-0892-4F0C-83B0-E17BAF0E7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F59B1-3683-4F8F-B136-D2DFF536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8CE64-D4FC-4EC9-B302-1A23F67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85A27-1673-47B6-9C6F-FD9CC8B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57C08-EB7E-4DA7-8EDE-273C7FDF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8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06169-7267-42D8-A452-1E1AD841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5DBE6-E61C-4326-8164-FBAC757F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84C63-AED4-48E2-8FD8-4CBD4742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9EEC-16E2-486C-9DE9-B3DC4ACD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411AC-E27A-48FB-B486-09E05D65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EC77E-8BC1-4FC0-9587-FAA42A3D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084F9-8740-4203-B864-1975947B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E7710-5886-4F66-BD2B-D73D8BD6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43AD-4746-4519-BC4D-19EDD6C0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74003-88F1-4F90-BF0A-6188E0B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A74C4-6E80-4882-A230-05D14B3E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F8A95-A704-48FF-A0ED-5985AAEF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8C2EB-6FB2-4489-A6A2-3A66313F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6CC57-AF95-49A8-9BB8-9845E19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869B-FC80-4699-A578-8278D307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9F205-3FD6-4CD3-B082-1E082EB8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80873-762A-4386-AABF-8BE9BCAF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06079-0B9C-483E-9FD1-0827B005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2D750-5403-48E3-9073-1E7B5C008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6FDA3-0DD5-43B3-B2AF-8A3BD34A0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D58505-833E-41AA-9B89-7750AC3C1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48255-445C-4AC7-B84C-CF75D820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85F255-F3B1-4470-BDEB-1307499F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AF022-69D5-4331-9242-8186B3A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4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768EB-0217-4B75-A046-FEE236CC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4F352E-36F3-4B0A-A281-533F35B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FEC2E-41A6-4579-A3A1-002F488C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E981D-5BC1-4576-9CF7-9FF1C356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3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E0B0C5-4172-4664-A48A-48EC8B21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88FC0-7E9B-4E2E-8521-BA0A7335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71916-45BD-405B-AF7D-3C4EC4B2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7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C33BD-82B1-418C-AD38-9EF6AB6C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3F1CB-F210-4DA7-A4DA-EC03DCC7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A6607-E58B-4BE9-B152-6B2EE80F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9F2B8-BDDE-4DA9-92EA-23E8FA6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9F52F-8987-4638-8023-CACD947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8AD87-2CC6-484E-B557-495F32FE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ECB2-9F13-4029-AEBF-40BC5E75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1C0EEE-0FAE-4EA5-8FC3-291226D35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339C9-1BD5-42BD-BBF5-79AE0A1CC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489F8-9A50-4E93-BCAF-92CA2689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DA83C-9832-45AC-9534-061C1C76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E9584-5236-4CA2-87DB-505E2F5C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A6296E-AE8C-4762-BD3C-CCE8CCD6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D2DA0-C310-4CFC-9014-0B247D91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4155D-FD25-405B-884B-880F5B934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DA43-6DD7-4E77-9CE3-4B5328E355E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95A7-C585-41F9-B7CF-692AE1B08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A8F99-696D-41D7-991E-CB948DB69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0FDE-5D4A-47BF-BBF6-0F7D7ABD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9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66102-C7D6-486F-87C6-BF19F01AE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Algorand: Scaling Byzantine Agreements for Cryptocurrencies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5336AF-4BF1-49F1-9FA1-B1DB06DB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论文阅读报告</a:t>
            </a:r>
            <a:r>
              <a:rPr lang="en-US" altLang="zh-CN" dirty="0"/>
              <a:t>--</a:t>
            </a:r>
            <a:r>
              <a:rPr lang="zh-CN" altLang="en-US" dirty="0"/>
              <a:t>何见听</a:t>
            </a:r>
          </a:p>
        </p:txBody>
      </p:sp>
    </p:spTree>
    <p:extLst>
      <p:ext uri="{BB962C8B-B14F-4D97-AF65-F5344CB8AC3E}">
        <p14:creationId xmlns:p14="http://schemas.microsoft.com/office/powerpoint/2010/main" val="16507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D2E49-BF3D-46F4-88B3-56EFC7E8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BA* (Byzantine</a:t>
            </a:r>
            <a:r>
              <a:rPr lang="zh-CN" altLang="en-US" dirty="0"/>
              <a:t> </a:t>
            </a:r>
            <a:r>
              <a:rPr lang="en-US" altLang="zh-CN" dirty="0"/>
              <a:t>Agreement)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19DED-2FC6-4525-98B6-B65E61A8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Reduction:</a:t>
            </a:r>
            <a:r>
              <a:rPr lang="zh-CN" altLang="en-US" dirty="0"/>
              <a:t> 把多值统一成双值。</a:t>
            </a:r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、</a:t>
            </a:r>
            <a:r>
              <a:rPr lang="en-US" altLang="zh-CN" dirty="0" err="1"/>
              <a:t>BinaryBA</a:t>
            </a:r>
            <a:r>
              <a:rPr lang="zh-CN" altLang="en-US" dirty="0"/>
              <a:t>*</a:t>
            </a:r>
            <a:r>
              <a:rPr lang="en-US" altLang="zh-CN" dirty="0"/>
              <a:t>: </a:t>
            </a:r>
            <a:r>
              <a:rPr lang="zh-CN" altLang="en-US" dirty="0"/>
              <a:t>把双值统一成单值。</a:t>
            </a:r>
            <a:endParaRPr lang="en-US" altLang="zh-CN" dirty="0"/>
          </a:p>
          <a:p>
            <a:r>
              <a:rPr lang="en-US" altLang="zh-CN" dirty="0"/>
              <a:t>3.3</a:t>
            </a:r>
            <a:r>
              <a:rPr lang="zh-CN" altLang="en-US" dirty="0"/>
              <a:t>、判断该交易块是</a:t>
            </a:r>
            <a:r>
              <a:rPr lang="en-US" altLang="zh-CN" dirty="0"/>
              <a:t>tentative</a:t>
            </a:r>
            <a:r>
              <a:rPr lang="zh-CN" altLang="en-US" dirty="0"/>
              <a:t>还是</a:t>
            </a:r>
            <a:r>
              <a:rPr lang="en-US" altLang="zh-CN" dirty="0"/>
              <a:t>final</a:t>
            </a:r>
            <a:r>
              <a:rPr lang="zh-CN" altLang="en-US" dirty="0"/>
              <a:t>，并写入区块链。</a:t>
            </a:r>
          </a:p>
        </p:txBody>
      </p:sp>
    </p:spTree>
    <p:extLst>
      <p:ext uri="{BB962C8B-B14F-4D97-AF65-F5344CB8AC3E}">
        <p14:creationId xmlns:p14="http://schemas.microsoft.com/office/powerpoint/2010/main" val="79011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EE92F-33D1-48DE-B3A4-8E26EF6D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3.0.1</a:t>
            </a:r>
            <a:r>
              <a:rPr lang="zh-CN" altLang="en-US" dirty="0"/>
              <a:t>、</a:t>
            </a:r>
            <a:r>
              <a:rPr lang="en-US" altLang="zh-CN" dirty="0" err="1"/>
              <a:t>CommitteeVote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8D775-10A7-40AB-81FE-614CAAA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user</a:t>
            </a:r>
            <a:r>
              <a:rPr lang="zh-CN" altLang="en-US" dirty="0"/>
              <a:t>调用</a:t>
            </a:r>
            <a:r>
              <a:rPr lang="en-US" altLang="zh-CN" dirty="0"/>
              <a:t>Sortition</a:t>
            </a:r>
            <a:r>
              <a:rPr lang="zh-CN" altLang="en-US" dirty="0"/>
              <a:t>，判断是否抽中。</a:t>
            </a:r>
            <a:endParaRPr lang="en-US" altLang="zh-CN" dirty="0"/>
          </a:p>
          <a:p>
            <a:r>
              <a:rPr lang="zh-CN" altLang="en-US" dirty="0"/>
              <a:t>若抽中，把自己保留的交易块广播出去。</a:t>
            </a:r>
          </a:p>
        </p:txBody>
      </p:sp>
    </p:spTree>
    <p:extLst>
      <p:ext uri="{BB962C8B-B14F-4D97-AF65-F5344CB8AC3E}">
        <p14:creationId xmlns:p14="http://schemas.microsoft.com/office/powerpoint/2010/main" val="157055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331E-D7F3-4D1C-B17D-044A3CD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3.0.2</a:t>
            </a:r>
            <a:r>
              <a:rPr lang="zh-CN" altLang="en-US" dirty="0"/>
              <a:t>、</a:t>
            </a:r>
            <a:r>
              <a:rPr lang="en-US" altLang="zh-CN" dirty="0" err="1"/>
              <a:t>CountVotes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BE010-69C5-4B6C-8F6F-C61959E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user</a:t>
            </a:r>
            <a:r>
              <a:rPr lang="zh-CN" altLang="en-US" dirty="0"/>
              <a:t>记录所收到的</a:t>
            </a:r>
            <a:r>
              <a:rPr lang="en-US" altLang="zh-CN" dirty="0"/>
              <a:t>Committee</a:t>
            </a:r>
            <a:r>
              <a:rPr lang="zh-CN" altLang="en-US" dirty="0"/>
              <a:t>发出的交易块，并计数。</a:t>
            </a:r>
            <a:endParaRPr lang="en-US" altLang="zh-CN" dirty="0"/>
          </a:p>
          <a:p>
            <a:r>
              <a:rPr lang="zh-CN" altLang="en-US" dirty="0"/>
              <a:t>当某个值的个数超过预定的阈值时返回该值，否者返回超时。</a:t>
            </a:r>
          </a:p>
        </p:txBody>
      </p:sp>
    </p:spTree>
    <p:extLst>
      <p:ext uri="{BB962C8B-B14F-4D97-AF65-F5344CB8AC3E}">
        <p14:creationId xmlns:p14="http://schemas.microsoft.com/office/powerpoint/2010/main" val="26276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6F72D-FC8B-4EC3-815F-F2E1DDB1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EE89-0CBC-4F02-A2B0-1140A14E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CommitteeVote</a:t>
            </a:r>
            <a:r>
              <a:rPr lang="en-US" altLang="zh-CN" dirty="0"/>
              <a:t>(</a:t>
            </a:r>
            <a:r>
              <a:rPr lang="en-US" altLang="zh-CN" dirty="0" err="1"/>
              <a:t>hblock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hblock1=</a:t>
            </a:r>
            <a:r>
              <a:rPr lang="en-US" altLang="zh-CN" dirty="0" err="1"/>
              <a:t>CountVotes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if hblock1==TIMEOUT then</a:t>
            </a:r>
          </a:p>
          <a:p>
            <a:pPr lvl="1"/>
            <a:r>
              <a:rPr lang="en-US" altLang="zh-CN" dirty="0" err="1"/>
              <a:t>CommitteeVote</a:t>
            </a:r>
            <a:r>
              <a:rPr lang="en-US" altLang="zh-CN" dirty="0"/>
              <a:t>(</a:t>
            </a:r>
            <a:r>
              <a:rPr lang="en-US" altLang="zh-CN" dirty="0" err="1"/>
              <a:t>empty_hash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else</a:t>
            </a:r>
          </a:p>
          <a:p>
            <a:pPr lvl="1"/>
            <a:r>
              <a:rPr lang="en-US" altLang="zh-CN" dirty="0" err="1"/>
              <a:t>CommitteeVote</a:t>
            </a:r>
            <a:r>
              <a:rPr lang="en-US" altLang="zh-CN" dirty="0"/>
              <a:t>(hblock1);</a:t>
            </a:r>
          </a:p>
          <a:p>
            <a:r>
              <a:rPr lang="en-US" altLang="zh-CN" dirty="0"/>
              <a:t>hblock2=</a:t>
            </a:r>
            <a:r>
              <a:rPr lang="en-US" altLang="zh-CN" dirty="0" err="1"/>
              <a:t>CountVotes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if hblock2==TIMEOUT then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empty_hash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return hblock2;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13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9502-1F0F-4591-BC23-A148CDB1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、</a:t>
            </a:r>
            <a:r>
              <a:rPr lang="en-US" altLang="zh-CN" dirty="0" err="1"/>
              <a:t>BinaryBA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1E626-061A-4420-BF7D-51FBB3B1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596" y="1808847"/>
            <a:ext cx="4572699" cy="37278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CN" dirty="0"/>
              <a:t>r=</a:t>
            </a:r>
            <a:r>
              <a:rPr lang="en-US" altLang="zh-CN" dirty="0" err="1"/>
              <a:t>block_hash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while step &lt; MAXSTEPS do</a:t>
            </a:r>
          </a:p>
          <a:p>
            <a:pPr lvl="1"/>
            <a:r>
              <a:rPr lang="en-US" altLang="zh-CN" dirty="0" err="1"/>
              <a:t>CommitteeVotes</a:t>
            </a:r>
            <a:r>
              <a:rPr lang="en-US" altLang="zh-CN" dirty="0"/>
              <a:t>(r);</a:t>
            </a:r>
          </a:p>
          <a:p>
            <a:pPr lvl="1"/>
            <a:r>
              <a:rPr lang="en-US" altLang="zh-CN" dirty="0"/>
              <a:t>r=</a:t>
            </a:r>
            <a:r>
              <a:rPr lang="en-US" altLang="zh-CN" dirty="0" err="1"/>
              <a:t>CountVotes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if r==TIMEOUT then</a:t>
            </a:r>
          </a:p>
          <a:p>
            <a:pPr lvl="2"/>
            <a:r>
              <a:rPr lang="en-US" altLang="zh-CN" dirty="0"/>
              <a:t>r=</a:t>
            </a:r>
            <a:r>
              <a:rPr lang="en-US" altLang="zh-CN" dirty="0" err="1"/>
              <a:t>block_hash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else if r!=</a:t>
            </a:r>
            <a:r>
              <a:rPr lang="en-US" altLang="zh-CN" dirty="0" err="1"/>
              <a:t>empty_hash</a:t>
            </a:r>
            <a:r>
              <a:rPr lang="en-US" altLang="zh-CN" dirty="0"/>
              <a:t> then</a:t>
            </a:r>
          </a:p>
          <a:p>
            <a:pPr lvl="2"/>
            <a:r>
              <a:rPr lang="en-US" altLang="zh-CN" dirty="0"/>
              <a:t>return r;</a:t>
            </a:r>
          </a:p>
          <a:p>
            <a:pPr lvl="1"/>
            <a:r>
              <a:rPr lang="en-US" altLang="zh-CN" dirty="0"/>
              <a:t>step++;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C132DC-2408-4FE3-8E9A-8B9722CF8EB9}"/>
              </a:ext>
            </a:extLst>
          </p:cNvPr>
          <p:cNvSpPr txBox="1">
            <a:spLocks/>
          </p:cNvSpPr>
          <p:nvPr/>
        </p:nvSpPr>
        <p:spPr>
          <a:xfrm>
            <a:off x="6023295" y="1808846"/>
            <a:ext cx="4664978" cy="37278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/>
              <a:t>CommitteeVotes</a:t>
            </a:r>
            <a:r>
              <a:rPr lang="en-US" altLang="zh-CN" dirty="0"/>
              <a:t>(r);</a:t>
            </a:r>
          </a:p>
          <a:p>
            <a:pPr lvl="1"/>
            <a:r>
              <a:rPr lang="en-US" altLang="zh-CN" dirty="0"/>
              <a:t>r=</a:t>
            </a:r>
            <a:r>
              <a:rPr lang="en-US" altLang="zh-CN" dirty="0" err="1"/>
              <a:t>CountVotes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if r==TIMEOUT then</a:t>
            </a:r>
          </a:p>
          <a:p>
            <a:pPr lvl="2"/>
            <a:r>
              <a:rPr lang="en-US" altLang="zh-CN" dirty="0"/>
              <a:t>r=</a:t>
            </a:r>
            <a:r>
              <a:rPr lang="en-US" altLang="zh-CN" dirty="0" err="1"/>
              <a:t>empty_hash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else if r==</a:t>
            </a:r>
            <a:r>
              <a:rPr lang="en-US" altLang="zh-CN" dirty="0" err="1"/>
              <a:t>empty_hash</a:t>
            </a:r>
            <a:r>
              <a:rPr lang="en-US" altLang="zh-CN" dirty="0"/>
              <a:t> then</a:t>
            </a:r>
          </a:p>
          <a:p>
            <a:pPr lvl="2"/>
            <a:r>
              <a:rPr lang="en-US" altLang="zh-CN" dirty="0"/>
              <a:t>return r;</a:t>
            </a:r>
          </a:p>
          <a:p>
            <a:pPr lvl="1"/>
            <a:r>
              <a:rPr lang="en-US" altLang="zh-CN" dirty="0"/>
              <a:t>step++;</a:t>
            </a:r>
          </a:p>
          <a:p>
            <a:r>
              <a:rPr lang="en-US" altLang="zh-CN" dirty="0" err="1"/>
              <a:t>HangForever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27A62-D57A-4588-8EF8-574FCC1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、</a:t>
            </a:r>
            <a:r>
              <a:rPr lang="en-US" altLang="zh-CN" dirty="0"/>
              <a:t>tentative</a:t>
            </a:r>
            <a:r>
              <a:rPr lang="zh-CN" altLang="en-US" dirty="0"/>
              <a:t> </a:t>
            </a:r>
            <a:r>
              <a:rPr lang="en-US" altLang="zh-CN" dirty="0"/>
              <a:t>or final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0FC1-DEDD-46BE-9FAF-D116B70C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若在第一个</a:t>
            </a:r>
            <a:r>
              <a:rPr lang="en-US" altLang="zh-CN" dirty="0"/>
              <a:t>step</a:t>
            </a:r>
            <a:r>
              <a:rPr lang="zh-CN" altLang="en-US" dirty="0"/>
              <a:t>就达成共识则为</a:t>
            </a:r>
            <a:r>
              <a:rPr lang="en-US" altLang="zh-CN" dirty="0"/>
              <a:t>final</a:t>
            </a:r>
            <a:r>
              <a:rPr lang="zh-CN" altLang="en-US" dirty="0"/>
              <a:t>，否者为</a:t>
            </a:r>
            <a:r>
              <a:rPr lang="en-US" altLang="zh-CN" dirty="0"/>
              <a:t>tentative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final</a:t>
            </a:r>
            <a:r>
              <a:rPr lang="zh-CN" altLang="en-US" dirty="0"/>
              <a:t>表示此交易块已经最终确认。</a:t>
            </a:r>
            <a:endParaRPr lang="en-US" altLang="zh-CN" dirty="0"/>
          </a:p>
          <a:p>
            <a:r>
              <a:rPr lang="en-US" altLang="zh-CN" dirty="0"/>
              <a:t>tentative</a:t>
            </a:r>
            <a:r>
              <a:rPr lang="zh-CN" altLang="en-US"/>
              <a:t>块可能暂时分叉</a:t>
            </a:r>
            <a:r>
              <a:rPr lang="zh-CN" altLang="en-US" dirty="0"/>
              <a:t>，</a:t>
            </a:r>
            <a:r>
              <a:rPr lang="en-US" altLang="zh-CN" dirty="0"/>
              <a:t>final</a:t>
            </a:r>
            <a:r>
              <a:rPr lang="zh-CN" altLang="en-US" dirty="0"/>
              <a:t>块不会分叉。</a:t>
            </a:r>
            <a:endParaRPr lang="en-US" altLang="zh-CN" dirty="0"/>
          </a:p>
          <a:p>
            <a:r>
              <a:rPr lang="zh-CN" altLang="en-US" dirty="0"/>
              <a:t>当某个分支的某个块被判断为</a:t>
            </a:r>
            <a:r>
              <a:rPr lang="en-US" altLang="zh-CN" dirty="0"/>
              <a:t>final</a:t>
            </a:r>
            <a:r>
              <a:rPr lang="zh-CN" altLang="en-US" dirty="0"/>
              <a:t>，则他的</a:t>
            </a:r>
            <a:r>
              <a:rPr lang="en-US" altLang="zh-CN" dirty="0"/>
              <a:t>predecessor</a:t>
            </a:r>
            <a:r>
              <a:rPr lang="zh-CN" altLang="en-US" dirty="0"/>
              <a:t>都成为</a:t>
            </a:r>
            <a:r>
              <a:rPr lang="en-US" altLang="zh-CN" dirty="0"/>
              <a:t>final</a:t>
            </a:r>
            <a:r>
              <a:rPr lang="zh-CN" altLang="en-US" dirty="0"/>
              <a:t>块。并且另一个分支自然无效了。</a:t>
            </a:r>
          </a:p>
        </p:txBody>
      </p:sp>
    </p:spTree>
    <p:extLst>
      <p:ext uri="{BB962C8B-B14F-4D97-AF65-F5344CB8AC3E}">
        <p14:creationId xmlns:p14="http://schemas.microsoft.com/office/powerpoint/2010/main" val="94278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1D662-9F9A-4D53-8347-1F3AEBE4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25A23-6E19-486C-9351-1D388AEC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VRF</a:t>
            </a:r>
            <a:r>
              <a:rPr lang="zh-CN" altLang="en-US" dirty="0"/>
              <a:t>的机制，各</a:t>
            </a:r>
            <a:r>
              <a:rPr lang="en-US" altLang="zh-CN" dirty="0"/>
              <a:t>user</a:t>
            </a:r>
            <a:r>
              <a:rPr lang="zh-CN" altLang="en-US" dirty="0"/>
              <a:t>独立地使用</a:t>
            </a:r>
            <a:r>
              <a:rPr lang="en-US" altLang="zh-CN" dirty="0"/>
              <a:t>Sortition</a:t>
            </a:r>
            <a:r>
              <a:rPr lang="zh-CN" altLang="en-US" dirty="0"/>
              <a:t>抽取</a:t>
            </a:r>
            <a:r>
              <a:rPr lang="en-US" altLang="zh-CN" dirty="0"/>
              <a:t>Committee</a:t>
            </a:r>
            <a:r>
              <a:rPr lang="zh-CN" altLang="en-US" dirty="0"/>
              <a:t>，易于他人验证。</a:t>
            </a:r>
            <a:endParaRPr lang="en-US" altLang="zh-CN" dirty="0"/>
          </a:p>
          <a:p>
            <a:r>
              <a:rPr lang="zh-CN" altLang="en-US" dirty="0"/>
              <a:t>只由选出的</a:t>
            </a:r>
            <a:r>
              <a:rPr lang="en-US" altLang="zh-CN" dirty="0"/>
              <a:t>Committee</a:t>
            </a:r>
            <a:r>
              <a:rPr lang="zh-CN" altLang="en-US" dirty="0"/>
              <a:t>而不是所有</a:t>
            </a:r>
            <a:r>
              <a:rPr lang="en-US" altLang="zh-CN" dirty="0"/>
              <a:t>user</a:t>
            </a:r>
            <a:r>
              <a:rPr lang="zh-CN" altLang="en-US" dirty="0"/>
              <a:t>投票，加快了共识速度。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step</a:t>
            </a:r>
            <a:r>
              <a:rPr lang="zh-CN" altLang="en-US" dirty="0"/>
              <a:t>都重新抽签，避免了</a:t>
            </a:r>
            <a:r>
              <a:rPr lang="en-US" altLang="zh-CN" dirty="0"/>
              <a:t>targeted </a:t>
            </a:r>
            <a:r>
              <a:rPr lang="en-US" altLang="zh-CN" dirty="0" err="1"/>
              <a:t>DoS</a:t>
            </a:r>
            <a:r>
              <a:rPr lang="en-US" altLang="zh-CN" dirty="0"/>
              <a:t> attack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依靠</a:t>
            </a:r>
            <a:r>
              <a:rPr lang="en-US" altLang="zh-CN" dirty="0"/>
              <a:t>user</a:t>
            </a:r>
            <a:r>
              <a:rPr lang="zh-CN" altLang="en-US" dirty="0"/>
              <a:t>余额确定抽签权重，避免了</a:t>
            </a:r>
            <a:r>
              <a:rPr lang="en-US" altLang="zh-CN" dirty="0"/>
              <a:t>Sybil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user</a:t>
            </a:r>
            <a:r>
              <a:rPr lang="zh-CN" altLang="en-US" dirty="0"/>
              <a:t>不保留除了私钥外的任何私密信息，使之可以轻易切换。</a:t>
            </a:r>
          </a:p>
        </p:txBody>
      </p:sp>
    </p:spTree>
    <p:extLst>
      <p:ext uri="{BB962C8B-B14F-4D97-AF65-F5344CB8AC3E}">
        <p14:creationId xmlns:p14="http://schemas.microsoft.com/office/powerpoint/2010/main" val="9017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41C0-DECC-490E-8334-F468867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效果与局限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5A53F-5766-4627-AB25-BB53DD61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Algorand</a:t>
            </a:r>
            <a:r>
              <a:rPr lang="zh-CN" altLang="en-US" dirty="0"/>
              <a:t>的延时在</a:t>
            </a:r>
            <a:r>
              <a:rPr lang="en-US" altLang="zh-CN" dirty="0"/>
              <a:t>1</a:t>
            </a:r>
            <a:r>
              <a:rPr lang="zh-CN" altLang="en-US" dirty="0"/>
              <a:t>分钟内，且有</a:t>
            </a:r>
            <a:r>
              <a:rPr lang="en-US" altLang="zh-CN" dirty="0"/>
              <a:t>125</a:t>
            </a:r>
            <a:r>
              <a:rPr lang="zh-CN" altLang="en-US" dirty="0"/>
              <a:t>倍于比特币的吞吐量，并且适用于</a:t>
            </a:r>
            <a:r>
              <a:rPr lang="en-US" altLang="zh-CN" dirty="0"/>
              <a:t>50</a:t>
            </a:r>
            <a:r>
              <a:rPr lang="zh-CN" altLang="en-US" dirty="0"/>
              <a:t>万</a:t>
            </a:r>
            <a:r>
              <a:rPr lang="en-US" altLang="zh-CN" dirty="0"/>
              <a:t>user</a:t>
            </a:r>
            <a:r>
              <a:rPr lang="zh-CN" altLang="en-US" dirty="0"/>
              <a:t>的规模。</a:t>
            </a:r>
            <a:endParaRPr lang="en-US" altLang="zh-CN" dirty="0"/>
          </a:p>
          <a:p>
            <a:r>
              <a:rPr lang="zh-CN" altLang="en-US" dirty="0"/>
              <a:t>没有激励机制。新加入的</a:t>
            </a:r>
            <a:r>
              <a:rPr lang="en-US" altLang="zh-CN" dirty="0"/>
              <a:t>user</a:t>
            </a:r>
            <a:r>
              <a:rPr lang="zh-CN" altLang="en-US" dirty="0"/>
              <a:t>需要下载大量区块链历史数据。</a:t>
            </a:r>
          </a:p>
        </p:txBody>
      </p:sp>
    </p:spTree>
    <p:extLst>
      <p:ext uri="{BB962C8B-B14F-4D97-AF65-F5344CB8AC3E}">
        <p14:creationId xmlns:p14="http://schemas.microsoft.com/office/powerpoint/2010/main" val="208675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63FB-4A8F-447D-9A7A-4B3F0C39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/>
              <a:t>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FA973-EE8E-48C8-9DD6-7CF63E9E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3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5A1EF-7D52-40F9-B2EF-19EF0B29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54448-6EC8-4763-B4CB-611205A1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 Yossi Gilad, </a:t>
            </a:r>
            <a:r>
              <a:rPr lang="en-US" altLang="zh-CN" dirty="0" err="1"/>
              <a:t>Rotem</a:t>
            </a:r>
            <a:r>
              <a:rPr lang="en-US" altLang="zh-CN" dirty="0"/>
              <a:t> </a:t>
            </a:r>
            <a:r>
              <a:rPr lang="en-US" altLang="zh-CN" dirty="0" err="1"/>
              <a:t>Hemo</a:t>
            </a:r>
            <a:r>
              <a:rPr lang="en-US" altLang="zh-CN" dirty="0"/>
              <a:t>, Silvio </a:t>
            </a:r>
            <a:r>
              <a:rPr lang="en-US" altLang="zh-CN" dirty="0" err="1"/>
              <a:t>Micali</a:t>
            </a:r>
            <a:r>
              <a:rPr lang="en-US" altLang="zh-CN" dirty="0"/>
              <a:t>, Georgios Vlachos, </a:t>
            </a:r>
            <a:r>
              <a:rPr lang="en-US" altLang="zh-CN" dirty="0" err="1"/>
              <a:t>Nickolai</a:t>
            </a:r>
            <a:r>
              <a:rPr lang="en-US" altLang="zh-CN" dirty="0"/>
              <a:t> </a:t>
            </a:r>
            <a:r>
              <a:rPr lang="en-US" altLang="zh-CN" dirty="0" err="1"/>
              <a:t>Zeldovich</a:t>
            </a:r>
            <a:endParaRPr lang="en-US" altLang="zh-CN" dirty="0"/>
          </a:p>
          <a:p>
            <a:r>
              <a:rPr lang="zh-CN" altLang="en-US" dirty="0"/>
              <a:t>会议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SOSP2017, Shanghai, China</a:t>
            </a:r>
          </a:p>
        </p:txBody>
      </p:sp>
    </p:spTree>
    <p:extLst>
      <p:ext uri="{BB962C8B-B14F-4D97-AF65-F5344CB8AC3E}">
        <p14:creationId xmlns:p14="http://schemas.microsoft.com/office/powerpoint/2010/main" val="39555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E6301-C021-460E-91B1-CC862CB6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823A0-81E2-404F-BC85-76C9801D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在大规模用户的区块链场景下，实现高效安全的共识协议</a:t>
            </a:r>
          </a:p>
        </p:txBody>
      </p:sp>
    </p:spTree>
    <p:extLst>
      <p:ext uri="{BB962C8B-B14F-4D97-AF65-F5344CB8AC3E}">
        <p14:creationId xmlns:p14="http://schemas.microsoft.com/office/powerpoint/2010/main" val="5321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49476-5299-4442-87FF-1E624A12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4FC87-5554-4DCD-9475-AE611112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PoW</a:t>
            </a:r>
            <a:r>
              <a:rPr lang="en-US" altLang="zh-CN" dirty="0"/>
              <a:t>: </a:t>
            </a:r>
            <a:r>
              <a:rPr lang="zh-CN" altLang="en-US" dirty="0"/>
              <a:t>以比特币为代表的工作量证明机制，适用于大规模的场景，但记录交易的效率不高，确认交易的延时较大，且浪费大量算力。</a:t>
            </a:r>
            <a:endParaRPr lang="en-US" altLang="zh-CN" dirty="0"/>
          </a:p>
          <a:p>
            <a:r>
              <a:rPr lang="en-US" altLang="zh-CN" dirty="0" err="1"/>
              <a:t>PoS</a:t>
            </a:r>
            <a:r>
              <a:rPr lang="en-US" altLang="zh-CN" dirty="0"/>
              <a:t>: </a:t>
            </a:r>
            <a:r>
              <a:rPr lang="zh-CN" altLang="en-US" dirty="0"/>
              <a:t>权益证明机制不需要浪费大量算力，但有分叉的风险，需要增加惩罚机制。</a:t>
            </a:r>
            <a:endParaRPr lang="en-US" altLang="zh-CN" dirty="0"/>
          </a:p>
          <a:p>
            <a:r>
              <a:rPr lang="en-US" altLang="zh-CN" dirty="0"/>
              <a:t>Byzantine consensus: </a:t>
            </a:r>
            <a:r>
              <a:rPr lang="zh-CN" altLang="en-US" dirty="0"/>
              <a:t>传统的拜占庭协议安全性高，但大规模场景效率低。</a:t>
            </a:r>
          </a:p>
        </p:txBody>
      </p:sp>
    </p:spTree>
    <p:extLst>
      <p:ext uri="{BB962C8B-B14F-4D97-AF65-F5344CB8AC3E}">
        <p14:creationId xmlns:p14="http://schemas.microsoft.com/office/powerpoint/2010/main" val="66193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6CF1-A80F-4E84-B07F-6BA2CD10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//DEL </a:t>
            </a:r>
            <a:r>
              <a:rPr lang="en-US" altLang="zh-CN" dirty="0"/>
              <a:t>Algorand</a:t>
            </a:r>
            <a:r>
              <a:rPr lang="zh-CN" altLang="en-US" dirty="0"/>
              <a:t>总体思路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D47C1-FB98-441F-B366-3D04F697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在所有</a:t>
            </a:r>
            <a:r>
              <a:rPr lang="en-US" altLang="zh-CN" dirty="0"/>
              <a:t>users</a:t>
            </a:r>
            <a:r>
              <a:rPr lang="zh-CN" altLang="en-US" dirty="0"/>
              <a:t>中随机挑选部分</a:t>
            </a:r>
            <a:r>
              <a:rPr lang="en-US" altLang="zh-CN" dirty="0"/>
              <a:t>committee</a:t>
            </a:r>
            <a:r>
              <a:rPr lang="zh-CN" altLang="en-US" dirty="0"/>
              <a:t>，然后</a:t>
            </a:r>
            <a:r>
              <a:rPr lang="en-US" altLang="zh-CN" dirty="0"/>
              <a:t>committee</a:t>
            </a:r>
            <a:r>
              <a:rPr lang="zh-CN" altLang="en-US" dirty="0"/>
              <a:t>之间执行拜占庭协议。这样可以在大规模的场景下实现安全的共识算法。</a:t>
            </a:r>
          </a:p>
        </p:txBody>
      </p:sp>
    </p:spTree>
    <p:extLst>
      <p:ext uri="{BB962C8B-B14F-4D97-AF65-F5344CB8AC3E}">
        <p14:creationId xmlns:p14="http://schemas.microsoft.com/office/powerpoint/2010/main" val="42277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0B197-8407-466C-92B5-686DD1F8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Algorand</a:t>
            </a:r>
            <a:r>
              <a:rPr lang="zh-CN" altLang="en-US" dirty="0"/>
              <a:t>大体流程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185CB-39E4-4904-8E70-FB9C6CFF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Gossip: </a:t>
            </a:r>
            <a:r>
              <a:rPr lang="zh-CN" altLang="en-US" dirty="0"/>
              <a:t>每个</a:t>
            </a:r>
            <a:r>
              <a:rPr lang="en-US" altLang="zh-CN" dirty="0"/>
              <a:t>user</a:t>
            </a:r>
            <a:r>
              <a:rPr lang="zh-CN" altLang="en-US" dirty="0"/>
              <a:t>使用</a:t>
            </a:r>
            <a:r>
              <a:rPr lang="en-US" altLang="zh-CN" dirty="0"/>
              <a:t>Gossip</a:t>
            </a:r>
            <a:r>
              <a:rPr lang="zh-CN" altLang="en-US" dirty="0"/>
              <a:t>协议广播收到的交易。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Block proposal: </a:t>
            </a:r>
            <a:r>
              <a:rPr lang="zh-CN" altLang="en-US" dirty="0"/>
              <a:t>提议交易块。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BA*: </a:t>
            </a:r>
            <a:r>
              <a:rPr lang="zh-CN" altLang="en-US" dirty="0"/>
              <a:t>每个</a:t>
            </a:r>
            <a:r>
              <a:rPr lang="en-US" altLang="zh-CN" dirty="0"/>
              <a:t>user</a:t>
            </a:r>
            <a:r>
              <a:rPr lang="zh-CN" altLang="en-US" dirty="0"/>
              <a:t>执行</a:t>
            </a:r>
            <a:r>
              <a:rPr lang="en-US" altLang="zh-CN" dirty="0"/>
              <a:t>BA*</a:t>
            </a:r>
            <a:r>
              <a:rPr lang="zh-CN" altLang="en-US" dirty="0"/>
              <a:t>共识算法达成一致的交易块。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08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D905A-0BD3-44B3-A26A-22DAF12B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Gossip</a:t>
            </a:r>
            <a:r>
              <a:rPr lang="zh-CN" altLang="en-US" dirty="0"/>
              <a:t>协议广播交易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E0431F-2FD0-4BFB-83FB-12E3712E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755" y="1825625"/>
            <a:ext cx="66264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C03E9-0CF4-40F4-A75F-0DDDEEA8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Block proposal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148A0-ECF6-4389-BEA0-E315E3C3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、每个</a:t>
            </a:r>
            <a:r>
              <a:rPr lang="en-US" altLang="zh-CN" dirty="0"/>
              <a:t>user</a:t>
            </a:r>
            <a:r>
              <a:rPr lang="zh-CN" altLang="en-US" dirty="0"/>
              <a:t>使用</a:t>
            </a:r>
            <a:r>
              <a:rPr lang="en-US" altLang="zh-CN" dirty="0"/>
              <a:t>Cryptographic sortition</a:t>
            </a:r>
            <a:r>
              <a:rPr lang="zh-CN" altLang="en-US" dirty="0"/>
              <a:t>算法判断自己是否抽中。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、抽中后，提议者计算自己的</a:t>
            </a:r>
            <a:r>
              <a:rPr lang="en-US" altLang="zh-CN" dirty="0"/>
              <a:t>priority</a:t>
            </a:r>
            <a:r>
              <a:rPr lang="zh-CN" altLang="en-US" dirty="0"/>
              <a:t>，并广播交易块信息。</a:t>
            </a:r>
            <a:endParaRPr lang="en-US" altLang="zh-CN" dirty="0"/>
          </a:p>
          <a:p>
            <a:r>
              <a:rPr lang="en-US" altLang="zh-CN" dirty="0"/>
              <a:t>2.3</a:t>
            </a:r>
            <a:r>
              <a:rPr lang="zh-CN" altLang="en-US" dirty="0"/>
              <a:t>、每个</a:t>
            </a:r>
            <a:r>
              <a:rPr lang="en-US" altLang="zh-CN" dirty="0"/>
              <a:t>user</a:t>
            </a:r>
            <a:r>
              <a:rPr lang="zh-CN" altLang="en-US" dirty="0"/>
              <a:t>只保留自己收到的交易块中</a:t>
            </a:r>
            <a:r>
              <a:rPr lang="en-US" altLang="zh-CN" dirty="0"/>
              <a:t>priority</a:t>
            </a:r>
            <a:r>
              <a:rPr lang="zh-CN" altLang="en-US" dirty="0"/>
              <a:t>最高的交易块。</a:t>
            </a:r>
            <a:endParaRPr lang="en-US" altLang="zh-CN" dirty="0"/>
          </a:p>
          <a:p>
            <a:pPr lvl="1"/>
            <a:r>
              <a:rPr lang="zh-CN" altLang="en-US" dirty="0"/>
              <a:t>（注：每个</a:t>
            </a:r>
            <a:r>
              <a:rPr lang="en-US" altLang="zh-CN" dirty="0"/>
              <a:t>user</a:t>
            </a:r>
            <a:r>
              <a:rPr lang="zh-CN" altLang="en-US" dirty="0"/>
              <a:t>保留的交易块不一定全相同）</a:t>
            </a:r>
          </a:p>
        </p:txBody>
      </p:sp>
    </p:spTree>
    <p:extLst>
      <p:ext uri="{BB962C8B-B14F-4D97-AF65-F5344CB8AC3E}">
        <p14:creationId xmlns:p14="http://schemas.microsoft.com/office/powerpoint/2010/main" val="73852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591F-17A3-434B-8454-01BDEF1B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、</a:t>
            </a:r>
            <a:r>
              <a:rPr lang="en-US" altLang="zh-CN" dirty="0"/>
              <a:t>Cryptographic sortition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E3898-0A23-495B-92D1-E0E7EC37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Cryptographic sortition is an algorithm for choosing a random subset of users according to per-user weights.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7F4B8-69AA-4C20-ADD8-996AE6A9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192" y="2881313"/>
            <a:ext cx="7400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6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1125</Words>
  <Application>Microsoft Office PowerPoint</Application>
  <PresentationFormat>宽屏</PresentationFormat>
  <Paragraphs>101</Paragraphs>
  <Slides>18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Algorand: Scaling Byzantine Agreements for Cryptocurrencies</vt:lpstr>
      <vt:lpstr>背景</vt:lpstr>
      <vt:lpstr>目的</vt:lpstr>
      <vt:lpstr>现有方案</vt:lpstr>
      <vt:lpstr>//DEL Algorand总体思路</vt:lpstr>
      <vt:lpstr>Algorand大体流程</vt:lpstr>
      <vt:lpstr>1、使用Gossip协议广播交易</vt:lpstr>
      <vt:lpstr>2、Block proposal</vt:lpstr>
      <vt:lpstr>2.1、Cryptographic sortition</vt:lpstr>
      <vt:lpstr>3、BA* (Byzantine Agreement)</vt:lpstr>
      <vt:lpstr>3.0.1、CommitteeVote</vt:lpstr>
      <vt:lpstr>3.0.2、CountVotes</vt:lpstr>
      <vt:lpstr>3.1、Reduction</vt:lpstr>
      <vt:lpstr>3.2、BinaryBA*</vt:lpstr>
      <vt:lpstr>3.3、tentative or final</vt:lpstr>
      <vt:lpstr>亮点</vt:lpstr>
      <vt:lpstr>效果与局限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Algorand: Scaling Byzantine Agreements for Cryptocurrencies</dc:title>
  <dc:creator>ruan wei</dc:creator>
  <cp:lastModifiedBy>ruan wei</cp:lastModifiedBy>
  <cp:revision>81</cp:revision>
  <dcterms:created xsi:type="dcterms:W3CDTF">2017-12-21T06:16:06Z</dcterms:created>
  <dcterms:modified xsi:type="dcterms:W3CDTF">2017-12-22T02:35:52Z</dcterms:modified>
</cp:coreProperties>
</file>