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9" r:id="rId5"/>
    <p:sldId id="261" r:id="rId6"/>
    <p:sldId id="262" r:id="rId7"/>
    <p:sldId id="265" r:id="rId8"/>
    <p:sldId id="264" r:id="rId9"/>
    <p:sldId id="263"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3/15/2018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3/15/2018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3/15/2018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230C2-30C4-4F47-9664-1837F243A877}"/>
              </a:ext>
            </a:extLst>
          </p:cNvPr>
          <p:cNvSpPr>
            <a:spLocks noGrp="1"/>
          </p:cNvSpPr>
          <p:nvPr>
            <p:ph type="ctrTitle"/>
          </p:nvPr>
        </p:nvSpPr>
        <p:spPr/>
        <p:txBody>
          <a:bodyPr/>
          <a:lstStyle/>
          <a:p>
            <a:r>
              <a:rPr lang="en-US" altLang="zh-CN" dirty="0" err="1"/>
              <a:t>BIDaaS</a:t>
            </a:r>
            <a:r>
              <a:rPr lang="en-US" altLang="zh-CN" dirty="0"/>
              <a:t>: Blockchain Based ID As a Service</a:t>
            </a:r>
            <a:endParaRPr lang="zh-CN" altLang="en-US" dirty="0"/>
          </a:p>
        </p:txBody>
      </p:sp>
      <p:sp>
        <p:nvSpPr>
          <p:cNvPr id="3" name="副标题 2">
            <a:extLst>
              <a:ext uri="{FF2B5EF4-FFF2-40B4-BE49-F238E27FC236}">
                <a16:creationId xmlns:a16="http://schemas.microsoft.com/office/drawing/2014/main" id="{BFFC9F17-864A-4CFF-8F7C-50958484B7BF}"/>
              </a:ext>
            </a:extLst>
          </p:cNvPr>
          <p:cNvSpPr>
            <a:spLocks noGrp="1"/>
          </p:cNvSpPr>
          <p:nvPr>
            <p:ph type="subTitle" idx="1"/>
          </p:nvPr>
        </p:nvSpPr>
        <p:spPr/>
        <p:txBody>
          <a:bodyPr/>
          <a:lstStyle/>
          <a:p>
            <a:r>
              <a:rPr lang="en-US" altLang="zh-CN" dirty="0"/>
              <a:t>JONG-HYOUK LEE  (Senior Member, IEEE)</a:t>
            </a:r>
          </a:p>
          <a:p>
            <a:r>
              <a:rPr lang="en-US" altLang="zh-CN" dirty="0"/>
              <a:t>Department of Software, </a:t>
            </a:r>
            <a:r>
              <a:rPr lang="en-US" altLang="zh-CN" dirty="0" err="1"/>
              <a:t>Sangmyung</a:t>
            </a:r>
            <a:r>
              <a:rPr lang="en-US" altLang="zh-CN" dirty="0"/>
              <a:t> University</a:t>
            </a:r>
          </a:p>
          <a:p>
            <a:r>
              <a:rPr lang="en-US" altLang="zh-CN" dirty="0"/>
              <a:t>IEEE ACCESS</a:t>
            </a:r>
            <a:endParaRPr lang="zh-CN" altLang="en-US" dirty="0"/>
          </a:p>
        </p:txBody>
      </p:sp>
    </p:spTree>
    <p:extLst>
      <p:ext uri="{BB962C8B-B14F-4D97-AF65-F5344CB8AC3E}">
        <p14:creationId xmlns:p14="http://schemas.microsoft.com/office/powerpoint/2010/main" val="1452181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A582DE-D43D-4515-AEC5-F564F5801B36}"/>
              </a:ext>
            </a:extLst>
          </p:cNvPr>
          <p:cNvSpPr>
            <a:spLocks noGrp="1"/>
          </p:cNvSpPr>
          <p:nvPr>
            <p:ph type="title"/>
          </p:nvPr>
        </p:nvSpPr>
        <p:spPr>
          <a:xfrm>
            <a:off x="1143000" y="939832"/>
            <a:ext cx="9906000" cy="2852737"/>
          </a:xfrm>
        </p:spPr>
        <p:txBody>
          <a:bodyPr>
            <a:normAutofit/>
          </a:bodyPr>
          <a:lstStyle/>
          <a:p>
            <a:pPr algn="ctr"/>
            <a:r>
              <a:rPr lang="zh-CN" altLang="en-US" sz="4400" i="1" dirty="0"/>
              <a:t>谢谢聆听！</a:t>
            </a:r>
          </a:p>
        </p:txBody>
      </p:sp>
    </p:spTree>
    <p:extLst>
      <p:ext uri="{BB962C8B-B14F-4D97-AF65-F5344CB8AC3E}">
        <p14:creationId xmlns:p14="http://schemas.microsoft.com/office/powerpoint/2010/main" val="2523829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F91235-F04B-48F8-8B83-745DD2A0A1AE}"/>
              </a:ext>
            </a:extLst>
          </p:cNvPr>
          <p:cNvSpPr>
            <a:spLocks noGrp="1"/>
          </p:cNvSpPr>
          <p:nvPr>
            <p:ph type="title"/>
          </p:nvPr>
        </p:nvSpPr>
        <p:spPr/>
        <p:txBody>
          <a:bodyPr/>
          <a:lstStyle/>
          <a:p>
            <a:r>
              <a:rPr lang="zh-CN" altLang="en-US" dirty="0"/>
              <a:t>主要内容</a:t>
            </a:r>
          </a:p>
        </p:txBody>
      </p:sp>
      <p:sp>
        <p:nvSpPr>
          <p:cNvPr id="3" name="内容占位符 2">
            <a:extLst>
              <a:ext uri="{FF2B5EF4-FFF2-40B4-BE49-F238E27FC236}">
                <a16:creationId xmlns:a16="http://schemas.microsoft.com/office/drawing/2014/main" id="{535FB062-9350-4A77-9700-7211768BC32B}"/>
              </a:ext>
            </a:extLst>
          </p:cNvPr>
          <p:cNvSpPr>
            <a:spLocks noGrp="1"/>
          </p:cNvSpPr>
          <p:nvPr>
            <p:ph idx="1"/>
          </p:nvPr>
        </p:nvSpPr>
        <p:spPr/>
        <p:txBody>
          <a:bodyPr/>
          <a:lstStyle/>
          <a:p>
            <a:r>
              <a:rPr lang="zh-CN" altLang="en-US" dirty="0"/>
              <a:t>这篇文章是关于区块链的应用方面，它将区块链和云计算结合起来。文章提供了一种基于区块链的云</a:t>
            </a:r>
            <a:r>
              <a:rPr lang="en-US" altLang="zh-CN" dirty="0"/>
              <a:t>ID</a:t>
            </a:r>
            <a:r>
              <a:rPr lang="zh-CN" altLang="en-US" dirty="0"/>
              <a:t>服务提供方案（</a:t>
            </a:r>
            <a:r>
              <a:rPr lang="en-US" altLang="zh-CN" dirty="0"/>
              <a:t> Blockchain Based ID As a Service</a:t>
            </a:r>
            <a:r>
              <a:rPr lang="zh-CN" altLang="en-US" dirty="0"/>
              <a:t>）。</a:t>
            </a:r>
            <a:endParaRPr lang="en-US" altLang="zh-CN" dirty="0"/>
          </a:p>
          <a:p>
            <a:r>
              <a:rPr lang="zh-CN" altLang="en-US" dirty="0"/>
              <a:t>在这个方案中有三种实体参与者：终端用户、</a:t>
            </a:r>
            <a:r>
              <a:rPr lang="en-US" altLang="zh-CN" dirty="0" err="1"/>
              <a:t>BIDaaS</a:t>
            </a:r>
            <a:r>
              <a:rPr lang="zh-CN" altLang="en-US" dirty="0"/>
              <a:t>提供商、</a:t>
            </a:r>
            <a:r>
              <a:rPr lang="en-US" altLang="zh-CN" dirty="0"/>
              <a:t> </a:t>
            </a:r>
            <a:r>
              <a:rPr lang="en-US" altLang="zh-CN" dirty="0" err="1"/>
              <a:t>BIDaaS</a:t>
            </a:r>
            <a:r>
              <a:rPr lang="zh-CN" altLang="en-US" dirty="0"/>
              <a:t>合作伙伴（应用服务提供者），终端用户和合作伙伴之间通过</a:t>
            </a:r>
            <a:r>
              <a:rPr lang="en-US" altLang="zh-CN" dirty="0" err="1"/>
              <a:t>BIDaaS</a:t>
            </a:r>
            <a:r>
              <a:rPr lang="zh-CN" altLang="en-US" dirty="0"/>
              <a:t>提供商实现无须注册的相互认证。</a:t>
            </a:r>
          </a:p>
        </p:txBody>
      </p:sp>
    </p:spTree>
    <p:extLst>
      <p:ext uri="{BB962C8B-B14F-4D97-AF65-F5344CB8AC3E}">
        <p14:creationId xmlns:p14="http://schemas.microsoft.com/office/powerpoint/2010/main" val="3171734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F91235-F04B-48F8-8B83-745DD2A0A1AE}"/>
              </a:ext>
            </a:extLst>
          </p:cNvPr>
          <p:cNvSpPr>
            <a:spLocks noGrp="1"/>
          </p:cNvSpPr>
          <p:nvPr>
            <p:ph type="title"/>
          </p:nvPr>
        </p:nvSpPr>
        <p:spPr/>
        <p:txBody>
          <a:bodyPr/>
          <a:lstStyle/>
          <a:p>
            <a:r>
              <a:rPr lang="zh-CN" altLang="en-US" dirty="0"/>
              <a:t>解决的问题和创新点</a:t>
            </a:r>
          </a:p>
        </p:txBody>
      </p:sp>
      <p:sp>
        <p:nvSpPr>
          <p:cNvPr id="3" name="内容占位符 2">
            <a:extLst>
              <a:ext uri="{FF2B5EF4-FFF2-40B4-BE49-F238E27FC236}">
                <a16:creationId xmlns:a16="http://schemas.microsoft.com/office/drawing/2014/main" id="{535FB062-9350-4A77-9700-7211768BC32B}"/>
              </a:ext>
            </a:extLst>
          </p:cNvPr>
          <p:cNvSpPr>
            <a:spLocks noGrp="1"/>
          </p:cNvSpPr>
          <p:nvPr>
            <p:ph idx="1"/>
          </p:nvPr>
        </p:nvSpPr>
        <p:spPr/>
        <p:txBody>
          <a:bodyPr/>
          <a:lstStyle/>
          <a:p>
            <a:r>
              <a:rPr lang="zh-CN" altLang="en-US" dirty="0"/>
              <a:t>将区块链和云计算结合，提供了新的应用创新思路；</a:t>
            </a:r>
            <a:endParaRPr lang="en-US" altLang="zh-CN" dirty="0"/>
          </a:p>
          <a:p>
            <a:r>
              <a:rPr lang="zh-CN" altLang="en-US" dirty="0"/>
              <a:t>互联网上有大量的应用服务提供者，以云作为中介，免去了用户在各个应用上注册账户验证身份的麻烦。（</a:t>
            </a:r>
            <a:r>
              <a:rPr lang="en-US" altLang="zh-CN" dirty="0" err="1"/>
              <a:t>IDaaS</a:t>
            </a:r>
            <a:r>
              <a:rPr lang="zh-CN" altLang="en-US" dirty="0"/>
              <a:t>的功能）</a:t>
            </a:r>
            <a:endParaRPr lang="en-US" altLang="zh-CN" dirty="0"/>
          </a:p>
          <a:p>
            <a:r>
              <a:rPr lang="zh-CN" altLang="en-US" dirty="0"/>
              <a:t>解决信息泄露给第三方应用提供者后，用户失去对信息使用的控制，无法获知信息在云端如何处理，隐私是否被有效保护的问题（区块链的功能）</a:t>
            </a:r>
          </a:p>
        </p:txBody>
      </p:sp>
    </p:spTree>
    <p:extLst>
      <p:ext uri="{BB962C8B-B14F-4D97-AF65-F5344CB8AC3E}">
        <p14:creationId xmlns:p14="http://schemas.microsoft.com/office/powerpoint/2010/main" val="3031539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F91235-F04B-48F8-8B83-745DD2A0A1AE}"/>
              </a:ext>
            </a:extLst>
          </p:cNvPr>
          <p:cNvSpPr>
            <a:spLocks noGrp="1"/>
          </p:cNvSpPr>
          <p:nvPr>
            <p:ph type="title"/>
          </p:nvPr>
        </p:nvSpPr>
        <p:spPr/>
        <p:txBody>
          <a:bodyPr/>
          <a:lstStyle/>
          <a:p>
            <a:r>
              <a:rPr lang="zh-CN" altLang="en-US" dirty="0"/>
              <a:t>具体实现</a:t>
            </a:r>
          </a:p>
        </p:txBody>
      </p:sp>
      <p:sp>
        <p:nvSpPr>
          <p:cNvPr id="3" name="内容占位符 2">
            <a:extLst>
              <a:ext uri="{FF2B5EF4-FFF2-40B4-BE49-F238E27FC236}">
                <a16:creationId xmlns:a16="http://schemas.microsoft.com/office/drawing/2014/main" id="{535FB062-9350-4A77-9700-7211768BC32B}"/>
              </a:ext>
            </a:extLst>
          </p:cNvPr>
          <p:cNvSpPr>
            <a:spLocks noGrp="1"/>
          </p:cNvSpPr>
          <p:nvPr>
            <p:ph idx="1"/>
          </p:nvPr>
        </p:nvSpPr>
        <p:spPr/>
        <p:txBody>
          <a:bodyPr/>
          <a:lstStyle/>
          <a:p>
            <a:r>
              <a:rPr lang="en-US" altLang="zh-CN" dirty="0" err="1"/>
              <a:t>BIDaaS</a:t>
            </a:r>
            <a:r>
              <a:rPr lang="zh-CN" altLang="en-US" dirty="0"/>
              <a:t>合作伙伴（</a:t>
            </a:r>
            <a:r>
              <a:rPr lang="en-US" altLang="zh-CN" dirty="0"/>
              <a:t>partner</a:t>
            </a:r>
            <a:r>
              <a:rPr lang="zh-CN" altLang="en-US" dirty="0"/>
              <a:t>）：应用服务提供者，为用户提供某种服务。</a:t>
            </a:r>
            <a:endParaRPr lang="en-US" altLang="zh-CN" dirty="0"/>
          </a:p>
          <a:p>
            <a:r>
              <a:rPr lang="en-US" altLang="zh-CN" dirty="0" err="1"/>
              <a:t>BIDaaS</a:t>
            </a:r>
            <a:r>
              <a:rPr lang="zh-CN" altLang="en-US" dirty="0"/>
              <a:t>提供商（</a:t>
            </a:r>
            <a:r>
              <a:rPr lang="en-US" altLang="zh-CN" dirty="0"/>
              <a:t>provider</a:t>
            </a:r>
            <a:r>
              <a:rPr lang="zh-CN" altLang="en-US" dirty="0"/>
              <a:t>）：维护一个</a:t>
            </a:r>
            <a:r>
              <a:rPr lang="en-US" altLang="zh-CN" dirty="0" err="1"/>
              <a:t>BIDaaS</a:t>
            </a:r>
            <a:r>
              <a:rPr lang="zh-CN" altLang="en-US" dirty="0"/>
              <a:t>私有链</a:t>
            </a:r>
            <a:endParaRPr lang="en-US" altLang="zh-CN" dirty="0"/>
          </a:p>
          <a:p>
            <a:r>
              <a:rPr lang="zh-CN" altLang="en-US" dirty="0"/>
              <a:t>终端用户（</a:t>
            </a:r>
            <a:r>
              <a:rPr lang="en-US" altLang="zh-CN" dirty="0"/>
              <a:t>user</a:t>
            </a:r>
            <a:r>
              <a:rPr lang="zh-CN" altLang="en-US" dirty="0"/>
              <a:t>）：已在</a:t>
            </a:r>
            <a:r>
              <a:rPr lang="en-US" altLang="zh-CN" dirty="0" err="1"/>
              <a:t>BIDaaS</a:t>
            </a:r>
            <a:r>
              <a:rPr lang="zh-CN" altLang="en-US" dirty="0"/>
              <a:t>提供商注册个人信息和账户，希望使用某项应用或服务但不希望创建新的账户或提供过多个人信息。</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389275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85171-9221-4A2F-8230-BB804DBFC336}"/>
              </a:ext>
            </a:extLst>
          </p:cNvPr>
          <p:cNvSpPr>
            <a:spLocks noGrp="1"/>
          </p:cNvSpPr>
          <p:nvPr>
            <p:ph type="title"/>
          </p:nvPr>
        </p:nvSpPr>
        <p:spPr/>
        <p:txBody>
          <a:bodyPr/>
          <a:lstStyle/>
          <a:p>
            <a:r>
              <a:rPr lang="zh-CN" altLang="en-US" dirty="0"/>
              <a:t>具体实现</a:t>
            </a:r>
          </a:p>
        </p:txBody>
      </p:sp>
      <p:sp>
        <p:nvSpPr>
          <p:cNvPr id="3" name="内容占位符 2">
            <a:extLst>
              <a:ext uri="{FF2B5EF4-FFF2-40B4-BE49-F238E27FC236}">
                <a16:creationId xmlns:a16="http://schemas.microsoft.com/office/drawing/2014/main" id="{2D7B2654-01E9-475E-9E2F-CC1FB15B60B2}"/>
              </a:ext>
            </a:extLst>
          </p:cNvPr>
          <p:cNvSpPr>
            <a:spLocks noGrp="1"/>
          </p:cNvSpPr>
          <p:nvPr>
            <p:ph idx="1"/>
          </p:nvPr>
        </p:nvSpPr>
        <p:spPr/>
        <p:txBody>
          <a:bodyPr/>
          <a:lstStyle/>
          <a:p>
            <a:r>
              <a:rPr lang="en-US" altLang="zh-CN" dirty="0" err="1"/>
              <a:t>BIDaaS</a:t>
            </a:r>
            <a:r>
              <a:rPr lang="zh-CN" altLang="en-US" dirty="0"/>
              <a:t>私有链由提供商维护，合作伙伴可以读取私有链上的数据但不可以写。用户和提供商都拥有他们各自的公钥和私钥。用户创建账户后服务商为用户创建一个虚拟账户</a:t>
            </a:r>
            <a:r>
              <a:rPr lang="en-US" altLang="zh-CN" dirty="0"/>
              <a:t>ID</a:t>
            </a:r>
            <a:r>
              <a:rPr lang="zh-CN" altLang="en-US" dirty="0"/>
              <a:t>，并在链上记录下该用户的虚拟</a:t>
            </a:r>
            <a:r>
              <a:rPr lang="en-US" altLang="zh-CN" dirty="0"/>
              <a:t>ID</a:t>
            </a:r>
            <a:r>
              <a:rPr lang="zh-CN" altLang="en-US" dirty="0"/>
              <a:t>、公钥等信息，然后双方共同签名，录入区块中。</a:t>
            </a:r>
            <a:endParaRPr lang="en-US" altLang="zh-CN" dirty="0"/>
          </a:p>
          <a:p>
            <a:r>
              <a:rPr lang="zh-CN" altLang="en-US" dirty="0"/>
              <a:t>当用户访问某个时，应用服务方通过查询区块链验证其是否已经在</a:t>
            </a:r>
            <a:r>
              <a:rPr lang="en-US" altLang="zh-CN" dirty="0" err="1"/>
              <a:t>BIDaaS</a:t>
            </a:r>
            <a:r>
              <a:rPr lang="zh-CN" altLang="en-US" dirty="0"/>
              <a:t>提供方注应用服务方册。验证成功后再回应用户自己为用户所找的应用。然后双方开始服务。</a:t>
            </a:r>
            <a:endParaRPr lang="en-US" altLang="zh-CN" dirty="0"/>
          </a:p>
          <a:p>
            <a:endParaRPr lang="zh-CN" altLang="en-US" dirty="0"/>
          </a:p>
        </p:txBody>
      </p:sp>
    </p:spTree>
    <p:extLst>
      <p:ext uri="{BB962C8B-B14F-4D97-AF65-F5344CB8AC3E}">
        <p14:creationId xmlns:p14="http://schemas.microsoft.com/office/powerpoint/2010/main" val="50098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B23F53B-6AFD-42FE-A3E2-356A8E3B49CF}"/>
              </a:ext>
            </a:extLst>
          </p:cNvPr>
          <p:cNvSpPr>
            <a:spLocks noGrp="1"/>
          </p:cNvSpPr>
          <p:nvPr>
            <p:ph idx="1"/>
          </p:nvPr>
        </p:nvSpPr>
        <p:spPr>
          <a:xfrm>
            <a:off x="1141412" y="1136342"/>
            <a:ext cx="9905999" cy="4654859"/>
          </a:xfrm>
        </p:spPr>
        <p:txBody>
          <a:bodyPr/>
          <a:lstStyle/>
          <a:p>
            <a:r>
              <a:rPr lang="en-US" altLang="zh-CN" dirty="0"/>
              <a:t>1.</a:t>
            </a:r>
            <a:r>
              <a:rPr lang="zh-CN" altLang="en-US" dirty="0"/>
              <a:t>虚拟账户创建</a:t>
            </a:r>
            <a:endParaRPr lang="en-US" altLang="zh-CN" dirty="0"/>
          </a:p>
          <a:p>
            <a:r>
              <a:rPr lang="en-US" altLang="zh-CN" sz="1800" dirty="0"/>
              <a:t>——</a:t>
            </a:r>
            <a:r>
              <a:rPr lang="zh-CN" altLang="en-US" sz="1800" dirty="0"/>
              <a:t>由公钥生成虚拟</a:t>
            </a:r>
            <a:r>
              <a:rPr lang="en-US" altLang="zh-CN" sz="1800" dirty="0"/>
              <a:t>ID</a:t>
            </a:r>
          </a:p>
          <a:p>
            <a:endParaRPr lang="en-US" altLang="zh-CN" dirty="0"/>
          </a:p>
          <a:p>
            <a:r>
              <a:rPr lang="en-US" altLang="zh-CN" dirty="0"/>
              <a:t>2.</a:t>
            </a:r>
            <a:r>
              <a:rPr lang="zh-CN" altLang="en-US" dirty="0"/>
              <a:t>将账户记录在区块链上</a:t>
            </a:r>
            <a:endParaRPr lang="en-US" altLang="zh-CN" dirty="0"/>
          </a:p>
          <a:p>
            <a:pPr lvl="0"/>
            <a:r>
              <a:rPr lang="en-US" altLang="zh-CN" sz="1800" dirty="0">
                <a:solidFill>
                  <a:prstClr val="white"/>
                </a:solidFill>
              </a:rPr>
              <a:t>——</a:t>
            </a:r>
            <a:r>
              <a:rPr lang="zh-CN" altLang="en-US" sz="1800" dirty="0">
                <a:solidFill>
                  <a:prstClr val="white"/>
                </a:solidFill>
              </a:rPr>
              <a:t>用户与</a:t>
            </a:r>
            <a:r>
              <a:rPr lang="en-US" altLang="zh-CN" sz="1800" dirty="0" err="1">
                <a:solidFill>
                  <a:prstClr val="white"/>
                </a:solidFill>
              </a:rPr>
              <a:t>BIDaaS</a:t>
            </a:r>
            <a:r>
              <a:rPr lang="zh-CN" altLang="en-US" sz="1800" dirty="0">
                <a:solidFill>
                  <a:prstClr val="white"/>
                </a:solidFill>
              </a:rPr>
              <a:t>服务提供者之间</a:t>
            </a:r>
            <a:endParaRPr lang="en-US" altLang="zh-CN" sz="1800" dirty="0">
              <a:solidFill>
                <a:prstClr val="white"/>
              </a:solidFill>
            </a:endParaRPr>
          </a:p>
          <a:p>
            <a:pPr marL="0" lvl="0" indent="0">
              <a:buNone/>
            </a:pPr>
            <a:r>
              <a:rPr lang="zh-CN" altLang="en-US" sz="1800" dirty="0">
                <a:solidFill>
                  <a:prstClr val="white"/>
                </a:solidFill>
              </a:rPr>
              <a:t>   需要建立安全信道</a:t>
            </a:r>
            <a:endParaRPr lang="en-US" altLang="zh-CN" sz="1800" dirty="0">
              <a:solidFill>
                <a:prstClr val="white"/>
              </a:solidFill>
            </a:endParaRPr>
          </a:p>
          <a:p>
            <a:endParaRPr lang="zh-CN" altLang="en-US" dirty="0"/>
          </a:p>
        </p:txBody>
      </p:sp>
      <p:pic>
        <p:nvPicPr>
          <p:cNvPr id="4" name="图片 3">
            <a:extLst>
              <a:ext uri="{FF2B5EF4-FFF2-40B4-BE49-F238E27FC236}">
                <a16:creationId xmlns:a16="http://schemas.microsoft.com/office/drawing/2014/main" id="{7A6341BF-2E56-4D28-AD6B-C70EC7C4CABE}"/>
              </a:ext>
            </a:extLst>
          </p:cNvPr>
          <p:cNvPicPr>
            <a:picLocks noChangeAspect="1"/>
          </p:cNvPicPr>
          <p:nvPr/>
        </p:nvPicPr>
        <p:blipFill>
          <a:blip r:embed="rId2"/>
          <a:stretch>
            <a:fillRect/>
          </a:stretch>
        </p:blipFill>
        <p:spPr>
          <a:xfrm>
            <a:off x="4982916" y="1199963"/>
            <a:ext cx="5268325" cy="1383438"/>
          </a:xfrm>
          <a:prstGeom prst="rect">
            <a:avLst/>
          </a:prstGeom>
        </p:spPr>
      </p:pic>
      <p:pic>
        <p:nvPicPr>
          <p:cNvPr id="5" name="图片 4">
            <a:extLst>
              <a:ext uri="{FF2B5EF4-FFF2-40B4-BE49-F238E27FC236}">
                <a16:creationId xmlns:a16="http://schemas.microsoft.com/office/drawing/2014/main" id="{5965CC69-4AFA-4B46-A261-9AD437E590A2}"/>
              </a:ext>
            </a:extLst>
          </p:cNvPr>
          <p:cNvPicPr>
            <a:picLocks noChangeAspect="1"/>
          </p:cNvPicPr>
          <p:nvPr/>
        </p:nvPicPr>
        <p:blipFill>
          <a:blip r:embed="rId3"/>
          <a:stretch>
            <a:fillRect/>
          </a:stretch>
        </p:blipFill>
        <p:spPr>
          <a:xfrm>
            <a:off x="4982916" y="2848993"/>
            <a:ext cx="5288736" cy="2676616"/>
          </a:xfrm>
          <a:prstGeom prst="rect">
            <a:avLst/>
          </a:prstGeom>
        </p:spPr>
      </p:pic>
    </p:spTree>
    <p:extLst>
      <p:ext uri="{BB962C8B-B14F-4D97-AF65-F5344CB8AC3E}">
        <p14:creationId xmlns:p14="http://schemas.microsoft.com/office/powerpoint/2010/main" val="228220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B23F53B-6AFD-42FE-A3E2-356A8E3B49CF}"/>
              </a:ext>
            </a:extLst>
          </p:cNvPr>
          <p:cNvSpPr>
            <a:spLocks noGrp="1"/>
          </p:cNvSpPr>
          <p:nvPr>
            <p:ph idx="1"/>
          </p:nvPr>
        </p:nvSpPr>
        <p:spPr>
          <a:xfrm>
            <a:off x="777428" y="1192846"/>
            <a:ext cx="4495908" cy="5048156"/>
          </a:xfrm>
        </p:spPr>
        <p:txBody>
          <a:bodyPr>
            <a:normAutofit/>
          </a:bodyPr>
          <a:lstStyle/>
          <a:p>
            <a:r>
              <a:rPr lang="en-US" altLang="zh-CN" dirty="0"/>
              <a:t>3.</a:t>
            </a:r>
            <a:r>
              <a:rPr lang="zh-CN" altLang="en-US" dirty="0"/>
              <a:t>用户与应用服务提供方通信</a:t>
            </a:r>
            <a:endParaRPr lang="en-US" altLang="zh-CN" dirty="0"/>
          </a:p>
          <a:p>
            <a:pPr lvl="1"/>
            <a:r>
              <a:rPr lang="zh-CN" altLang="en-US" dirty="0"/>
              <a:t>类似网络通信的握手过程完成相互验证</a:t>
            </a:r>
            <a:endParaRPr lang="en-US" altLang="zh-CN" dirty="0"/>
          </a:p>
          <a:p>
            <a:pPr lvl="1"/>
            <a:r>
              <a:rPr lang="zh-CN" altLang="en-US" dirty="0"/>
              <a:t>收到用户的请求，服务方查询</a:t>
            </a:r>
            <a:r>
              <a:rPr lang="en-US" altLang="zh-CN" dirty="0" err="1"/>
              <a:t>BIDaaS</a:t>
            </a:r>
            <a:r>
              <a:rPr lang="zh-CN" altLang="en-US" dirty="0"/>
              <a:t>链获得其</a:t>
            </a:r>
            <a:r>
              <a:rPr lang="en-US" altLang="zh-CN" dirty="0"/>
              <a:t>public key</a:t>
            </a:r>
            <a:r>
              <a:rPr lang="zh-CN" altLang="en-US" dirty="0"/>
              <a:t>来解码验证并回应</a:t>
            </a:r>
            <a:endParaRPr lang="en-US" altLang="zh-CN" dirty="0"/>
          </a:p>
          <a:p>
            <a:pPr lvl="1"/>
            <a:r>
              <a:rPr lang="zh-CN" altLang="en-US" dirty="0"/>
              <a:t>在回应中用户解密得到服务方的公钥并完成第三次握手。通过加密使得整个过程不会被非法攻击者渗入</a:t>
            </a:r>
            <a:endParaRPr lang="en-US" altLang="zh-CN" dirty="0"/>
          </a:p>
        </p:txBody>
      </p:sp>
      <p:pic>
        <p:nvPicPr>
          <p:cNvPr id="6" name="图片 5">
            <a:extLst>
              <a:ext uri="{FF2B5EF4-FFF2-40B4-BE49-F238E27FC236}">
                <a16:creationId xmlns:a16="http://schemas.microsoft.com/office/drawing/2014/main" id="{87DB21C7-FEC1-4A73-AFDB-5A0016D1470B}"/>
              </a:ext>
            </a:extLst>
          </p:cNvPr>
          <p:cNvPicPr>
            <a:picLocks noChangeAspect="1"/>
          </p:cNvPicPr>
          <p:nvPr/>
        </p:nvPicPr>
        <p:blipFill>
          <a:blip r:embed="rId2"/>
          <a:stretch>
            <a:fillRect/>
          </a:stretch>
        </p:blipFill>
        <p:spPr>
          <a:xfrm>
            <a:off x="5465779" y="1192846"/>
            <a:ext cx="6267450" cy="1552575"/>
          </a:xfrm>
          <a:prstGeom prst="rect">
            <a:avLst/>
          </a:prstGeom>
        </p:spPr>
      </p:pic>
      <p:pic>
        <p:nvPicPr>
          <p:cNvPr id="7" name="图片 6">
            <a:extLst>
              <a:ext uri="{FF2B5EF4-FFF2-40B4-BE49-F238E27FC236}">
                <a16:creationId xmlns:a16="http://schemas.microsoft.com/office/drawing/2014/main" id="{BB885088-ED7E-436F-96F4-31EFAD661511}"/>
              </a:ext>
            </a:extLst>
          </p:cNvPr>
          <p:cNvPicPr>
            <a:picLocks noChangeAspect="1"/>
          </p:cNvPicPr>
          <p:nvPr/>
        </p:nvPicPr>
        <p:blipFill>
          <a:blip r:embed="rId3"/>
          <a:stretch>
            <a:fillRect/>
          </a:stretch>
        </p:blipFill>
        <p:spPr>
          <a:xfrm>
            <a:off x="5465779" y="2745421"/>
            <a:ext cx="6267450" cy="3629025"/>
          </a:xfrm>
          <a:prstGeom prst="rect">
            <a:avLst/>
          </a:prstGeom>
        </p:spPr>
      </p:pic>
    </p:spTree>
    <p:extLst>
      <p:ext uri="{BB962C8B-B14F-4D97-AF65-F5344CB8AC3E}">
        <p14:creationId xmlns:p14="http://schemas.microsoft.com/office/powerpoint/2010/main" val="2685620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91ABE-A9BE-4704-9095-2A01A5451091}"/>
              </a:ext>
            </a:extLst>
          </p:cNvPr>
          <p:cNvSpPr>
            <a:spLocks noGrp="1"/>
          </p:cNvSpPr>
          <p:nvPr>
            <p:ph type="title"/>
          </p:nvPr>
        </p:nvSpPr>
        <p:spPr>
          <a:xfrm>
            <a:off x="1143001" y="362544"/>
            <a:ext cx="9905998" cy="1478570"/>
          </a:xfrm>
        </p:spPr>
        <p:txBody>
          <a:bodyPr/>
          <a:lstStyle/>
          <a:p>
            <a:r>
              <a:rPr lang="zh-CN" altLang="en-US" dirty="0"/>
              <a:t>例子</a:t>
            </a:r>
          </a:p>
        </p:txBody>
      </p:sp>
      <p:pic>
        <p:nvPicPr>
          <p:cNvPr id="4" name="内容占位符 3">
            <a:extLst>
              <a:ext uri="{FF2B5EF4-FFF2-40B4-BE49-F238E27FC236}">
                <a16:creationId xmlns:a16="http://schemas.microsoft.com/office/drawing/2014/main" id="{97166229-295F-48DB-81A8-5F5076D8601A}"/>
              </a:ext>
            </a:extLst>
          </p:cNvPr>
          <p:cNvPicPr>
            <a:picLocks noGrp="1" noChangeAspect="1"/>
          </p:cNvPicPr>
          <p:nvPr>
            <p:ph idx="1"/>
          </p:nvPr>
        </p:nvPicPr>
        <p:blipFill>
          <a:blip r:embed="rId2"/>
          <a:stretch>
            <a:fillRect/>
          </a:stretch>
        </p:blipFill>
        <p:spPr>
          <a:xfrm>
            <a:off x="2211919" y="1557029"/>
            <a:ext cx="7768162" cy="4632259"/>
          </a:xfrm>
          <a:prstGeom prst="rect">
            <a:avLst/>
          </a:prstGeom>
        </p:spPr>
      </p:pic>
    </p:spTree>
    <p:extLst>
      <p:ext uri="{BB962C8B-B14F-4D97-AF65-F5344CB8AC3E}">
        <p14:creationId xmlns:p14="http://schemas.microsoft.com/office/powerpoint/2010/main" val="122635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A23A5-B999-49F6-8EF9-4A6ACA9EFA9B}"/>
              </a:ext>
            </a:extLst>
          </p:cNvPr>
          <p:cNvSpPr>
            <a:spLocks noGrp="1"/>
          </p:cNvSpPr>
          <p:nvPr>
            <p:ph type="title"/>
          </p:nvPr>
        </p:nvSpPr>
        <p:spPr>
          <a:xfrm>
            <a:off x="1141413" y="618519"/>
            <a:ext cx="8517492" cy="784154"/>
          </a:xfrm>
        </p:spPr>
        <p:txBody>
          <a:bodyPr/>
          <a:lstStyle/>
          <a:p>
            <a:r>
              <a:rPr lang="zh-CN" altLang="en-US" dirty="0"/>
              <a:t>讨论与提升</a:t>
            </a:r>
          </a:p>
        </p:txBody>
      </p:sp>
      <p:sp>
        <p:nvSpPr>
          <p:cNvPr id="3" name="内容占位符 2">
            <a:extLst>
              <a:ext uri="{FF2B5EF4-FFF2-40B4-BE49-F238E27FC236}">
                <a16:creationId xmlns:a16="http://schemas.microsoft.com/office/drawing/2014/main" id="{9488CC07-1001-45DD-B2F0-AD4FDEE1D51F}"/>
              </a:ext>
            </a:extLst>
          </p:cNvPr>
          <p:cNvSpPr>
            <a:spLocks noGrp="1"/>
          </p:cNvSpPr>
          <p:nvPr>
            <p:ph idx="1"/>
          </p:nvPr>
        </p:nvSpPr>
        <p:spPr>
          <a:xfrm>
            <a:off x="1141412" y="1642369"/>
            <a:ext cx="9905999" cy="4597112"/>
          </a:xfrm>
        </p:spPr>
        <p:txBody>
          <a:bodyPr>
            <a:normAutofit/>
          </a:bodyPr>
          <a:lstStyle/>
          <a:p>
            <a:r>
              <a:rPr lang="zh-CN" altLang="en-US" dirty="0"/>
              <a:t>一些实现的细节，如使用联盟链，让</a:t>
            </a:r>
            <a:r>
              <a:rPr lang="en-US" altLang="zh-CN" dirty="0"/>
              <a:t>provider</a:t>
            </a:r>
            <a:r>
              <a:rPr lang="zh-CN" altLang="en-US" dirty="0"/>
              <a:t>和</a:t>
            </a:r>
            <a:r>
              <a:rPr lang="en-US" altLang="zh-CN" dirty="0"/>
              <a:t>partner</a:t>
            </a:r>
            <a:r>
              <a:rPr lang="zh-CN" altLang="en-US" dirty="0"/>
              <a:t>共有整个区块链；用户可以控制每次访问都使用一个新的</a:t>
            </a:r>
            <a:r>
              <a:rPr lang="en-US" altLang="zh-CN" dirty="0"/>
              <a:t>ID</a:t>
            </a:r>
            <a:r>
              <a:rPr lang="zh-CN" altLang="en-US" dirty="0"/>
              <a:t>还是对每个应用服务方使用一个</a:t>
            </a:r>
            <a:r>
              <a:rPr lang="en-US" altLang="zh-CN" dirty="0"/>
              <a:t>ID</a:t>
            </a:r>
            <a:r>
              <a:rPr lang="zh-CN" altLang="en-US" dirty="0"/>
              <a:t>；通过</a:t>
            </a:r>
            <a:r>
              <a:rPr lang="en-US" altLang="zh-CN" dirty="0"/>
              <a:t>TEE</a:t>
            </a:r>
            <a:r>
              <a:rPr lang="zh-CN" altLang="en-US" dirty="0"/>
              <a:t>更好的保护用户的私钥；等等</a:t>
            </a:r>
            <a:endParaRPr lang="en-US" altLang="zh-CN" dirty="0"/>
          </a:p>
          <a:p>
            <a:r>
              <a:rPr lang="zh-CN" altLang="en-US" dirty="0"/>
              <a:t>对三种实体参与者的益处：</a:t>
            </a:r>
            <a:endParaRPr lang="en-US" altLang="zh-CN" dirty="0"/>
          </a:p>
          <a:p>
            <a:pPr lvl="1"/>
            <a:r>
              <a:rPr lang="en-US" altLang="zh-CN" dirty="0" err="1"/>
              <a:t>BIDaaS</a:t>
            </a:r>
            <a:r>
              <a:rPr lang="zh-CN" altLang="en-US" dirty="0"/>
              <a:t>提供者：收取信用隐私维护费用</a:t>
            </a:r>
            <a:endParaRPr lang="en-US" altLang="zh-CN" dirty="0"/>
          </a:p>
          <a:p>
            <a:pPr lvl="1"/>
            <a:r>
              <a:rPr lang="en-US" altLang="zh-CN" dirty="0" err="1"/>
              <a:t>BIDaaS</a:t>
            </a:r>
            <a:r>
              <a:rPr lang="zh-CN" altLang="en-US" dirty="0"/>
              <a:t>合作者：无须维护账户数据</a:t>
            </a:r>
            <a:endParaRPr lang="en-US" altLang="zh-CN" dirty="0"/>
          </a:p>
          <a:p>
            <a:pPr lvl="1"/>
            <a:r>
              <a:rPr lang="zh-CN" altLang="en-US" dirty="0"/>
              <a:t>用户：无须注册大量不必要的账户，便捷的访问</a:t>
            </a:r>
            <a:endParaRPr lang="en-US" altLang="zh-CN" dirty="0"/>
          </a:p>
          <a:p>
            <a:r>
              <a:rPr lang="zh-CN" altLang="en-US" dirty="0"/>
              <a:t>要求</a:t>
            </a:r>
            <a:r>
              <a:rPr lang="en-US" altLang="zh-CN" dirty="0" err="1"/>
              <a:t>BIDaaS</a:t>
            </a:r>
            <a:r>
              <a:rPr lang="zh-CN" altLang="en-US" dirty="0"/>
              <a:t>提供者是可信的，没有发挥区块链的去中心化特性；</a:t>
            </a:r>
            <a:endParaRPr lang="en-US" altLang="zh-CN" dirty="0"/>
          </a:p>
          <a:p>
            <a:r>
              <a:rPr lang="zh-CN" altLang="en-US" dirty="0"/>
              <a:t>用户隐私信息依然可能被发掘和泄露；</a:t>
            </a:r>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2420808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TM04033919[[fn=电路]]</Template>
  <TotalTime>213</TotalTime>
  <Words>626</Words>
  <Application>Microsoft Office PowerPoint</Application>
  <PresentationFormat>宽屏</PresentationFormat>
  <Paragraphs>39</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宋体</vt:lpstr>
      <vt:lpstr>Arial</vt:lpstr>
      <vt:lpstr>Trebuchet MS</vt:lpstr>
      <vt:lpstr>Tw Cen MT</vt:lpstr>
      <vt:lpstr>电路</vt:lpstr>
      <vt:lpstr>BIDaaS: Blockchain Based ID As a Service</vt:lpstr>
      <vt:lpstr>主要内容</vt:lpstr>
      <vt:lpstr>解决的问题和创新点</vt:lpstr>
      <vt:lpstr>具体实现</vt:lpstr>
      <vt:lpstr>具体实现</vt:lpstr>
      <vt:lpstr>PowerPoint 演示文稿</vt:lpstr>
      <vt:lpstr>PowerPoint 演示文稿</vt:lpstr>
      <vt:lpstr>例子</vt:lpstr>
      <vt:lpstr>讨论与提升</vt:lpstr>
      <vt:lpstr>谢谢聆听！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BIDaaS: Blockchain Based ID As a Service</dc:title>
  <dc:creator>JihnStone</dc:creator>
  <cp:lastModifiedBy>JihnStone</cp:lastModifiedBy>
  <cp:revision>16</cp:revision>
  <dcterms:created xsi:type="dcterms:W3CDTF">2018-03-15T05:43:57Z</dcterms:created>
  <dcterms:modified xsi:type="dcterms:W3CDTF">2018-03-15T09:17:56Z</dcterms:modified>
</cp:coreProperties>
</file>