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900" b="0" i="0" u="none" strike="noStrike" cap="none" smtClean="0">
                <a:solidFill>
                  <a:schemeClr val="dk1"/>
                </a:solidFill>
                <a:latin typeface="Verdana"/>
                <a:ea typeface="Verdana"/>
                <a:cs typeface="Verdana"/>
                <a:sym typeface="Verdana"/>
              </a:rPr>
              <a:t>1</a:t>
            </a:fld>
            <a:endParaRPr lang="en-US"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2747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thi121/caseStud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A58B3A-0D0E-777A-4E9C-8F1EF5F24856}"/>
              </a:ext>
            </a:extLst>
          </p:cNvPr>
          <p:cNvSpPr>
            <a:spLocks noGrp="1"/>
          </p:cNvSpPr>
          <p:nvPr>
            <p:ph type="body" idx="1"/>
          </p:nvPr>
        </p:nvSpPr>
        <p:spPr>
          <a:xfrm>
            <a:off x="4687614" y="2995865"/>
            <a:ext cx="4306295" cy="3764242"/>
          </a:xfrm>
        </p:spPr>
        <p:txBody>
          <a:bodyPr/>
          <a:lstStyle/>
          <a:p>
            <a:pPr algn="just"/>
            <a:r>
              <a:rPr lang="en-US" sz="1000" dirty="0">
                <a:latin typeface="Times New Roman"/>
                <a:ea typeface="Times New Roman"/>
                <a:cs typeface="Times New Roman"/>
                <a:sym typeface="Times New Roman"/>
              </a:rPr>
              <a:t>Developed a </a:t>
            </a:r>
            <a:r>
              <a:rPr lang="en-US" sz="1000" b="1" dirty="0">
                <a:latin typeface="Times New Roman"/>
                <a:ea typeface="Times New Roman"/>
                <a:cs typeface="Times New Roman"/>
                <a:sym typeface="Times New Roman"/>
              </a:rPr>
              <a:t>WEB APPLICATION </a:t>
            </a:r>
            <a:r>
              <a:rPr lang="en-US" sz="1000" dirty="0">
                <a:latin typeface="Times New Roman"/>
                <a:ea typeface="Times New Roman"/>
                <a:cs typeface="Times New Roman"/>
                <a:sym typeface="Times New Roman"/>
              </a:rPr>
              <a:t>as part of case study using </a:t>
            </a:r>
            <a:r>
              <a:rPr lang="en-US" sz="1000" b="1" dirty="0">
                <a:latin typeface="Times New Roman"/>
                <a:ea typeface="Times New Roman"/>
                <a:cs typeface="Times New Roman"/>
                <a:sym typeface="Times New Roman"/>
              </a:rPr>
              <a:t>.NET WEBAPI</a:t>
            </a:r>
            <a:r>
              <a:rPr lang="en-US" sz="1000" dirty="0">
                <a:latin typeface="Times New Roman"/>
                <a:ea typeface="Times New Roman"/>
                <a:cs typeface="Times New Roman"/>
                <a:sym typeface="Times New Roman"/>
              </a:rPr>
              <a:t> , &amp; </a:t>
            </a:r>
            <a:r>
              <a:rPr lang="en-US" sz="1000" b="1" dirty="0">
                <a:latin typeface="Times New Roman"/>
                <a:ea typeface="Times New Roman"/>
                <a:cs typeface="Times New Roman"/>
                <a:sym typeface="Times New Roman"/>
              </a:rPr>
              <a:t>ANGULAR</a:t>
            </a:r>
            <a:r>
              <a:rPr lang="en-US" sz="1000" dirty="0">
                <a:solidFill>
                  <a:srgbClr val="242424"/>
                </a:solidFill>
                <a:latin typeface="Times New Roman"/>
                <a:ea typeface="Times New Roman"/>
                <a:cs typeface="Times New Roman"/>
                <a:sym typeface="Times New Roman"/>
              </a:rPr>
              <a:t>.</a:t>
            </a:r>
          </a:p>
          <a:p>
            <a:pPr algn="just"/>
            <a:r>
              <a:rPr lang="en-IN" dirty="0"/>
              <a:t> </a:t>
            </a:r>
            <a:r>
              <a:rPr lang="en-IN" sz="1000" b="1" dirty="0">
                <a:solidFill>
                  <a:schemeClr val="accent2">
                    <a:lumMod val="75000"/>
                  </a:schemeClr>
                </a:solidFill>
              </a:rPr>
              <a:t>Experience</a:t>
            </a:r>
          </a:p>
          <a:p>
            <a:pPr algn="just"/>
            <a:r>
              <a:rPr lang="en-IN" b="1" dirty="0">
                <a:solidFill>
                  <a:schemeClr val="accent2">
                    <a:lumMod val="75000"/>
                  </a:schemeClr>
                </a:solidFill>
              </a:rPr>
              <a:t>Roll Off Project:</a:t>
            </a:r>
          </a:p>
          <a:p>
            <a:pPr algn="just"/>
            <a:r>
              <a:rPr lang="en-IN" sz="1050" dirty="0">
                <a:effectLst/>
                <a:latin typeface="Arial" panose="020B0604020202020204" pitchFamily="34" charset="0"/>
                <a:ea typeface="Calibri" panose="020F0502020204030204" pitchFamily="34" charset="0"/>
              </a:rPr>
              <a:t> 	Develop a project which helps to Roll off the employee. This project should act as a communication among Accounts team, PSP and admin. We make a web application that automates and minimize the time off roll off process via email. Roll off must be shared within 30 days of notice period along with the complete details. In this application we can ensures that if employee are on probation and there is performance issue the respective Roll Off will not be considered. </a:t>
            </a:r>
          </a:p>
          <a:p>
            <a:pPr algn="just"/>
            <a:r>
              <a:rPr lang="en-IN" sz="1050" dirty="0" err="1">
                <a:latin typeface="Arial" panose="020B0604020202020204" pitchFamily="34" charset="0"/>
                <a:hlinkClick r:id="rId3"/>
              </a:rPr>
              <a:t>Github</a:t>
            </a:r>
            <a:r>
              <a:rPr lang="en-IN" sz="1050" dirty="0">
                <a:latin typeface="Arial" panose="020B0604020202020204" pitchFamily="34" charset="0"/>
                <a:hlinkClick r:id="rId3"/>
              </a:rPr>
              <a:t> Link </a:t>
            </a:r>
            <a:endParaRPr lang="en-US" sz="1050" dirty="0"/>
          </a:p>
        </p:txBody>
      </p:sp>
      <p:sp>
        <p:nvSpPr>
          <p:cNvPr id="3" name="Text Placeholder 2">
            <a:extLst>
              <a:ext uri="{FF2B5EF4-FFF2-40B4-BE49-F238E27FC236}">
                <a16:creationId xmlns:a16="http://schemas.microsoft.com/office/drawing/2014/main" id="{60D56F99-BC79-0C5F-ACAA-AB0FC3AD84A7}"/>
              </a:ext>
            </a:extLst>
          </p:cNvPr>
          <p:cNvSpPr>
            <a:spLocks noGrp="1"/>
          </p:cNvSpPr>
          <p:nvPr>
            <p:ph type="body" idx="2"/>
          </p:nvPr>
        </p:nvSpPr>
        <p:spPr/>
        <p:txBody>
          <a:bodyPr/>
          <a:lstStyle/>
          <a:p>
            <a:r>
              <a:rPr lang="en-IN" dirty="0"/>
              <a:t>Bithi Talukder</a:t>
            </a:r>
            <a:endParaRPr lang="en-US" dirty="0"/>
          </a:p>
        </p:txBody>
      </p:sp>
      <p:sp>
        <p:nvSpPr>
          <p:cNvPr id="4" name="Text Placeholder 3">
            <a:extLst>
              <a:ext uri="{FF2B5EF4-FFF2-40B4-BE49-F238E27FC236}">
                <a16:creationId xmlns:a16="http://schemas.microsoft.com/office/drawing/2014/main" id="{3B071B29-E333-3F37-7DD1-87F5232A16E3}"/>
              </a:ext>
            </a:extLst>
          </p:cNvPr>
          <p:cNvSpPr>
            <a:spLocks noGrp="1"/>
          </p:cNvSpPr>
          <p:nvPr>
            <p:ph type="body" idx="3"/>
          </p:nvPr>
        </p:nvSpPr>
        <p:spPr/>
        <p:txBody>
          <a:bodyPr/>
          <a:lstStyle/>
          <a:p>
            <a:r>
              <a:rPr lang="en-IN" dirty="0" err="1"/>
              <a:t>Sr.Analyst</a:t>
            </a:r>
            <a:r>
              <a:rPr lang="en-IN" dirty="0"/>
              <a:t>/Software Engineer</a:t>
            </a:r>
            <a:endParaRPr lang="en-US" dirty="0"/>
          </a:p>
        </p:txBody>
      </p:sp>
      <p:sp>
        <p:nvSpPr>
          <p:cNvPr id="5" name="Text Placeholder 4">
            <a:extLst>
              <a:ext uri="{FF2B5EF4-FFF2-40B4-BE49-F238E27FC236}">
                <a16:creationId xmlns:a16="http://schemas.microsoft.com/office/drawing/2014/main" id="{495A5CBD-E4ED-0384-2BCE-B69AE0AA227E}"/>
              </a:ext>
            </a:extLst>
          </p:cNvPr>
          <p:cNvSpPr>
            <a:spLocks noGrp="1"/>
          </p:cNvSpPr>
          <p:nvPr>
            <p:ph type="body" idx="4"/>
          </p:nvPr>
        </p:nvSpPr>
        <p:spPr/>
        <p:txBody>
          <a:bodyPr/>
          <a:lstStyle/>
          <a:p>
            <a:r>
              <a:rPr lang="en-IN" dirty="0"/>
              <a:t>Mumbai</a:t>
            </a:r>
            <a:endParaRPr lang="en-US" dirty="0"/>
          </a:p>
        </p:txBody>
      </p:sp>
      <p:pic>
        <p:nvPicPr>
          <p:cNvPr id="19" name="Picture Placeholder 18" descr="A person wearing glasses&#10;&#10;Description automatically generated with medium confidence">
            <a:extLst>
              <a:ext uri="{FF2B5EF4-FFF2-40B4-BE49-F238E27FC236}">
                <a16:creationId xmlns:a16="http://schemas.microsoft.com/office/drawing/2014/main" id="{C806D0F2-F633-73AF-2DBD-74D2C6C9CCFD}"/>
              </a:ext>
            </a:extLst>
          </p:cNvPr>
          <p:cNvPicPr>
            <a:picLocks noGrp="1" noChangeAspect="1"/>
          </p:cNvPicPr>
          <p:nvPr>
            <p:ph type="pic" idx="5"/>
          </p:nvPr>
        </p:nvPicPr>
        <p:blipFill>
          <a:blip r:embed="rId4"/>
          <a:srcRect t="12414" b="12414"/>
          <a:stretch>
            <a:fillRect/>
          </a:stretch>
        </p:blipFill>
        <p:spPr/>
      </p:pic>
      <p:sp>
        <p:nvSpPr>
          <p:cNvPr id="7" name="Text Placeholder 6">
            <a:extLst>
              <a:ext uri="{FF2B5EF4-FFF2-40B4-BE49-F238E27FC236}">
                <a16:creationId xmlns:a16="http://schemas.microsoft.com/office/drawing/2014/main" id="{47CA153D-3873-3D19-62A6-D4F7C2D85939}"/>
              </a:ext>
            </a:extLst>
          </p:cNvPr>
          <p:cNvSpPr>
            <a:spLocks noGrp="1"/>
          </p:cNvSpPr>
          <p:nvPr>
            <p:ph type="body" idx="6"/>
          </p:nvPr>
        </p:nvSpPr>
        <p:spPr/>
        <p:txBody>
          <a:bodyPr/>
          <a:lstStyle/>
          <a:p>
            <a:r>
              <a:rPr lang="en-IN" dirty="0"/>
              <a:t>bithi.talukder@capgemini.com</a:t>
            </a:r>
            <a:endParaRPr lang="en-US" dirty="0"/>
          </a:p>
        </p:txBody>
      </p:sp>
      <p:sp>
        <p:nvSpPr>
          <p:cNvPr id="8" name="Text Placeholder 7">
            <a:extLst>
              <a:ext uri="{FF2B5EF4-FFF2-40B4-BE49-F238E27FC236}">
                <a16:creationId xmlns:a16="http://schemas.microsoft.com/office/drawing/2014/main" id="{ED8A4845-302D-666E-4E25-B953D57590DD}"/>
              </a:ext>
            </a:extLst>
          </p:cNvPr>
          <p:cNvSpPr>
            <a:spLocks noGrp="1"/>
          </p:cNvSpPr>
          <p:nvPr>
            <p:ph type="body" idx="7"/>
          </p:nvPr>
        </p:nvSpPr>
        <p:spPr/>
        <p:txBody>
          <a:bodyPr/>
          <a:lstStyle/>
          <a:p>
            <a:r>
              <a:rPr lang="en-IN" dirty="0"/>
              <a:t>8276964212</a:t>
            </a:r>
            <a:endParaRPr lang="en-US" dirty="0"/>
          </a:p>
        </p:txBody>
      </p:sp>
      <p:sp>
        <p:nvSpPr>
          <p:cNvPr id="9" name="Text Placeholder 8">
            <a:extLst>
              <a:ext uri="{FF2B5EF4-FFF2-40B4-BE49-F238E27FC236}">
                <a16:creationId xmlns:a16="http://schemas.microsoft.com/office/drawing/2014/main" id="{9D0FFF4F-9B9D-FF4F-69D1-27FEFB406B02}"/>
              </a:ext>
            </a:extLst>
          </p:cNvPr>
          <p:cNvSpPr>
            <a:spLocks noGrp="1"/>
          </p:cNvSpPr>
          <p:nvPr>
            <p:ph type="body" idx="8"/>
          </p:nvPr>
        </p:nvSpPr>
        <p:spPr>
          <a:xfrm>
            <a:off x="383259" y="2995866"/>
            <a:ext cx="4157210" cy="3621502"/>
          </a:xfrm>
        </p:spPr>
        <p:txBody>
          <a:bodyPr/>
          <a:lstStyle/>
          <a:p>
            <a:r>
              <a:rPr lang="en-US" sz="1100" b="0" i="0" u="none" strike="noStrike" baseline="0" dirty="0">
                <a:solidFill>
                  <a:srgbClr val="000000"/>
                </a:solidFill>
                <a:latin typeface="Verdana" panose="020B0604030504040204" pitchFamily="34" charset="0"/>
              </a:rPr>
              <a:t>Full Stack developer with Angular and .NET.</a:t>
            </a:r>
          </a:p>
          <a:p>
            <a:pPr algn="just"/>
            <a:r>
              <a:rPr lang="en-US" sz="1100" b="0" i="0" u="none" strike="noStrike" baseline="0" dirty="0">
                <a:solidFill>
                  <a:srgbClr val="000000"/>
                </a:solidFill>
                <a:latin typeface="Arial" panose="020B0604020202020204" pitchFamily="34" charset="0"/>
              </a:rPr>
              <a:t>•	</a:t>
            </a:r>
            <a:r>
              <a:rPr lang="en-US" sz="1100" b="0" i="0" u="none" strike="noStrike" baseline="0" dirty="0">
                <a:solidFill>
                  <a:srgbClr val="000000"/>
                </a:solidFill>
                <a:latin typeface="Verdana" panose="020B0604030504040204" pitchFamily="34" charset="0"/>
              </a:rPr>
              <a:t>Hands on experience on </a:t>
            </a:r>
            <a:r>
              <a:rPr lang="en-US" sz="1100" b="1" i="0" u="none" strike="noStrike" baseline="0" dirty="0">
                <a:solidFill>
                  <a:srgbClr val="000000"/>
                </a:solidFill>
                <a:latin typeface="Verdana" panose="020B0604030504040204" pitchFamily="34" charset="0"/>
              </a:rPr>
              <a:t>C#,ADO.NET, Entity framework , SQL Server , ASP.NET MVC5 with WEB API and </a:t>
            </a:r>
            <a:r>
              <a:rPr lang="en-US" sz="1100" b="0" i="0" u="none" strike="noStrike" baseline="0" dirty="0">
                <a:solidFill>
                  <a:srgbClr val="000000"/>
                </a:solidFill>
                <a:latin typeface="Verdana" panose="020B0604030504040204" pitchFamily="34" charset="0"/>
              </a:rPr>
              <a:t>in creating </a:t>
            </a:r>
            <a:r>
              <a:rPr lang="en-US" sz="1100" b="1" i="0" u="none" strike="noStrike" baseline="0" dirty="0">
                <a:solidFill>
                  <a:srgbClr val="000000"/>
                </a:solidFill>
                <a:latin typeface="Verdana" panose="020B0604030504040204" pitchFamily="34" charset="0"/>
              </a:rPr>
              <a:t>services </a:t>
            </a:r>
            <a:r>
              <a:rPr lang="en-US" sz="1100" b="0" i="0" u="none" strike="noStrike" baseline="0" dirty="0">
                <a:solidFill>
                  <a:srgbClr val="000000"/>
                </a:solidFill>
                <a:latin typeface="Verdana" panose="020B0604030504040204" pitchFamily="34" charset="0"/>
              </a:rPr>
              <a:t>with </a:t>
            </a:r>
            <a:r>
              <a:rPr lang="en-US" sz="1100" b="1" i="0" u="none" strike="noStrike" baseline="0" dirty="0">
                <a:solidFill>
                  <a:srgbClr val="000000"/>
                </a:solidFill>
                <a:latin typeface="Verdana" panose="020B0604030504040204" pitchFamily="34" charset="0"/>
              </a:rPr>
              <a:t>.NET Framework.</a:t>
            </a:r>
            <a:endParaRPr lang="en-US" sz="1100" b="0" i="0" u="none" strike="noStrike" baseline="0" dirty="0">
              <a:solidFill>
                <a:srgbClr val="000000"/>
              </a:solidFill>
              <a:latin typeface="Verdana" panose="020B0604030504040204" pitchFamily="34" charset="0"/>
            </a:endParaRPr>
          </a:p>
          <a:p>
            <a:pPr algn="just"/>
            <a:r>
              <a:rPr lang="en-US" sz="1100" b="0" i="0" u="none" strike="noStrike" baseline="0" dirty="0">
                <a:solidFill>
                  <a:srgbClr val="000000"/>
                </a:solidFill>
                <a:latin typeface="Arial" panose="020B0604020202020204" pitchFamily="34" charset="0"/>
              </a:rPr>
              <a:t>•	</a:t>
            </a:r>
            <a:r>
              <a:rPr lang="en-US" sz="1100" b="0" i="0" u="none" strike="noStrike" baseline="0" dirty="0">
                <a:solidFill>
                  <a:srgbClr val="000000"/>
                </a:solidFill>
                <a:latin typeface="Verdana" panose="020B0604030504040204" pitchFamily="34" charset="0"/>
              </a:rPr>
              <a:t>Proficient in creating </a:t>
            </a:r>
            <a:r>
              <a:rPr lang="en-US" sz="1100" b="1" i="0" u="none" strike="noStrike" baseline="0" dirty="0">
                <a:solidFill>
                  <a:srgbClr val="000000"/>
                </a:solidFill>
                <a:latin typeface="Verdana" panose="020B0604030504040204" pitchFamily="34" charset="0"/>
              </a:rPr>
              <a:t>Single page Web </a:t>
            </a:r>
            <a:r>
              <a:rPr lang="en-US" sz="1100" b="0" i="0" u="none" strike="noStrike" baseline="0" dirty="0">
                <a:solidFill>
                  <a:srgbClr val="000000"/>
                </a:solidFill>
                <a:latin typeface="Verdana" panose="020B0604030504040204" pitchFamily="34" charset="0"/>
              </a:rPr>
              <a:t>Application in </a:t>
            </a:r>
            <a:r>
              <a:rPr lang="en-US" sz="1100" b="1" i="0" u="none" strike="noStrike" baseline="0" dirty="0">
                <a:solidFill>
                  <a:srgbClr val="000000"/>
                </a:solidFill>
                <a:latin typeface="Verdana" panose="020B0604030504040204" pitchFamily="34" charset="0"/>
              </a:rPr>
              <a:t>Angular </a:t>
            </a:r>
            <a:r>
              <a:rPr lang="en-US" sz="1100" b="0" i="0" u="none" strike="noStrike" baseline="0" dirty="0">
                <a:solidFill>
                  <a:srgbClr val="000000"/>
                </a:solidFill>
                <a:latin typeface="Verdana" panose="020B0604030504040204" pitchFamily="34" charset="0"/>
              </a:rPr>
              <a:t>with Authentication with routing. Hands on experience in developing web pages using </a:t>
            </a:r>
            <a:r>
              <a:rPr lang="en-US" sz="1100" b="1" i="0" u="none" strike="noStrike" baseline="0" dirty="0">
                <a:solidFill>
                  <a:srgbClr val="000000"/>
                </a:solidFill>
                <a:latin typeface="Verdana" panose="020B0604030504040204" pitchFamily="34" charset="0"/>
              </a:rPr>
              <a:t>HTML5, CSS3, Object Oriented, TypeScript</a:t>
            </a:r>
            <a:r>
              <a:rPr lang="en-US" sz="1100" b="0" i="0" u="none" strike="noStrike" baseline="0" dirty="0">
                <a:solidFill>
                  <a:srgbClr val="000000"/>
                </a:solidFill>
                <a:latin typeface="Verdana" panose="020B0604030504040204" pitchFamily="34" charset="0"/>
              </a:rPr>
              <a:t>. Good understanding of Document Object Model (DOM) and DOM Functions.</a:t>
            </a:r>
          </a:p>
          <a:p>
            <a:r>
              <a:rPr lang="en-US" sz="1100" b="0" i="0" u="none" strike="noStrike" baseline="0" dirty="0">
                <a:solidFill>
                  <a:srgbClr val="000000"/>
                </a:solidFill>
                <a:latin typeface="Arial" panose="020B0604020202020204" pitchFamily="34" charset="0"/>
              </a:rPr>
              <a:t>•	</a:t>
            </a:r>
            <a:r>
              <a:rPr lang="en-US" sz="1100" b="0" i="0" u="none" strike="noStrike" baseline="0" dirty="0">
                <a:solidFill>
                  <a:srgbClr val="000000"/>
                </a:solidFill>
                <a:latin typeface="Verdana" panose="020B0604030504040204" pitchFamily="34" charset="0"/>
              </a:rPr>
              <a:t>Experience in creating documentation with </a:t>
            </a:r>
            <a:r>
              <a:rPr lang="en-US" sz="1100" b="1" i="0" u="none" strike="noStrike" baseline="0" dirty="0">
                <a:solidFill>
                  <a:srgbClr val="000000"/>
                </a:solidFill>
                <a:latin typeface="Verdana" panose="020B0604030504040204" pitchFamily="34" charset="0"/>
              </a:rPr>
              <a:t>swagger </a:t>
            </a:r>
            <a:endParaRPr lang="en-US" sz="1100" b="0" i="0" u="none" strike="noStrike" baseline="0" dirty="0">
              <a:solidFill>
                <a:srgbClr val="000000"/>
              </a:solidFill>
              <a:latin typeface="Verdana" panose="020B0604030504040204" pitchFamily="34" charset="0"/>
            </a:endParaRPr>
          </a:p>
          <a:p>
            <a:endParaRPr lang="en-US" dirty="0"/>
          </a:p>
        </p:txBody>
      </p:sp>
      <p:sp>
        <p:nvSpPr>
          <p:cNvPr id="10" name="Text Placeholder 9">
            <a:extLst>
              <a:ext uri="{FF2B5EF4-FFF2-40B4-BE49-F238E27FC236}">
                <a16:creationId xmlns:a16="http://schemas.microsoft.com/office/drawing/2014/main" id="{523848E6-45CF-A178-B99C-678D8F6F7BE2}"/>
              </a:ext>
            </a:extLst>
          </p:cNvPr>
          <p:cNvSpPr>
            <a:spLocks noGrp="1"/>
          </p:cNvSpPr>
          <p:nvPr>
            <p:ph type="body" idx="9"/>
          </p:nvPr>
        </p:nvSpPr>
        <p:spPr>
          <a:xfrm>
            <a:off x="3690158" y="1870841"/>
            <a:ext cx="2373312" cy="351112"/>
          </a:xfrm>
        </p:spPr>
        <p:txBody>
          <a:bodyPr/>
          <a:lstStyle/>
          <a:p>
            <a:r>
              <a:rPr lang="en-IN" dirty="0"/>
              <a:t>A5</a:t>
            </a:r>
            <a:endParaRPr lang="en-US" dirty="0"/>
          </a:p>
        </p:txBody>
      </p:sp>
      <p:sp>
        <p:nvSpPr>
          <p:cNvPr id="12" name="TextBox 11">
            <a:extLst>
              <a:ext uri="{FF2B5EF4-FFF2-40B4-BE49-F238E27FC236}">
                <a16:creationId xmlns:a16="http://schemas.microsoft.com/office/drawing/2014/main" id="{9262F5BC-69E4-0D17-25A9-2E6006B26A0E}"/>
              </a:ext>
            </a:extLst>
          </p:cNvPr>
          <p:cNvSpPr txBox="1"/>
          <p:nvPr/>
        </p:nvSpPr>
        <p:spPr>
          <a:xfrm>
            <a:off x="9304284" y="597382"/>
            <a:ext cx="2887716" cy="804964"/>
          </a:xfrm>
          <a:prstGeom prst="rect">
            <a:avLst/>
          </a:prstGeom>
          <a:noFill/>
        </p:spPr>
        <p:txBody>
          <a:bodyPr wrap="square">
            <a:spAutoFit/>
          </a:bodyPr>
          <a:lstStyle/>
          <a:p>
            <a:pPr marL="0" marR="0" lvl="0" indent="0" algn="l" rtl="0">
              <a:lnSpc>
                <a:spcPct val="114000"/>
              </a:lnSpc>
              <a:spcBef>
                <a:spcPts val="0"/>
              </a:spcBef>
              <a:spcAft>
                <a:spcPts val="0"/>
              </a:spcAft>
              <a:buNone/>
            </a:pPr>
            <a:r>
              <a:rPr lang="en-US" sz="1400" b="0" i="0" u="none" strike="noStrike" cap="none" dirty="0">
                <a:solidFill>
                  <a:schemeClr val="dk1"/>
                </a:solidFill>
                <a:latin typeface="Verdana"/>
                <a:ea typeface="Verdana"/>
                <a:cs typeface="Verdana"/>
                <a:sym typeface="Verdana"/>
              </a:rPr>
              <a:t>Master of </a:t>
            </a:r>
            <a:r>
              <a:rPr lang="en-US" sz="1400" dirty="0">
                <a:solidFill>
                  <a:schemeClr val="dk1"/>
                </a:solidFill>
                <a:latin typeface="Verdana"/>
                <a:ea typeface="Verdana"/>
                <a:cs typeface="Verdana"/>
                <a:sym typeface="Verdana"/>
              </a:rPr>
              <a:t>Technology</a:t>
            </a:r>
            <a:r>
              <a:rPr lang="en-US" sz="1400" b="0" i="0" u="none" strike="noStrike" cap="none" dirty="0">
                <a:solidFill>
                  <a:schemeClr val="dk1"/>
                </a:solidFill>
                <a:latin typeface="Verdana"/>
                <a:ea typeface="Verdana"/>
                <a:cs typeface="Verdana"/>
                <a:sym typeface="Verdana"/>
              </a:rPr>
              <a:t>,</a:t>
            </a:r>
            <a:endParaRPr lang="en-US" sz="14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400" dirty="0">
                <a:solidFill>
                  <a:schemeClr val="dk1"/>
                </a:solidFill>
                <a:latin typeface="Verdana"/>
                <a:ea typeface="Verdana"/>
                <a:cs typeface="Verdana"/>
                <a:sym typeface="Verdana"/>
              </a:rPr>
              <a:t>Information Technology</a:t>
            </a:r>
          </a:p>
          <a:p>
            <a:pPr marL="0" marR="0" lvl="0" indent="0" algn="l" rtl="0">
              <a:lnSpc>
                <a:spcPct val="113999"/>
              </a:lnSpc>
              <a:spcBef>
                <a:spcPts val="0"/>
              </a:spcBef>
              <a:spcAft>
                <a:spcPts val="0"/>
              </a:spcAft>
              <a:buNone/>
            </a:pPr>
            <a:r>
              <a:rPr lang="en-US" sz="1400" dirty="0">
                <a:solidFill>
                  <a:schemeClr val="dk1"/>
                </a:solidFill>
                <a:latin typeface="Verdana"/>
                <a:ea typeface="Verdana"/>
                <a:cs typeface="Verdana"/>
                <a:sym typeface="Verdana"/>
              </a:rPr>
              <a:t>Engineering </a:t>
            </a:r>
            <a:r>
              <a:rPr lang="en-US" sz="1400" b="0" i="0" u="none" strike="noStrike" cap="none" dirty="0">
                <a:solidFill>
                  <a:schemeClr val="dk1"/>
                </a:solidFill>
                <a:latin typeface="Verdana"/>
                <a:ea typeface="Verdana"/>
                <a:cs typeface="Verdana"/>
                <a:sym typeface="Verdana"/>
              </a:rPr>
              <a:t>: </a:t>
            </a:r>
            <a:r>
              <a:rPr lang="en-US" sz="1400" dirty="0">
                <a:solidFill>
                  <a:schemeClr val="dk1"/>
                </a:solidFill>
                <a:latin typeface="Verdana"/>
                <a:ea typeface="Verdana"/>
                <a:cs typeface="Verdana"/>
                <a:sym typeface="Verdana"/>
              </a:rPr>
              <a:t>2020-2022</a:t>
            </a:r>
            <a:endParaRPr lang="en-US" sz="1400" b="0" i="0" u="none" strike="noStrike" cap="none" dirty="0">
              <a:solidFill>
                <a:schemeClr val="dk1"/>
              </a:solidFill>
              <a:latin typeface="Verdana"/>
              <a:ea typeface="Verdana"/>
              <a:cs typeface="Verdana"/>
              <a:sym typeface="Verdana"/>
            </a:endParaRPr>
          </a:p>
        </p:txBody>
      </p:sp>
      <p:graphicFrame>
        <p:nvGraphicFramePr>
          <p:cNvPr id="13" name="Table 12">
            <a:extLst>
              <a:ext uri="{FF2B5EF4-FFF2-40B4-BE49-F238E27FC236}">
                <a16:creationId xmlns:a16="http://schemas.microsoft.com/office/drawing/2014/main" id="{823BB80A-21E7-5BD3-CD19-4E66054039C9}"/>
              </a:ext>
            </a:extLst>
          </p:cNvPr>
          <p:cNvGraphicFramePr>
            <a:graphicFrameLocks noGrp="1"/>
          </p:cNvGraphicFramePr>
          <p:nvPr>
            <p:extLst>
              <p:ext uri="{D42A27DB-BD31-4B8C-83A1-F6EECF244321}">
                <p14:modId xmlns:p14="http://schemas.microsoft.com/office/powerpoint/2010/main" val="1467652531"/>
              </p:ext>
            </p:extLst>
          </p:nvPr>
        </p:nvGraphicFramePr>
        <p:xfrm>
          <a:off x="9304284" y="1826930"/>
          <a:ext cx="2740571" cy="3632140"/>
        </p:xfrm>
        <a:graphic>
          <a:graphicData uri="http://schemas.openxmlformats.org/drawingml/2006/table">
            <a:tbl>
              <a:tblPr firstRow="1" bandRow="1">
                <a:noFill/>
                <a:tableStyleId>{F3958360-5B90-4246-8843-5B4384386CDC}</a:tableStyleId>
              </a:tblPr>
              <a:tblGrid>
                <a:gridCol w="1276651">
                  <a:extLst>
                    <a:ext uri="{9D8B030D-6E8A-4147-A177-3AD203B41FA5}">
                      <a16:colId xmlns:a16="http://schemas.microsoft.com/office/drawing/2014/main" val="998692187"/>
                    </a:ext>
                  </a:extLst>
                </a:gridCol>
                <a:gridCol w="1463920">
                  <a:extLst>
                    <a:ext uri="{9D8B030D-6E8A-4147-A177-3AD203B41FA5}">
                      <a16:colId xmlns:a16="http://schemas.microsoft.com/office/drawing/2014/main" val="1077621685"/>
                    </a:ext>
                  </a:extLst>
                </a:gridCol>
              </a:tblGrid>
              <a:tr h="841093">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2156946320"/>
                  </a:ext>
                </a:extLst>
              </a:tr>
              <a:tr h="689422">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.NET Framework</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3489182718"/>
                  </a:ext>
                </a:extLst>
              </a:tr>
              <a:tr h="234409">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 SQL , </a:t>
                      </a:r>
                      <a:endParaRPr dirty="0"/>
                    </a:p>
                  </a:txBody>
                  <a:tcPr marL="91450" marR="91450" marT="45725" marB="45725"/>
                </a:tc>
                <a:extLst>
                  <a:ext uri="{0D108BD9-81ED-4DB2-BD59-A6C34878D82A}">
                    <a16:rowId xmlns:a16="http://schemas.microsoft.com/office/drawing/2014/main" val="1626584240"/>
                  </a:ext>
                </a:extLst>
              </a:tr>
              <a:tr h="529056">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a:t>Tools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 Swagger</a:t>
                      </a:r>
                      <a:endParaRPr dirty="0"/>
                    </a:p>
                  </a:txBody>
                  <a:tcPr marL="91450" marR="91450" marT="45725" marB="45725"/>
                </a:tc>
                <a:extLst>
                  <a:ext uri="{0D108BD9-81ED-4DB2-BD59-A6C34878D82A}">
                    <a16:rowId xmlns:a16="http://schemas.microsoft.com/office/drawing/2014/main" val="4175308776"/>
                  </a:ext>
                </a:extLst>
              </a:tr>
              <a:tr h="386080">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a:solidFill>
                            <a:schemeClr val="dk1"/>
                          </a:solidFill>
                        </a:rPr>
                        <a:t>HTML5 ,CSS &amp; Angular</a:t>
                      </a:r>
                      <a:endParaRPr/>
                    </a:p>
                  </a:txBody>
                  <a:tcPr marL="91450" marR="91450" marT="45725" marB="45725"/>
                </a:tc>
                <a:extLst>
                  <a:ext uri="{0D108BD9-81ED-4DB2-BD59-A6C34878D82A}">
                    <a16:rowId xmlns:a16="http://schemas.microsoft.com/office/drawing/2014/main" val="2174267476"/>
                  </a:ext>
                </a:extLst>
              </a:tr>
              <a:tr h="725604">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3352629604"/>
                  </a:ext>
                </a:extLst>
              </a:tr>
            </a:tbl>
          </a:graphicData>
        </a:graphic>
      </p:graphicFrame>
      <p:sp>
        <p:nvSpPr>
          <p:cNvPr id="17" name="TextBox 16">
            <a:extLst>
              <a:ext uri="{FF2B5EF4-FFF2-40B4-BE49-F238E27FC236}">
                <a16:creationId xmlns:a16="http://schemas.microsoft.com/office/drawing/2014/main" id="{CB3D0CDC-7558-651A-8FE6-0F487C67F9FC}"/>
              </a:ext>
            </a:extLst>
          </p:cNvPr>
          <p:cNvSpPr txBox="1"/>
          <p:nvPr/>
        </p:nvSpPr>
        <p:spPr>
          <a:xfrm>
            <a:off x="672660" y="5976614"/>
            <a:ext cx="2732692" cy="600164"/>
          </a:xfrm>
          <a:prstGeom prst="rect">
            <a:avLst/>
          </a:prstGeom>
          <a:noFill/>
        </p:spPr>
        <p:txBody>
          <a:bodyPr wrap="square">
            <a:spAutoFit/>
          </a:bodyPr>
          <a:lstStyle/>
          <a:p>
            <a:endParaRPr lang="en-IN" sz="1100" b="1" dirty="0"/>
          </a:p>
          <a:p>
            <a:r>
              <a:rPr lang="en-IN" sz="1100" b="1" dirty="0"/>
              <a:t>Tool Used:</a:t>
            </a:r>
          </a:p>
          <a:p>
            <a:r>
              <a:rPr lang="en-IN" sz="1100" dirty="0"/>
              <a:t>Visual Studio 2022 &amp; VS code</a:t>
            </a:r>
            <a:endParaRPr lang="en-US" sz="1100" dirty="0"/>
          </a:p>
        </p:txBody>
      </p:sp>
      <p:sp>
        <p:nvSpPr>
          <p:cNvPr id="20" name="TextBox 19">
            <a:extLst>
              <a:ext uri="{FF2B5EF4-FFF2-40B4-BE49-F238E27FC236}">
                <a16:creationId xmlns:a16="http://schemas.microsoft.com/office/drawing/2014/main" id="{F7011DA0-B4BE-E3D5-F55D-98DB8F4D5729}"/>
              </a:ext>
            </a:extLst>
          </p:cNvPr>
          <p:cNvSpPr txBox="1"/>
          <p:nvPr/>
        </p:nvSpPr>
        <p:spPr>
          <a:xfrm flipH="1">
            <a:off x="9515540" y="1501534"/>
            <a:ext cx="1120929" cy="307777"/>
          </a:xfrm>
          <a:prstGeom prst="rect">
            <a:avLst/>
          </a:prstGeom>
          <a:noFill/>
        </p:spPr>
        <p:txBody>
          <a:bodyPr wrap="square" rtlCol="0">
            <a:spAutoFit/>
          </a:bodyPr>
          <a:lstStyle/>
          <a:p>
            <a:r>
              <a:rPr lang="en-IN" dirty="0"/>
              <a:t>Skills:</a:t>
            </a:r>
            <a:endParaRPr lang="en-US" dirty="0"/>
          </a:p>
        </p:txBody>
      </p:sp>
    </p:spTree>
    <p:extLst>
      <p:ext uri="{BB962C8B-B14F-4D97-AF65-F5344CB8AC3E}">
        <p14:creationId xmlns:p14="http://schemas.microsoft.com/office/powerpoint/2010/main" val="1510800303"/>
      </p:ext>
    </p:extLst>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310</Words>
  <Application>Microsoft Office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Noto Sans Symbols</vt:lpstr>
      <vt:lpstr>Times New Roman</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Talukder, Bithi</cp:lastModifiedBy>
  <cp:revision>5</cp:revision>
  <dcterms:created xsi:type="dcterms:W3CDTF">2020-09-22T06:24:00Z</dcterms:created>
  <dcterms:modified xsi:type="dcterms:W3CDTF">2023-03-08T09:13:28Z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