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4841" y="2921000"/>
            <a:ext cx="1015746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500" b="1" i="0">
                <a:solidFill>
                  <a:srgbClr val="4285F4"/>
                </a:solidFill>
                <a:latin typeface="Biz UDゴシック"/>
              </a:rPr>
              <a:t>サンプル講義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4841" y="4318000"/>
            <a:ext cx="3174206" cy="507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9E9E9E"/>
                </a:solidFill>
                <a:latin typeface="Biz UDゴシック"/>
              </a:rPr>
              <a:t>2025.08.25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44388" y="1524000"/>
            <a:ext cx="3809047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0" b="1" i="0">
                <a:solidFill>
                  <a:srgbClr val="EFEFED"/>
                </a:solidFill>
                <a:latin typeface="Biz UDゴシック"/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8325" y="2921000"/>
            <a:ext cx="10665333" cy="1015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800" b="1" i="0">
                <a:solidFill>
                  <a:srgbClr val="333333"/>
                </a:solidFill>
                <a:latin typeface="Biz UDゴシック"/>
              </a:rPr>
              <a:t>1. はじめに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17420" y="762000"/>
            <a:ext cx="10538364" cy="8254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 i="0">
                <a:solidFill>
                  <a:srgbClr val="4285F4"/>
                </a:solidFill>
                <a:latin typeface="Biz UDゴシック"/>
              </a:rPr>
              <a:t>背景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420" y="1777999"/>
            <a:ext cx="10538364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0" i="0">
                <a:solidFill>
                  <a:srgbClr val="9E9E9E"/>
                </a:solidFill>
                <a:latin typeface="Biz UDゴシック"/>
              </a:rPr>
              <a:t>なぜ重要か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420" y="2184400"/>
            <a:ext cx="11554110" cy="3848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課題A：ユーザーが増加中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課題B：対応工数が肥大化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課題C：改善の余地あり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17420" y="762000"/>
            <a:ext cx="10538364" cy="8254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 i="0">
                <a:solidFill>
                  <a:srgbClr val="4285F4"/>
                </a:solidFill>
                <a:latin typeface="Biz UDゴシック"/>
              </a:rPr>
              <a:t>方式比較</a:t>
            </a:r>
          </a:p>
        </p:txBody>
      </p:sp>
      <p:sp>
        <p:nvSpPr>
          <p:cNvPr id="3" name="Rectangle 2"/>
          <p:cNvSpPr/>
          <p:nvPr/>
        </p:nvSpPr>
        <p:spPr>
          <a:xfrm>
            <a:off x="360000" y="1440000"/>
            <a:ext cx="4320000" cy="2880000"/>
          </a:xfrm>
          <a:prstGeom prst="rect">
            <a:avLst/>
          </a:prstGeom>
          <a:solidFill>
            <a:srgbClr val="F8F9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選択肢A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• 高速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• シンプル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• 既存資産を活用可能</a:t>
            </a:r>
          </a:p>
        </p:txBody>
      </p:sp>
      <p:sp>
        <p:nvSpPr>
          <p:cNvPr id="4" name="Rectangle 3"/>
          <p:cNvSpPr/>
          <p:nvPr/>
        </p:nvSpPr>
        <p:spPr>
          <a:xfrm>
            <a:off x="5040000" y="1440000"/>
            <a:ext cx="4320000" cy="2880000"/>
          </a:xfrm>
          <a:prstGeom prst="rect">
            <a:avLst/>
          </a:prstGeom>
          <a:solidFill>
            <a:srgbClr val="F8F9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選択肢B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• 柔軟性が高い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• 拡張性がある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• 将来性がある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17420" y="762000"/>
            <a:ext cx="10538364" cy="8254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 i="0">
                <a:solidFill>
                  <a:srgbClr val="4285F4"/>
                </a:solidFill>
                <a:latin typeface="Biz UDゴシック"/>
              </a:rPr>
              <a:t>設計パターン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0000" y="1440000"/>
            <a:ext cx="3702984" cy="1800000"/>
          </a:xfrm>
          <a:prstGeom prst="roundRect">
            <a:avLst/>
          </a:prstGeom>
          <a:solidFill>
            <a:srgbClr val="F8F9FA"/>
          </a:solidFill>
          <a:ln>
            <a:solidFill>
              <a:srgbClr val="EFEF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i="0">
                <a:solidFill>
                  <a:srgbClr val="4285F4"/>
                </a:solidFill>
                <a:latin typeface="Biz UDゴシック"/>
              </a:rPr>
              <a:t>パターン1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シンプルで直感的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42984" y="1440000"/>
            <a:ext cx="3702984" cy="1800000"/>
          </a:xfrm>
          <a:prstGeom prst="roundRect">
            <a:avLst/>
          </a:prstGeom>
          <a:solidFill>
            <a:srgbClr val="F8F9FA"/>
          </a:solidFill>
          <a:ln>
            <a:solidFill>
              <a:srgbClr val="EFEF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i="0">
                <a:solidFill>
                  <a:srgbClr val="4285F4"/>
                </a:solidFill>
                <a:latin typeface="Biz UDゴシック"/>
              </a:rPr>
              <a:t>パターン2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拡張性重視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125968" y="1440000"/>
            <a:ext cx="3702984" cy="1800000"/>
          </a:xfrm>
          <a:prstGeom prst="roundRect">
            <a:avLst/>
          </a:prstGeom>
          <a:solidFill>
            <a:srgbClr val="F8F9FA"/>
          </a:solidFill>
          <a:ln>
            <a:solidFill>
              <a:srgbClr val="EFEF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i="0">
                <a:solidFill>
                  <a:srgbClr val="4285F4"/>
                </a:solidFill>
                <a:latin typeface="Biz UDゴシック"/>
              </a:rPr>
              <a:t>パターン3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安定性と保守性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0000" y="3420000"/>
            <a:ext cx="3702984" cy="1800000"/>
          </a:xfrm>
          <a:prstGeom prst="roundRect">
            <a:avLst/>
          </a:prstGeom>
          <a:solidFill>
            <a:srgbClr val="F8F9FA"/>
          </a:solidFill>
          <a:ln>
            <a:solidFill>
              <a:srgbClr val="EFEF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i="0">
                <a:solidFill>
                  <a:srgbClr val="4285F4"/>
                </a:solidFill>
                <a:latin typeface="Biz UDゴシック"/>
              </a:rPr>
              <a:t>パターン4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最新技術を採用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42984" y="3420000"/>
            <a:ext cx="3702984" cy="1800000"/>
          </a:xfrm>
          <a:prstGeom prst="roundRect">
            <a:avLst/>
          </a:prstGeom>
          <a:solidFill>
            <a:srgbClr val="F8F9FA"/>
          </a:solidFill>
          <a:ln>
            <a:solidFill>
              <a:srgbClr val="EFEFE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 i="0">
                <a:solidFill>
                  <a:srgbClr val="4285F4"/>
                </a:solidFill>
                <a:latin typeface="Biz UDゴシック"/>
              </a:rPr>
              <a:t>パターン5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ユーザビリティ優先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17420" y="762000"/>
            <a:ext cx="10538364" cy="8254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 i="0">
                <a:solidFill>
                  <a:srgbClr val="4285F4"/>
                </a:solidFill>
                <a:latin typeface="Biz UDゴシック"/>
              </a:rPr>
              <a:t>開発進捗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要件定義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0000" y="1440000"/>
            <a:ext cx="6480000" cy="251999"/>
          </a:xfrm>
          <a:prstGeom prst="rect">
            <a:avLst/>
          </a:prstGeom>
          <a:solidFill>
            <a:srgbClr val="EFEF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440000" y="1440000"/>
            <a:ext cx="6480000" cy="251999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028000" y="1440000"/>
            <a:ext cx="7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9E9E9E"/>
                </a:solidFill>
                <a:latin typeface="Biz UDゴシック"/>
              </a:rPr>
              <a:t>100%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000" y="21600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設計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0000" y="2160000"/>
            <a:ext cx="6480000" cy="251999"/>
          </a:xfrm>
          <a:prstGeom prst="rect">
            <a:avLst/>
          </a:prstGeom>
          <a:solidFill>
            <a:srgbClr val="EFEF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440000" y="2160000"/>
            <a:ext cx="5184000" cy="251999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028000" y="2160000"/>
            <a:ext cx="7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9E9E9E"/>
                </a:solidFill>
                <a:latin typeface="Biz UDゴシック"/>
              </a:rPr>
              <a:t>80%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0000" y="28800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実装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40000" y="2880000"/>
            <a:ext cx="6480000" cy="251999"/>
          </a:xfrm>
          <a:prstGeom prst="rect">
            <a:avLst/>
          </a:prstGeom>
          <a:solidFill>
            <a:srgbClr val="EFEF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440000" y="2880000"/>
            <a:ext cx="3888000" cy="251999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8028000" y="2880000"/>
            <a:ext cx="7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9E9E9E"/>
                </a:solidFill>
                <a:latin typeface="Biz UDゴシック"/>
              </a:rPr>
              <a:t>60%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0000" y="36000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テスト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40000" y="3600000"/>
            <a:ext cx="6480000" cy="251999"/>
          </a:xfrm>
          <a:prstGeom prst="rect">
            <a:avLst/>
          </a:prstGeom>
          <a:solidFill>
            <a:srgbClr val="EFEF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40000" y="3600000"/>
            <a:ext cx="1944000" cy="251999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028000" y="3600000"/>
            <a:ext cx="7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9E9E9E"/>
                </a:solidFill>
                <a:latin typeface="Biz UDゴシック"/>
              </a:rPr>
              <a:t>30%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000" y="4320000"/>
            <a:ext cx="10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リリース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40000" y="4320000"/>
            <a:ext cx="6480000" cy="251999"/>
          </a:xfrm>
          <a:prstGeom prst="rect">
            <a:avLst/>
          </a:prstGeom>
          <a:solidFill>
            <a:srgbClr val="EFEF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440000" y="4320000"/>
            <a:ext cx="648000" cy="251999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8028000" y="4320000"/>
            <a:ext cx="72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9E9E9E"/>
                </a:solidFill>
                <a:latin typeface="Biz UDゴシック"/>
              </a:rPr>
              <a:t>10%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17420" y="762000"/>
            <a:ext cx="10538364" cy="8254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 i="0">
                <a:solidFill>
                  <a:srgbClr val="4285F4"/>
                </a:solidFill>
                <a:latin typeface="Biz UDゴシック"/>
              </a:rPr>
              <a:t>開発スケジュール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2160000"/>
            <a:ext cx="10748952" cy="72000"/>
          </a:xfrm>
          <a:prstGeom prst="rect">
            <a:avLst/>
          </a:prstGeom>
          <a:solidFill>
            <a:srgbClr val="EFEF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630000" y="2070000"/>
            <a:ext cx="180000" cy="1800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70000" y="1620000"/>
            <a:ext cx="1080000" cy="251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i="0">
                <a:solidFill>
                  <a:srgbClr val="333333"/>
                </a:solidFill>
                <a:latin typeface="Biz UDゴシック"/>
              </a:rPr>
              <a:t>企画開始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0000" y="2340000"/>
            <a:ext cx="1080000" cy="251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0" i="0">
                <a:solidFill>
                  <a:srgbClr val="9E9E9E"/>
                </a:solidFill>
                <a:latin typeface="Biz UDゴシック"/>
              </a:rPr>
              <a:t>2025/06</a:t>
            </a:r>
          </a:p>
        </p:txBody>
      </p:sp>
      <p:sp>
        <p:nvSpPr>
          <p:cNvPr id="7" name="Oval 6"/>
          <p:cNvSpPr/>
          <p:nvPr/>
        </p:nvSpPr>
        <p:spPr>
          <a:xfrm>
            <a:off x="4212984" y="2070000"/>
            <a:ext cx="180000" cy="1800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852984" y="1620000"/>
            <a:ext cx="1080000" cy="251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i="0">
                <a:solidFill>
                  <a:srgbClr val="333333"/>
                </a:solidFill>
                <a:latin typeface="Biz UDゴシック"/>
              </a:rPr>
              <a:t>PoC完了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52984" y="2340000"/>
            <a:ext cx="1080000" cy="251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0" i="0">
                <a:solidFill>
                  <a:srgbClr val="9E9E9E"/>
                </a:solidFill>
                <a:latin typeface="Biz UDゴシック"/>
              </a:rPr>
              <a:t>2025/07</a:t>
            </a:r>
          </a:p>
        </p:txBody>
      </p:sp>
      <p:sp>
        <p:nvSpPr>
          <p:cNvPr id="10" name="Oval 9"/>
          <p:cNvSpPr/>
          <p:nvPr/>
        </p:nvSpPr>
        <p:spPr>
          <a:xfrm>
            <a:off x="7795968" y="2070000"/>
            <a:ext cx="180000" cy="1800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435968" y="1620000"/>
            <a:ext cx="1080000" cy="251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i="0">
                <a:solidFill>
                  <a:srgbClr val="333333"/>
                </a:solidFill>
                <a:latin typeface="Biz UDゴシック"/>
              </a:rPr>
              <a:t>β版リリース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35968" y="2340000"/>
            <a:ext cx="1080000" cy="251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0" i="0">
                <a:solidFill>
                  <a:srgbClr val="9E9E9E"/>
                </a:solidFill>
                <a:latin typeface="Biz UDゴシック"/>
              </a:rPr>
              <a:t>2025/08</a:t>
            </a:r>
          </a:p>
        </p:txBody>
      </p:sp>
      <p:sp>
        <p:nvSpPr>
          <p:cNvPr id="13" name="Oval 12"/>
          <p:cNvSpPr/>
          <p:nvPr/>
        </p:nvSpPr>
        <p:spPr>
          <a:xfrm>
            <a:off x="11378952" y="2070000"/>
            <a:ext cx="180000" cy="1800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1018952" y="1620000"/>
            <a:ext cx="1080000" cy="251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 b="1" i="0">
                <a:solidFill>
                  <a:srgbClr val="333333"/>
                </a:solidFill>
                <a:latin typeface="Biz UDゴシック"/>
              </a:rPr>
              <a:t>正式版リリース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018952" y="2340000"/>
            <a:ext cx="1080000" cy="251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0" i="0">
                <a:solidFill>
                  <a:srgbClr val="9E9E9E"/>
                </a:solidFill>
                <a:latin typeface="Biz UDゴシック"/>
              </a:rPr>
              <a:t>2025/10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44388" y="1524000"/>
            <a:ext cx="3809047" cy="2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0" b="1" i="0">
                <a:solidFill>
                  <a:srgbClr val="EFEFED"/>
                </a:solidFill>
                <a:latin typeface="Biz UDゴシック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8325" y="2921000"/>
            <a:ext cx="10665333" cy="1015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800" b="1" i="0">
                <a:solidFill>
                  <a:srgbClr val="333333"/>
                </a:solidFill>
                <a:latin typeface="Biz UDゴシック"/>
              </a:rPr>
              <a:t>2. まとめ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17420" y="762000"/>
            <a:ext cx="10538364" cy="8254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 i="0">
                <a:solidFill>
                  <a:srgbClr val="4285F4"/>
                </a:solidFill>
                <a:latin typeface="Biz UDゴシック"/>
              </a:rPr>
              <a:t>学びの要点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7420" y="2184400"/>
            <a:ext cx="11554110" cy="3848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🔑 A方式は迅速だが柔軟性に欠ける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🔑 B方式は拡張性に優れる</a:t>
            </a:r>
          </a:p>
          <a:p>
            <a:r>
              <a:rPr sz="1600" b="0" i="0">
                <a:solidFill>
                  <a:srgbClr val="333333"/>
                </a:solidFill>
                <a:latin typeface="Biz UDゴシック"/>
              </a:rPr>
              <a:t>🔑 プロジェクト規模によって最適解が変わる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