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71" r:id="rId3"/>
    <p:sldId id="272" r:id="rId4"/>
    <p:sldId id="273" r:id="rId5"/>
    <p:sldId id="274" r:id="rId6"/>
    <p:sldId id="267" r:id="rId7"/>
    <p:sldId id="268" r:id="rId8"/>
    <p:sldId id="269" r:id="rId9"/>
    <p:sldId id="275" r:id="rId10"/>
    <p:sldId id="276" r:id="rId11"/>
    <p:sldId id="258" r:id="rId12"/>
    <p:sldId id="259" r:id="rId13"/>
    <p:sldId id="260" r:id="rId14"/>
    <p:sldId id="277" r:id="rId15"/>
    <p:sldId id="266" r:id="rId16"/>
    <p:sldId id="264" r:id="rId17"/>
    <p:sldId id="262" r:id="rId18"/>
    <p:sldId id="279" r:id="rId19"/>
    <p:sldId id="265" r:id="rId20"/>
    <p:sldId id="278" r:id="rId21"/>
    <p:sldId id="280" r:id="rId22"/>
  </p:sldIdLst>
  <p:sldSz cx="12192000" cy="6858000"/>
  <p:notesSz cx="6858000" cy="9144000"/>
  <p:defaultTextStyle>
    <a:defPPr>
      <a:defRPr lang="ko-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08"/>
    <p:restoredTop sz="94624"/>
  </p:normalViewPr>
  <p:slideViewPr>
    <p:cSldViewPr snapToGrid="0" snapToObjects="1">
      <p:cViewPr varScale="1">
        <p:scale>
          <a:sx n="65" d="100"/>
          <a:sy n="65"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10:22:18.095"/>
    </inkml:context>
    <inkml:brush xml:id="br0">
      <inkml:brushProperty name="width" value="0.05" units="cm"/>
      <inkml:brushProperty name="height" value="0.05" units="cm"/>
      <inkml:brushProperty name="color" value="#30321C"/>
    </inkml:brush>
  </inkml:definitions>
  <inkml:trace contextRef="#ctx0" brushRef="#br0">244 0 18006,'0'16'0,"0"21"2968,0 17-2968,0 1 0,0 3 0,0 29 0,0 11 0,0-49 1124,0-11-1124,0-1 589,0-9-589,0-3 1888,0-8-1888,0 0 0,0-1 0,0 1 0,0 0 0,0 0 0,0 0 0,0 0 0,0 10 0,0 2 0,0 0 0,0-3 0,0 1 0,0-8 0,0 8 0,0-10 0,0 0 0,-7-7 0,-3-3 0,-6-7 0,-2 0 0,1-7 0,-2-12 0,-8-11 0,14-19 0,-12 8 0,13-19 0,1 19 0,-7-19 0,7 18 0,-1-7 0,3 20 0,1-7 0,6 17 0,-7-8 0,9 18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10:22:18.315"/>
    </inkml:context>
    <inkml:brush xml:id="br0">
      <inkml:brushProperty name="width" value="0.05" units="cm"/>
      <inkml:brushProperty name="height" value="0.05" units="cm"/>
      <inkml:brushProperty name="color" value="#30321C"/>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10:22:21.108"/>
    </inkml:context>
    <inkml:brush xml:id="br0">
      <inkml:brushProperty name="width" value="0.05" units="cm"/>
      <inkml:brushProperty name="height" value="0.05" units="cm"/>
      <inkml:brushProperty name="color" value="#30321C"/>
    </inkml:brush>
  </inkml:definitions>
  <inkml:trace contextRef="#ctx0" brushRef="#br0">78 133 24575,'0'64'0,"0"-15"0,0 0 0,0 4 0,0 40 0,0 2 0,0-2 0,10-5 0,-7-23 0,16 11 0,-17-24 0,8-13 0,-10-12 0,0-10 0,0 0 0,7 1 0,-5-1 0,6 0 0,-8 0 0,0 0 0,0 1 0,8-1 0,-6 0 0,5 0 0,-7 0 0,7 0 0,-5-1 0,5 1 0,1-8 0,-6 5 0,6-19 0,-18-46 0,8 2 0,-6-1 0,-4-3 0,-11-26 0,-1 0 0,-9-9 0,12 33 0,9-18 0,-4 41 0,14-15 0,-6 27 0,0 1 0,6 4 0,-6 6 0,8-8 0,0-9 0,0 6 0,0-16 0,0 7 0,0-9 0,0 9 0,0-7 0,0 16 0,0-16 0,8 16 0,-7-6 0,7 10 0,-1 6 0,2 3 0,7 14 0,-8 35 0,9 3 0,-16 5 0,0 3 0,18 29-242,-17-29 1,-1-1 241,18 27 0,-16 9 0,6-33 0,0 17 0,-7-40 0,8 5 0,-10-20 0,0 1 483,0-1-483,7-8 0,1-1 0,9-8 0,-1-15 0,4-30 0,0-21 0,-7-4 0,-2-6-782,-4 16 1,-2 0 781,1-22 0,-1 0 0,1 26 0,-2 3-1,-3-1 1,1 2 0,8-16 0,-10-4 0,0 40 0,0-6 0,0 50 1563,0 27-1563,0 33 0,0 19 0,-10 1 0,-3-1 0,0 0-443,-6-13 443,6 10 0,1-22 0,-7 9 0,8-23 0,-1-3 0,-5-11 0,15 0 0,-15 1 0,14-11 444,-5 8-444,0-16 0,6 6 0,-6-9 0,8 1 0,0-1 0,-7 0 0,5 0 0,-6 1 0,8 8 0,0 3 0,0 0 0,-8-3 0,6 1 0,-6-8 0,8 8 0,0-10 0,0 0 0,0-15 0,0-21 0,0-22 0,9-8 0,20-28 0,-5 20 0,15-22 0,-19 26 0,-8 4 0,-4 20 0,-8-7 0,0 17 0,0-8 0,0 25 0,0 4 0,0 24 0,0 3 0,0 37 0,-9-21 0,-2 32 0,-19-26 0,-1 18 0,-1-16 0,5-7 0,9-19 0,8-10 0,-5 0 0,5-7 0,-7-3 0,7-7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10:22:24.144"/>
    </inkml:context>
    <inkml:brush xml:id="br0">
      <inkml:brushProperty name="width" value="0.05" units="cm"/>
      <inkml:brushProperty name="height" value="0.05" units="cm"/>
      <inkml:brushProperty name="color" value="#30321C"/>
    </inkml:brush>
  </inkml:definitions>
  <inkml:trace contextRef="#ctx0" brushRef="#br0">34 1785 24575,'0'-16'0,"7"7"0,2 2 0,7 7 0,1 0 0,-1 0 0,1 0 0,1 0 0,-1 0 0,0 0 0,10 0 0,-8 0 0,8 0 0,-1 9 0,-6-7 0,6 14 0,-9-14 0,-8 13 0,-1-21 0,-8 4 0,0-24 0,0-3 0,0 0 0,0-7 0,0 8 0,0-1 0,-7 12 0,-3 9 0,-7 8 0,0 0 0,-1 0 0,1 0 0,-10 9 0,7 0 0,1 10 0,4-2 0,5 0 0,0-22 0,-8-31 0,16-29 0,-4 14 0,1-4 0,5 1 0,0-1-238,0 0 0,0 1 238,0 0 0,0 2 0,0-27 0,0 15 0,0 14 0,0 21 0,0 24 0,0 29 0,0 25 0,0 14 0,0-1 0,0 14 0,0-22 476,0 19-476,0-32 0,0 8 0,0-20 0,0-3 0,0-9 0,0 1 0,0-2 0,0 1 0,0 9 0,0 3 0,0 0 0,0 22 0,0-28 0,7 11 0,-5-33 0,12-11 0,-12-7 0,6-1 0,0 9 0,1 1 0,8 8 0,-8 17 0,8 15 0,-15 20 0,16-1 0,-16-1 0,7-12 0,-9-10 0,0-1 0,0-10 0,0-38 0,0-20 0,0-19 0,0-9-789,0 3 1,0-2 788,0-11 0,0-3-948,0-5 1,0 1 947,0 12 0,0 0 0,0-6 0,0-1 0,0 10 0,0 3 0,-5 12 0,-1 3 0,4-40-1247,-17 28 1247,17 16 0,-15 10 0,15 11 1314,-7 1-1314,9 1 1903,0-3-1903,0-10 1502,0-10-1502,0-3 0,0 0 0,0-8 0,0 28 0,0-15 0,0 27 0,0-6 0,0 23 0,0 14 0,0 17 0,-9 21-3392,2 1 0,1 5 3392,0-4 0,0 1 0,0 16 0,2-1-1074,4 26 1074,0-18-700,-10-12 700,8-11-126,-7-12 126,9-14 5842,0-9-5842,0-29 1501,0-13-1501,0-32 1124,0-19-1124,0 10 0,0-9 0,0 12 0,0 11 217,0 2-217,8 12 0,-6 9 0,14 10 0,-15 27 0,6 37 0,-7 21 0,0 25 0,0-13 0,0-2 0,0-14 0,0-19 0,0-6 0,0-20 0,0 1 0,0-23 0,0-19 0,0-26 0,0-2 0,0 3 0,0 10 0,0 10 0,0 3 0,0 8 0,0 78 0,0-22 0,0 18 0,0 5 0,0 5 0,0-2 0,0-15 0,0-20 0,0-2 0,0-10 0,0 0 0,0 0 0,0 0 0,-8 9 0,6 2 0,-16 21 0,15 3 0,-16 23 0,16-9 0,-16 10 0,16-14 0,-16 1 0,17-11 0,-7-13 0,9-12 0,0-10 0,-8 0 0,6 1 0,-6-2 0,8 1 0,0 0 0,-8 0 0,6 10 0,-14 1 0,14 11 0,-7-11 0,9-1 0,0-10 0,0 0 0,0 1 0,0-1 0,0-8 0,0-1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8654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3943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8332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95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9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346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6706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811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952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6985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7/26/2023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9045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109728" tIns="109728" rIns="109728" bIns="91440" anchor="ctr"/>
          <a:lstStyle>
            <a:lvl1pPr algn="l">
              <a:defRPr sz="1000" cap="all" spc="100" baseline="0">
                <a:solidFill>
                  <a:schemeClr val="tx1">
                    <a:alpha val="70000"/>
                  </a:schemeClr>
                </a:solidFill>
              </a:defRPr>
            </a:lvl1pPr>
          </a:lstStyle>
          <a:p>
            <a:fld id="{64F0E216-BA48-4F04-AC4F-645AA0DD6AC6}" type="datetimeFigureOut">
              <a:rPr lang="en-US" smtClean="0"/>
              <a:pPr/>
              <a:t>7/26/2023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109728" tIns="109728" rIns="109728" bIns="91440" anchor="ctr"/>
          <a:lstStyle>
            <a:lvl1pPr algn="ctr">
              <a:defRPr sz="1000" cap="none" spc="1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109728" tIns="109728" rIns="109728" bIns="91440" anchor="ct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133993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none" spc="15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4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4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4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4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4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0.png"/><Relationship Id="rId7" Type="http://schemas.openxmlformats.org/officeDocument/2006/relationships/customXml" Target="../ink/ink3.xml"/><Relationship Id="rId12"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5.png"/><Relationship Id="rId5" Type="http://schemas.openxmlformats.org/officeDocument/2006/relationships/customXml" Target="../ink/ink2.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4B0BB3DF-9D82-A042-8D85-24C19BF3D868}"/>
              </a:ext>
            </a:extLst>
          </p:cNvPr>
          <p:cNvSpPr>
            <a:spLocks noGrp="1"/>
          </p:cNvSpPr>
          <p:nvPr>
            <p:ph type="ctrTitle"/>
          </p:nvPr>
        </p:nvSpPr>
        <p:spPr>
          <a:xfrm>
            <a:off x="4668253" y="937367"/>
            <a:ext cx="6792279" cy="1733642"/>
          </a:xfrm>
        </p:spPr>
        <p:txBody>
          <a:bodyPr>
            <a:noAutofit/>
          </a:bodyPr>
          <a:lstStyle/>
          <a:p>
            <a:r>
              <a:rPr kumimoji="1" lang="en-GB" altLang="ko-GB" sz="6000" b="1"/>
              <a:t>PintOS project</a:t>
            </a:r>
            <a:endParaRPr kumimoji="1" lang="ko-GB" altLang="en-US" sz="6000" b="1" dirty="0"/>
          </a:p>
        </p:txBody>
      </p:sp>
      <p:sp>
        <p:nvSpPr>
          <p:cNvPr id="3" name="부제목 2">
            <a:extLst>
              <a:ext uri="{FF2B5EF4-FFF2-40B4-BE49-F238E27FC236}">
                <a16:creationId xmlns:a16="http://schemas.microsoft.com/office/drawing/2014/main" id="{E9378CEA-5EF3-BB44-9EEE-CAE238517049}"/>
              </a:ext>
            </a:extLst>
          </p:cNvPr>
          <p:cNvSpPr>
            <a:spLocks noGrp="1"/>
          </p:cNvSpPr>
          <p:nvPr>
            <p:ph type="subTitle" idx="1"/>
          </p:nvPr>
        </p:nvSpPr>
        <p:spPr>
          <a:xfrm>
            <a:off x="4980779" y="4054644"/>
            <a:ext cx="6125372" cy="2310057"/>
          </a:xfrm>
        </p:spPr>
        <p:txBody>
          <a:bodyPr>
            <a:normAutofit lnSpcReduction="10000"/>
          </a:bodyPr>
          <a:lstStyle/>
          <a:p>
            <a:r>
              <a:rPr kumimoji="1" lang="en-GB" altLang="ko-GB" i="0" dirty="0"/>
              <a:t>GROUP 11</a:t>
            </a:r>
          </a:p>
          <a:p>
            <a:r>
              <a:rPr kumimoji="1" lang="en-GB" altLang="ko-GB" i="0" dirty="0"/>
              <a:t>22027036 Farhan Zakir</a:t>
            </a:r>
          </a:p>
          <a:p>
            <a:r>
              <a:rPr kumimoji="1" lang="en-GB" altLang="ko-GB" i="0" dirty="0"/>
              <a:t>21065719 Bit Na Yoon</a:t>
            </a:r>
          </a:p>
          <a:p>
            <a:r>
              <a:rPr kumimoji="1" lang="en-GB" altLang="ko-GB" i="0" dirty="0"/>
              <a:t>21003020 </a:t>
            </a:r>
            <a:r>
              <a:rPr kumimoji="1" lang="en-GB" altLang="ko-GB" i="0" dirty="0" err="1"/>
              <a:t>Eyad</a:t>
            </a:r>
            <a:r>
              <a:rPr kumimoji="1" lang="en-GB" altLang="ko-GB" i="0" dirty="0"/>
              <a:t> </a:t>
            </a:r>
            <a:r>
              <a:rPr kumimoji="1" lang="en-GB" altLang="ko-GB" i="0" dirty="0" err="1"/>
              <a:t>Alshehri</a:t>
            </a:r>
            <a:endParaRPr kumimoji="1" lang="en-GB" altLang="ko-GB" i="0" dirty="0"/>
          </a:p>
          <a:p>
            <a:endParaRPr kumimoji="1" lang="ko-GB" altLang="en-US" i="0" dirty="0"/>
          </a:p>
        </p:txBody>
      </p:sp>
      <p:pic>
        <p:nvPicPr>
          <p:cNvPr id="14" name="Picture 3">
            <a:extLst>
              <a:ext uri="{FF2B5EF4-FFF2-40B4-BE49-F238E27FC236}">
                <a16:creationId xmlns:a16="http://schemas.microsoft.com/office/drawing/2014/main" id="{05288C37-E0E6-AB68-995A-14580ED46F44}"/>
              </a:ext>
            </a:extLst>
          </p:cNvPr>
          <p:cNvPicPr>
            <a:picLocks noChangeAspect="1"/>
          </p:cNvPicPr>
          <p:nvPr/>
        </p:nvPicPr>
        <p:blipFill rotWithShape="1">
          <a:blip r:embed="rId2"/>
          <a:srcRect l="33370" r="27190" b="1"/>
          <a:stretch/>
        </p:blipFill>
        <p:spPr>
          <a:xfrm>
            <a:off x="0" y="11"/>
            <a:ext cx="3863955" cy="6857989"/>
          </a:xfrm>
          <a:prstGeom prst="rect">
            <a:avLst/>
          </a:prstGeom>
        </p:spPr>
      </p:pic>
      <p:cxnSp>
        <p:nvCxnSpPr>
          <p:cNvPr id="15"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43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7618-0485-4256-A2CA-CC02A59F4706}"/>
              </a:ext>
            </a:extLst>
          </p:cNvPr>
          <p:cNvSpPr>
            <a:spLocks noGrp="1"/>
          </p:cNvSpPr>
          <p:nvPr>
            <p:ph type="title"/>
          </p:nvPr>
        </p:nvSpPr>
        <p:spPr/>
        <p:txBody>
          <a:bodyPr/>
          <a:lstStyle/>
          <a:p>
            <a:pPr algn="ctr"/>
            <a:r>
              <a:rPr lang="en-GB" dirty="0"/>
              <a:t>What is a system call?</a:t>
            </a:r>
          </a:p>
        </p:txBody>
      </p:sp>
      <p:sp>
        <p:nvSpPr>
          <p:cNvPr id="3" name="Content Placeholder 2">
            <a:extLst>
              <a:ext uri="{FF2B5EF4-FFF2-40B4-BE49-F238E27FC236}">
                <a16:creationId xmlns:a16="http://schemas.microsoft.com/office/drawing/2014/main" id="{CD4BE202-5CC2-15D3-7A05-CED097AAC309}"/>
              </a:ext>
            </a:extLst>
          </p:cNvPr>
          <p:cNvSpPr>
            <a:spLocks noGrp="1"/>
          </p:cNvSpPr>
          <p:nvPr>
            <p:ph idx="1"/>
          </p:nvPr>
        </p:nvSpPr>
        <p:spPr/>
        <p:txBody>
          <a:bodyPr/>
          <a:lstStyle/>
          <a:p>
            <a:pPr algn="ctr"/>
            <a:r>
              <a:rPr lang="en-GB" dirty="0"/>
              <a:t>In </a:t>
            </a:r>
            <a:r>
              <a:rPr lang="en-GB" dirty="0" err="1"/>
              <a:t>PintOS</a:t>
            </a:r>
            <a:r>
              <a:rPr lang="en-GB" dirty="0"/>
              <a:t>, system calls are interfaces that enable user-level programs to request essential services from the operating system kernel. They provide access to functionalities such as file operations, process management, memory management, and synchronization. By using system calls, user programs can delegate tasks to the kernel, allowing them to access restricted functionalities and perform complex operations efficiently.</a:t>
            </a:r>
          </a:p>
        </p:txBody>
      </p:sp>
    </p:spTree>
    <p:extLst>
      <p:ext uri="{BB962C8B-B14F-4D97-AF65-F5344CB8AC3E}">
        <p14:creationId xmlns:p14="http://schemas.microsoft.com/office/powerpoint/2010/main" val="222170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50FCCC9B-6E0E-014F-B87E-8BF21DF8FA1F}"/>
              </a:ext>
            </a:extLst>
          </p:cNvPr>
          <p:cNvSpPr>
            <a:spLocks noGrp="1"/>
          </p:cNvSpPr>
          <p:nvPr>
            <p:ph type="title"/>
          </p:nvPr>
        </p:nvSpPr>
        <p:spPr>
          <a:xfrm>
            <a:off x="268565" y="2069236"/>
            <a:ext cx="3793402" cy="1078776"/>
          </a:xfrm>
        </p:spPr>
        <p:txBody>
          <a:bodyPr anchor="ctr">
            <a:normAutofit/>
          </a:bodyPr>
          <a:lstStyle/>
          <a:p>
            <a:pPr algn="ctr"/>
            <a:r>
              <a:rPr kumimoji="1" lang="en-GB" altLang="ko-GB" b="1" dirty="0"/>
              <a:t>SYS_REMOVE</a:t>
            </a:r>
            <a:br>
              <a:rPr kumimoji="1" lang="en-GB" altLang="ko-GB" dirty="0"/>
            </a:br>
            <a:endParaRPr kumimoji="1" lang="ko-GB" altLang="en-US" dirty="0"/>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24"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2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2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0" name="TextBox 29">
            <a:extLst>
              <a:ext uri="{FF2B5EF4-FFF2-40B4-BE49-F238E27FC236}">
                <a16:creationId xmlns:a16="http://schemas.microsoft.com/office/drawing/2014/main" id="{E75BE082-C73A-834E-A7FE-1FF0DC1038D8}"/>
              </a:ext>
            </a:extLst>
          </p:cNvPr>
          <p:cNvSpPr txBox="1"/>
          <p:nvPr/>
        </p:nvSpPr>
        <p:spPr>
          <a:xfrm>
            <a:off x="268565" y="450877"/>
            <a:ext cx="11221162" cy="492443"/>
          </a:xfrm>
          <a:prstGeom prst="rect">
            <a:avLst/>
          </a:prstGeom>
          <a:noFill/>
        </p:spPr>
        <p:txBody>
          <a:bodyPr wrap="square" rtlCol="0">
            <a:spAutoFit/>
          </a:bodyPr>
          <a:lstStyle/>
          <a:p>
            <a:pPr algn="ctr"/>
            <a:r>
              <a:rPr kumimoji="1" lang="en-GB" altLang="ko-GB" sz="2600" dirty="0"/>
              <a:t>System call implementation</a:t>
            </a:r>
            <a:endParaRPr kumimoji="1" lang="ko-GB" altLang="en-US" sz="2600" dirty="0"/>
          </a:p>
        </p:txBody>
      </p:sp>
      <p:sp>
        <p:nvSpPr>
          <p:cNvPr id="4" name="TextBox 3">
            <a:extLst>
              <a:ext uri="{FF2B5EF4-FFF2-40B4-BE49-F238E27FC236}">
                <a16:creationId xmlns:a16="http://schemas.microsoft.com/office/drawing/2014/main" id="{EB8FD854-16FD-C842-B5C6-E1B64A5603B8}"/>
              </a:ext>
            </a:extLst>
          </p:cNvPr>
          <p:cNvSpPr txBox="1"/>
          <p:nvPr/>
        </p:nvSpPr>
        <p:spPr>
          <a:xfrm>
            <a:off x="599018" y="3200131"/>
            <a:ext cx="3655542" cy="1384995"/>
          </a:xfrm>
          <a:prstGeom prst="rect">
            <a:avLst/>
          </a:prstGeom>
          <a:noFill/>
        </p:spPr>
        <p:txBody>
          <a:bodyPr wrap="square" rtlCol="0">
            <a:spAutoFit/>
          </a:bodyPr>
          <a:lstStyle/>
          <a:p>
            <a:r>
              <a:rPr lang="en-GB" altLang="ko-GB" sz="2200" dirty="0">
                <a:effectLst/>
                <a:latin typeface="Helvetica Neue" panose="02000503000000020004" pitchFamily="2" charset="0"/>
              </a:rPr>
              <a:t>Deletes file from system, utilizes </a:t>
            </a:r>
            <a:r>
              <a:rPr lang="en-GB" altLang="ko-GB" sz="2200" dirty="0" err="1">
                <a:effectLst/>
                <a:latin typeface="Helvetica Neue" panose="02000503000000020004" pitchFamily="2" charset="0"/>
              </a:rPr>
              <a:t>filesys_remove</a:t>
            </a:r>
            <a:r>
              <a:rPr lang="en-GB" altLang="ko-GB" sz="2200" dirty="0">
                <a:effectLst/>
                <a:latin typeface="Helvetica Neue" panose="02000503000000020004" pitchFamily="2" charset="0"/>
              </a:rPr>
              <a:t>() within </a:t>
            </a:r>
            <a:r>
              <a:rPr lang="en-GB" altLang="ko-GB" sz="2200" dirty="0" err="1">
                <a:effectLst/>
                <a:latin typeface="Helvetica Neue" panose="02000503000000020004" pitchFamily="2" charset="0"/>
              </a:rPr>
              <a:t>syscall_handler</a:t>
            </a:r>
            <a:endParaRPr lang="en-GB" altLang="ko-GB" sz="2200" dirty="0">
              <a:effectLst/>
              <a:latin typeface="Helvetica Neue" panose="02000503000000020004" pitchFamily="2" charset="0"/>
            </a:endParaRPr>
          </a:p>
          <a:p>
            <a:endParaRPr kumimoji="1" lang="ko-GB" altLang="en-US" dirty="0"/>
          </a:p>
        </p:txBody>
      </p:sp>
      <p:pic>
        <p:nvPicPr>
          <p:cNvPr id="17" name="내용 개체 틀 16" descr="텍스트, 스크린샷, 폰트이(가) 표시된 사진&#10;&#10;자동 생성된 설명">
            <a:extLst>
              <a:ext uri="{FF2B5EF4-FFF2-40B4-BE49-F238E27FC236}">
                <a16:creationId xmlns:a16="http://schemas.microsoft.com/office/drawing/2014/main" id="{9CFF8D55-43F1-8247-BF9B-A11BDE35F56E}"/>
              </a:ext>
            </a:extLst>
          </p:cNvPr>
          <p:cNvPicPr>
            <a:picLocks noGrp="1" noChangeAspect="1"/>
          </p:cNvPicPr>
          <p:nvPr>
            <p:ph idx="1"/>
          </p:nvPr>
        </p:nvPicPr>
        <p:blipFill>
          <a:blip r:embed="rId2"/>
          <a:stretch>
            <a:fillRect/>
          </a:stretch>
        </p:blipFill>
        <p:spPr>
          <a:xfrm>
            <a:off x="4303114" y="1636377"/>
            <a:ext cx="7105673" cy="4770746"/>
          </a:xfrm>
        </p:spPr>
      </p:pic>
    </p:spTree>
    <p:extLst>
      <p:ext uri="{BB962C8B-B14F-4D97-AF65-F5344CB8AC3E}">
        <p14:creationId xmlns:p14="http://schemas.microsoft.com/office/powerpoint/2010/main" val="372984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FCCC9B-6E0E-014F-B87E-8BF21DF8FA1F}"/>
              </a:ext>
            </a:extLst>
          </p:cNvPr>
          <p:cNvSpPr>
            <a:spLocks noGrp="1"/>
          </p:cNvSpPr>
          <p:nvPr>
            <p:ph type="title"/>
          </p:nvPr>
        </p:nvSpPr>
        <p:spPr>
          <a:xfrm>
            <a:off x="1219728" y="1799733"/>
            <a:ext cx="2790084" cy="1247325"/>
          </a:xfrm>
        </p:spPr>
        <p:txBody>
          <a:bodyPr anchor="ctr">
            <a:normAutofit/>
          </a:bodyPr>
          <a:lstStyle/>
          <a:p>
            <a:pPr algn="ctr"/>
            <a:r>
              <a:rPr kumimoji="1" lang="en-GB" altLang="ko-GB" b="1" dirty="0"/>
              <a:t>SYS_EXEC</a:t>
            </a:r>
            <a:br>
              <a:rPr kumimoji="1" lang="en-GB" altLang="ko-GB" dirty="0"/>
            </a:br>
            <a:endParaRPr kumimoji="1" lang="ko-GB" altLang="en-US" dirty="0"/>
          </a:p>
        </p:txBody>
      </p:sp>
      <p:sp>
        <p:nvSpPr>
          <p:cNvPr id="31" name="TextBox 30">
            <a:extLst>
              <a:ext uri="{FF2B5EF4-FFF2-40B4-BE49-F238E27FC236}">
                <a16:creationId xmlns:a16="http://schemas.microsoft.com/office/drawing/2014/main" id="{C18F736F-95FB-4F4F-AE40-6B457670DE42}"/>
              </a:ext>
            </a:extLst>
          </p:cNvPr>
          <p:cNvSpPr txBox="1"/>
          <p:nvPr/>
        </p:nvSpPr>
        <p:spPr>
          <a:xfrm>
            <a:off x="387069" y="387458"/>
            <a:ext cx="11221162" cy="492443"/>
          </a:xfrm>
          <a:prstGeom prst="rect">
            <a:avLst/>
          </a:prstGeom>
          <a:noFill/>
        </p:spPr>
        <p:txBody>
          <a:bodyPr wrap="square" rtlCol="0">
            <a:spAutoFit/>
          </a:bodyPr>
          <a:lstStyle/>
          <a:p>
            <a:pPr algn="ctr"/>
            <a:r>
              <a:rPr kumimoji="1" lang="en-GB" altLang="ko-GB" sz="2600" dirty="0"/>
              <a:t>System call implementation</a:t>
            </a:r>
            <a:endParaRPr kumimoji="1" lang="ko-GB" altLang="en-US" sz="2600" dirty="0"/>
          </a:p>
        </p:txBody>
      </p:sp>
      <p:sp>
        <p:nvSpPr>
          <p:cNvPr id="7" name="TextBox 6">
            <a:extLst>
              <a:ext uri="{FF2B5EF4-FFF2-40B4-BE49-F238E27FC236}">
                <a16:creationId xmlns:a16="http://schemas.microsoft.com/office/drawing/2014/main" id="{67482EF2-1454-8544-8E81-245641806BF7}"/>
              </a:ext>
            </a:extLst>
          </p:cNvPr>
          <p:cNvSpPr txBox="1"/>
          <p:nvPr/>
        </p:nvSpPr>
        <p:spPr>
          <a:xfrm>
            <a:off x="387069" y="3256945"/>
            <a:ext cx="4714320" cy="1107996"/>
          </a:xfrm>
          <a:prstGeom prst="rect">
            <a:avLst/>
          </a:prstGeom>
          <a:noFill/>
        </p:spPr>
        <p:txBody>
          <a:bodyPr wrap="square" rtlCol="0">
            <a:spAutoFit/>
          </a:bodyPr>
          <a:lstStyle/>
          <a:p>
            <a:r>
              <a:rPr lang="en-GB" altLang="ko-GB" sz="2200" dirty="0">
                <a:effectLst/>
                <a:latin typeface="Helvetica Neue" panose="02000503000000020004" pitchFamily="2" charset="0"/>
              </a:rPr>
              <a:t>Takes command line input, interfaces with </a:t>
            </a:r>
            <a:r>
              <a:rPr lang="en-GB" altLang="ko-GB" sz="2200" dirty="0" err="1">
                <a:effectLst/>
                <a:latin typeface="Helvetica Neue" panose="02000503000000020004" pitchFamily="2" charset="0"/>
              </a:rPr>
              <a:t>sys_exec</a:t>
            </a:r>
            <a:r>
              <a:rPr lang="en-GB" altLang="ko-GB" sz="2200" dirty="0">
                <a:effectLst/>
                <a:latin typeface="Helvetica Neue" panose="02000503000000020004" pitchFamily="2" charset="0"/>
              </a:rPr>
              <a:t>, passes input to </a:t>
            </a:r>
            <a:r>
              <a:rPr lang="en-GB" altLang="ko-GB" sz="2200" dirty="0" err="1">
                <a:effectLst/>
                <a:latin typeface="Helvetica Neue" panose="02000503000000020004" pitchFamily="2" charset="0"/>
              </a:rPr>
              <a:t>process_execute</a:t>
            </a:r>
            <a:endParaRPr lang="en-GB" altLang="ko-GB" sz="2200" dirty="0">
              <a:effectLst/>
              <a:latin typeface="Helvetica Neue" panose="02000503000000020004" pitchFamily="2" charset="0"/>
            </a:endParaRPr>
          </a:p>
        </p:txBody>
      </p:sp>
      <p:pic>
        <p:nvPicPr>
          <p:cNvPr id="16" name="내용 개체 틀 15" descr="텍스트, 스크린샷, 폰트이(가) 표시된 사진&#10;&#10;자동 생성된 설명">
            <a:extLst>
              <a:ext uri="{FF2B5EF4-FFF2-40B4-BE49-F238E27FC236}">
                <a16:creationId xmlns:a16="http://schemas.microsoft.com/office/drawing/2014/main" id="{4A9A58ED-0A39-D641-95EB-E8BB758BD276}"/>
              </a:ext>
            </a:extLst>
          </p:cNvPr>
          <p:cNvPicPr>
            <a:picLocks noGrp="1" noChangeAspect="1"/>
          </p:cNvPicPr>
          <p:nvPr>
            <p:ph idx="1"/>
          </p:nvPr>
        </p:nvPicPr>
        <p:blipFill>
          <a:blip r:embed="rId2"/>
          <a:stretch>
            <a:fillRect/>
          </a:stretch>
        </p:blipFill>
        <p:spPr>
          <a:xfrm>
            <a:off x="4784934" y="1439862"/>
            <a:ext cx="6744711" cy="4487409"/>
          </a:xfrm>
        </p:spPr>
      </p:pic>
    </p:spTree>
    <p:extLst>
      <p:ext uri="{BB962C8B-B14F-4D97-AF65-F5344CB8AC3E}">
        <p14:creationId xmlns:p14="http://schemas.microsoft.com/office/powerpoint/2010/main" val="384099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FCCC9B-6E0E-014F-B87E-8BF21DF8FA1F}"/>
              </a:ext>
            </a:extLst>
          </p:cNvPr>
          <p:cNvSpPr>
            <a:spLocks noGrp="1"/>
          </p:cNvSpPr>
          <p:nvPr>
            <p:ph type="title"/>
          </p:nvPr>
        </p:nvSpPr>
        <p:spPr>
          <a:xfrm>
            <a:off x="722866" y="1816400"/>
            <a:ext cx="3425269" cy="968357"/>
          </a:xfrm>
        </p:spPr>
        <p:txBody>
          <a:bodyPr anchor="ctr">
            <a:normAutofit fontScale="90000"/>
          </a:bodyPr>
          <a:lstStyle/>
          <a:p>
            <a:pPr algn="ctr"/>
            <a:r>
              <a:rPr kumimoji="1" lang="en-GB" altLang="ko-GB" b="1" dirty="0"/>
              <a:t>SYS_CREATE</a:t>
            </a:r>
            <a:br>
              <a:rPr kumimoji="1" lang="en-GB" altLang="ko-GB" dirty="0"/>
            </a:br>
            <a:endParaRPr kumimoji="1" lang="ko-GB" altLang="en-US" dirty="0"/>
          </a:p>
        </p:txBody>
      </p:sp>
      <p:sp>
        <p:nvSpPr>
          <p:cNvPr id="3" name="TextBox 2">
            <a:extLst>
              <a:ext uri="{FF2B5EF4-FFF2-40B4-BE49-F238E27FC236}">
                <a16:creationId xmlns:a16="http://schemas.microsoft.com/office/drawing/2014/main" id="{DBA942FD-D1B6-134A-ADF0-EA7A4B5E67F0}"/>
              </a:ext>
            </a:extLst>
          </p:cNvPr>
          <p:cNvSpPr txBox="1"/>
          <p:nvPr/>
        </p:nvSpPr>
        <p:spPr>
          <a:xfrm>
            <a:off x="387069" y="387458"/>
            <a:ext cx="11221162" cy="492443"/>
          </a:xfrm>
          <a:prstGeom prst="rect">
            <a:avLst/>
          </a:prstGeom>
          <a:noFill/>
        </p:spPr>
        <p:txBody>
          <a:bodyPr wrap="square" rtlCol="0">
            <a:spAutoFit/>
          </a:bodyPr>
          <a:lstStyle/>
          <a:p>
            <a:pPr algn="ctr"/>
            <a:r>
              <a:rPr kumimoji="1" lang="en-GB" altLang="ko-GB" sz="2600" dirty="0"/>
              <a:t>System call implementation</a:t>
            </a:r>
            <a:endParaRPr kumimoji="1" lang="ko-GB" altLang="en-US" sz="2600" dirty="0"/>
          </a:p>
        </p:txBody>
      </p:sp>
      <p:sp>
        <p:nvSpPr>
          <p:cNvPr id="4" name="TextBox 3">
            <a:extLst>
              <a:ext uri="{FF2B5EF4-FFF2-40B4-BE49-F238E27FC236}">
                <a16:creationId xmlns:a16="http://schemas.microsoft.com/office/drawing/2014/main" id="{F370C53E-D8EC-C040-8E28-98ABCC360F5F}"/>
              </a:ext>
            </a:extLst>
          </p:cNvPr>
          <p:cNvSpPr txBox="1"/>
          <p:nvPr/>
        </p:nvSpPr>
        <p:spPr>
          <a:xfrm>
            <a:off x="1281497" y="3043990"/>
            <a:ext cx="2644889" cy="2062103"/>
          </a:xfrm>
          <a:prstGeom prst="rect">
            <a:avLst/>
          </a:prstGeom>
          <a:noFill/>
        </p:spPr>
        <p:txBody>
          <a:bodyPr wrap="square" rtlCol="0">
            <a:spAutoFit/>
          </a:bodyPr>
          <a:lstStyle/>
          <a:p>
            <a:r>
              <a:rPr lang="en-GB" altLang="ko-GB" sz="2200" dirty="0">
                <a:effectLst/>
                <a:latin typeface="Helvetica Neue" panose="02000503000000020004" pitchFamily="2" charset="0"/>
              </a:rPr>
              <a:t>Takes file name, interfaces with </a:t>
            </a:r>
            <a:r>
              <a:rPr lang="en-GB" altLang="ko-GB" sz="2200" dirty="0" err="1">
                <a:effectLst/>
                <a:latin typeface="Helvetica Neue" panose="02000503000000020004" pitchFamily="2" charset="0"/>
              </a:rPr>
              <a:t>sys_create</a:t>
            </a:r>
            <a:r>
              <a:rPr lang="en-GB" altLang="ko-GB" sz="2200" dirty="0">
                <a:effectLst/>
                <a:latin typeface="Helvetica Neue" panose="02000503000000020004" pitchFamily="2" charset="0"/>
              </a:rPr>
              <a:t>, uses </a:t>
            </a:r>
            <a:r>
              <a:rPr lang="en-GB" altLang="ko-GB" sz="2200" dirty="0" err="1">
                <a:effectLst/>
                <a:latin typeface="Helvetica Neue" panose="02000503000000020004" pitchFamily="2" charset="0"/>
              </a:rPr>
              <a:t>filesys_create</a:t>
            </a:r>
            <a:r>
              <a:rPr lang="en-GB" altLang="ko-GB" sz="2200" dirty="0">
                <a:effectLst/>
                <a:latin typeface="Helvetica Neue" panose="02000503000000020004" pitchFamily="2" charset="0"/>
              </a:rPr>
              <a:t> for new file creation</a:t>
            </a:r>
          </a:p>
          <a:p>
            <a:endParaRPr kumimoji="1" lang="ko-GB" altLang="en-US" dirty="0"/>
          </a:p>
        </p:txBody>
      </p:sp>
      <p:pic>
        <p:nvPicPr>
          <p:cNvPr id="12" name="내용 개체 틀 11" descr="텍스트, 스크린샷, 폰트이(가) 표시된 사진&#10;&#10;자동 생성된 설명">
            <a:extLst>
              <a:ext uri="{FF2B5EF4-FFF2-40B4-BE49-F238E27FC236}">
                <a16:creationId xmlns:a16="http://schemas.microsoft.com/office/drawing/2014/main" id="{8BF0EC89-D8D2-0148-8B8C-039FE448EC69}"/>
              </a:ext>
            </a:extLst>
          </p:cNvPr>
          <p:cNvPicPr>
            <a:picLocks noGrp="1" noChangeAspect="1"/>
          </p:cNvPicPr>
          <p:nvPr>
            <p:ph idx="1"/>
          </p:nvPr>
        </p:nvPicPr>
        <p:blipFill>
          <a:blip r:embed="rId2"/>
          <a:stretch>
            <a:fillRect/>
          </a:stretch>
        </p:blipFill>
        <p:spPr>
          <a:xfrm>
            <a:off x="3926386" y="1439862"/>
            <a:ext cx="7315019" cy="4373109"/>
          </a:xfrm>
        </p:spPr>
      </p:pic>
    </p:spTree>
    <p:extLst>
      <p:ext uri="{BB962C8B-B14F-4D97-AF65-F5344CB8AC3E}">
        <p14:creationId xmlns:p14="http://schemas.microsoft.com/office/powerpoint/2010/main" val="325744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546E-892B-982E-9616-81E1743D076C}"/>
              </a:ext>
            </a:extLst>
          </p:cNvPr>
          <p:cNvSpPr>
            <a:spLocks noGrp="1"/>
          </p:cNvSpPr>
          <p:nvPr>
            <p:ph type="ctrTitle"/>
          </p:nvPr>
        </p:nvSpPr>
        <p:spPr/>
        <p:txBody>
          <a:bodyPr/>
          <a:lstStyle/>
          <a:p>
            <a:r>
              <a:rPr lang="en-GB" dirty="0"/>
              <a:t>System call exploitation</a:t>
            </a:r>
          </a:p>
        </p:txBody>
      </p:sp>
    </p:spTree>
    <p:extLst>
      <p:ext uri="{BB962C8B-B14F-4D97-AF65-F5344CB8AC3E}">
        <p14:creationId xmlns:p14="http://schemas.microsoft.com/office/powerpoint/2010/main" val="173455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5" name="Freeform: Shape 1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7" name="Freeform: Shape 1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9CEAF-8F3B-44C9-6075-A1C5BC235A12}"/>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cap="all" spc="400"/>
              <a:t>SYS-EXEC exploit</a:t>
            </a:r>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내용 개체 틀 6" descr="텍스트, 스크린샷, 폰트이(가) 표시된 사진&#10;&#10;자동 생성된 설명">
            <a:extLst>
              <a:ext uri="{FF2B5EF4-FFF2-40B4-BE49-F238E27FC236}">
                <a16:creationId xmlns:a16="http://schemas.microsoft.com/office/drawing/2014/main" id="{09A60375-09F9-904C-9017-F5DB38B39F74}"/>
              </a:ext>
            </a:extLst>
          </p:cNvPr>
          <p:cNvPicPr>
            <a:picLocks noGrp="1" noChangeAspect="1"/>
          </p:cNvPicPr>
          <p:nvPr>
            <p:ph idx="1"/>
          </p:nvPr>
        </p:nvPicPr>
        <p:blipFill>
          <a:blip r:embed="rId2"/>
          <a:stretch>
            <a:fillRect/>
          </a:stretch>
        </p:blipFill>
        <p:spPr>
          <a:xfrm>
            <a:off x="541339" y="4043889"/>
            <a:ext cx="5421600" cy="1070766"/>
          </a:xfrm>
          <a:prstGeom prst="rect">
            <a:avLst/>
          </a:prstGeom>
        </p:spPr>
      </p:pic>
      <p:pic>
        <p:nvPicPr>
          <p:cNvPr id="4" name="Picture 3">
            <a:extLst>
              <a:ext uri="{FF2B5EF4-FFF2-40B4-BE49-F238E27FC236}">
                <a16:creationId xmlns:a16="http://schemas.microsoft.com/office/drawing/2014/main" id="{DF532878-0D9C-7A76-62EB-82A1AEEB6F2A}"/>
              </a:ext>
            </a:extLst>
          </p:cNvPr>
          <p:cNvPicPr>
            <a:picLocks noChangeAspect="1"/>
          </p:cNvPicPr>
          <p:nvPr/>
        </p:nvPicPr>
        <p:blipFill>
          <a:blip r:embed="rId3"/>
          <a:stretch>
            <a:fillRect/>
          </a:stretch>
        </p:blipFill>
        <p:spPr>
          <a:xfrm>
            <a:off x="6229412" y="3088182"/>
            <a:ext cx="5421600" cy="2980294"/>
          </a:xfrm>
          <a:prstGeom prst="rect">
            <a:avLst/>
          </a:prstGeom>
        </p:spPr>
      </p:pic>
    </p:spTree>
    <p:extLst>
      <p:ext uri="{BB962C8B-B14F-4D97-AF65-F5344CB8AC3E}">
        <p14:creationId xmlns:p14="http://schemas.microsoft.com/office/powerpoint/2010/main" val="111099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44701E6D-2A54-1046-848D-F2BE59C12DBC}"/>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kumimoji="1" lang="en-US" altLang="en-US" b="1" cap="all" spc="400"/>
              <a:t>SYS_EXEC</a:t>
            </a:r>
          </a:p>
        </p:txBody>
      </p:sp>
      <p:cxnSp>
        <p:nvCxnSpPr>
          <p:cNvPr id="23" name="Straight Connector 2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내용 개체 틀 4">
            <a:extLst>
              <a:ext uri="{FF2B5EF4-FFF2-40B4-BE49-F238E27FC236}">
                <a16:creationId xmlns:a16="http://schemas.microsoft.com/office/drawing/2014/main" id="{97C39789-F81D-9D4F-BC97-D263FA01AFD3}"/>
              </a:ext>
            </a:extLst>
          </p:cNvPr>
          <p:cNvPicPr>
            <a:picLocks noChangeAspect="1"/>
          </p:cNvPicPr>
          <p:nvPr/>
        </p:nvPicPr>
        <p:blipFill rotWithShape="1">
          <a:blip r:embed="rId2"/>
          <a:srcRect l="2141" r="8970"/>
          <a:stretch/>
        </p:blipFill>
        <p:spPr>
          <a:xfrm>
            <a:off x="5537200" y="2567919"/>
            <a:ext cx="6113812" cy="1719507"/>
          </a:xfrm>
          <a:prstGeom prst="rect">
            <a:avLst/>
          </a:prstGeom>
        </p:spPr>
      </p:pic>
    </p:spTree>
    <p:extLst>
      <p:ext uri="{BB962C8B-B14F-4D97-AF65-F5344CB8AC3E}">
        <p14:creationId xmlns:p14="http://schemas.microsoft.com/office/powerpoint/2010/main" val="198372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726524-349B-8805-422B-649A6A436746}"/>
              </a:ext>
            </a:extLst>
          </p:cNvPr>
          <p:cNvPicPr>
            <a:picLocks noChangeAspect="1"/>
          </p:cNvPicPr>
          <p:nvPr/>
        </p:nvPicPr>
        <p:blipFill rotWithShape="1">
          <a:blip r:embed="rId2"/>
          <a:srcRect r="1908" b="2"/>
          <a:stretch/>
        </p:blipFill>
        <p:spPr>
          <a:xfrm>
            <a:off x="540000" y="540033"/>
            <a:ext cx="4996800" cy="2890800"/>
          </a:xfrm>
          <a:prstGeom prst="rect">
            <a:avLst/>
          </a:prstGeom>
        </p:spPr>
      </p:pic>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5" descr="텍스트, 스크린샷, 폰트이(가) 표시된 사진&#10;&#10;자동 생성된 설명">
            <a:extLst>
              <a:ext uri="{FF2B5EF4-FFF2-40B4-BE49-F238E27FC236}">
                <a16:creationId xmlns:a16="http://schemas.microsoft.com/office/drawing/2014/main" id="{AE8927DC-6BBD-8144-A6AF-946B8FCEF191}"/>
              </a:ext>
            </a:extLst>
          </p:cNvPr>
          <p:cNvPicPr>
            <a:picLocks noChangeAspect="1"/>
          </p:cNvPicPr>
          <p:nvPr/>
        </p:nvPicPr>
        <p:blipFill rotWithShape="1">
          <a:blip r:embed="rId3"/>
          <a:srcRect l="13819" r="38214" b="-1"/>
          <a:stretch/>
        </p:blipFill>
        <p:spPr>
          <a:xfrm>
            <a:off x="540000" y="3427200"/>
            <a:ext cx="4996800" cy="2890800"/>
          </a:xfrm>
          <a:prstGeom prst="rect">
            <a:avLst/>
          </a:prstGeom>
        </p:spPr>
      </p:pic>
      <p:sp>
        <p:nvSpPr>
          <p:cNvPr id="3" name="내용 개체 틀 2">
            <a:extLst>
              <a:ext uri="{FF2B5EF4-FFF2-40B4-BE49-F238E27FC236}">
                <a16:creationId xmlns:a16="http://schemas.microsoft.com/office/drawing/2014/main" id="{E5C8B46A-8F79-014C-857D-01E6A2EB3A07}"/>
              </a:ext>
            </a:extLst>
          </p:cNvPr>
          <p:cNvSpPr>
            <a:spLocks noGrp="1"/>
          </p:cNvSpPr>
          <p:nvPr>
            <p:ph idx="1"/>
          </p:nvPr>
        </p:nvSpPr>
        <p:spPr>
          <a:xfrm>
            <a:off x="6645276" y="2759076"/>
            <a:ext cx="4460874" cy="3009899"/>
          </a:xfrm>
        </p:spPr>
        <p:txBody>
          <a:bodyPr>
            <a:normAutofit/>
          </a:bodyPr>
          <a:lstStyle/>
          <a:p>
            <a:r>
              <a:rPr kumimoji="1" lang="en-GB" altLang="en-US" dirty="0"/>
              <a:t>SYS_REMOVE exploitation code</a:t>
            </a:r>
            <a:endParaRPr kumimoji="1" lang="ko-GB" altLang="en-US" dirty="0"/>
          </a:p>
        </p:txBody>
      </p:sp>
    </p:spTree>
    <p:extLst>
      <p:ext uri="{BB962C8B-B14F-4D97-AF65-F5344CB8AC3E}">
        <p14:creationId xmlns:p14="http://schemas.microsoft.com/office/powerpoint/2010/main" val="26051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37D-7177-5DE2-5FB7-D20337186713}"/>
              </a:ext>
            </a:extLst>
          </p:cNvPr>
          <p:cNvSpPr>
            <a:spLocks noGrp="1"/>
          </p:cNvSpPr>
          <p:nvPr>
            <p:ph type="title"/>
          </p:nvPr>
        </p:nvSpPr>
        <p:spPr/>
        <p:txBody>
          <a:bodyPr/>
          <a:lstStyle/>
          <a:p>
            <a:r>
              <a:rPr lang="en-GB" dirty="0"/>
              <a:t>SYS_REMOVE</a:t>
            </a:r>
          </a:p>
        </p:txBody>
      </p:sp>
      <p:pic>
        <p:nvPicPr>
          <p:cNvPr id="5" name="Content Placeholder 4">
            <a:extLst>
              <a:ext uri="{FF2B5EF4-FFF2-40B4-BE49-F238E27FC236}">
                <a16:creationId xmlns:a16="http://schemas.microsoft.com/office/drawing/2014/main" id="{59A9F05B-24D4-1808-35E1-6319440BEBE2}"/>
              </a:ext>
            </a:extLst>
          </p:cNvPr>
          <p:cNvPicPr>
            <a:picLocks noGrp="1" noChangeAspect="1"/>
          </p:cNvPicPr>
          <p:nvPr>
            <p:ph idx="1"/>
          </p:nvPr>
        </p:nvPicPr>
        <p:blipFill>
          <a:blip r:embed="rId2"/>
          <a:stretch>
            <a:fillRect/>
          </a:stretch>
        </p:blipFill>
        <p:spPr>
          <a:xfrm>
            <a:off x="3673265" y="2212258"/>
            <a:ext cx="4839119" cy="2943108"/>
          </a:xfrm>
        </p:spPr>
      </p:pic>
    </p:spTree>
    <p:extLst>
      <p:ext uri="{BB962C8B-B14F-4D97-AF65-F5344CB8AC3E}">
        <p14:creationId xmlns:p14="http://schemas.microsoft.com/office/powerpoint/2010/main" val="231051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8D430CA-A1C3-7D41-9017-F08EA99D8587}"/>
              </a:ext>
            </a:extLst>
          </p:cNvPr>
          <p:cNvSpPr>
            <a:spLocks noGrp="1"/>
          </p:cNvSpPr>
          <p:nvPr>
            <p:ph type="title"/>
          </p:nvPr>
        </p:nvSpPr>
        <p:spPr>
          <a:xfrm>
            <a:off x="376165" y="235169"/>
            <a:ext cx="3585406" cy="2031325"/>
          </a:xfrm>
        </p:spPr>
        <p:txBody>
          <a:bodyPr anchor="ctr">
            <a:normAutofit/>
          </a:bodyPr>
          <a:lstStyle/>
          <a:p>
            <a:pPr algn="ctr"/>
            <a:r>
              <a:rPr lang="en-GB" altLang="ko-GB" b="1" i="0" dirty="0">
                <a:effectLst/>
                <a:latin typeface="Söhne"/>
              </a:rPr>
              <a:t>Exploit of sys_create</a:t>
            </a:r>
            <a:endParaRPr kumimoji="1" lang="ko-GB" altLang="en-US" b="1" dirty="0"/>
          </a:p>
        </p:txBody>
      </p:sp>
      <p:cxnSp>
        <p:nvCxnSpPr>
          <p:cNvPr id="14" name="Straight Connector 1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pSp>
        <p:nvGrpSpPr>
          <p:cNvPr id="13" name="그룹 12">
            <a:extLst>
              <a:ext uri="{FF2B5EF4-FFF2-40B4-BE49-F238E27FC236}">
                <a16:creationId xmlns:a16="http://schemas.microsoft.com/office/drawing/2014/main" id="{1D5B7039-512B-1848-A505-4C5B74AEFDE3}"/>
              </a:ext>
            </a:extLst>
          </p:cNvPr>
          <p:cNvGrpSpPr/>
          <p:nvPr/>
        </p:nvGrpSpPr>
        <p:grpSpPr>
          <a:xfrm>
            <a:off x="4942876" y="1341436"/>
            <a:ext cx="135360" cy="709920"/>
            <a:chOff x="4942876" y="1341436"/>
            <a:chExt cx="135360" cy="709920"/>
          </a:xfrm>
        </p:grpSpPr>
        <mc:AlternateContent xmlns:mc="http://schemas.openxmlformats.org/markup-compatibility/2006" xmlns:p14="http://schemas.microsoft.com/office/powerpoint/2010/main">
          <mc:Choice Requires="p14">
            <p:contentPart p14:bwMode="auto" r:id="rId2">
              <p14:nvContentPartPr>
                <p14:cNvPr id="7" name="잉크 6">
                  <a:extLst>
                    <a:ext uri="{FF2B5EF4-FFF2-40B4-BE49-F238E27FC236}">
                      <a16:creationId xmlns:a16="http://schemas.microsoft.com/office/drawing/2014/main" id="{A8C244F7-0024-1144-B9DD-AA9D16F95199}"/>
                    </a:ext>
                  </a:extLst>
                </p14:cNvPr>
                <p14:cNvContentPartPr/>
                <p14:nvPr/>
              </p14:nvContentPartPr>
              <p14:xfrm>
                <a:off x="4990036" y="1397236"/>
                <a:ext cx="88200" cy="343080"/>
              </p14:xfrm>
            </p:contentPart>
          </mc:Choice>
          <mc:Fallback xmlns="">
            <p:pic>
              <p:nvPicPr>
                <p:cNvPr id="7" name="잉크 6">
                  <a:extLst>
                    <a:ext uri="{FF2B5EF4-FFF2-40B4-BE49-F238E27FC236}">
                      <a16:creationId xmlns:a16="http://schemas.microsoft.com/office/drawing/2014/main" id="{A8C244F7-0024-1144-B9DD-AA9D16F95199}"/>
                    </a:ext>
                  </a:extLst>
                </p:cNvPr>
                <p:cNvPicPr/>
                <p:nvPr/>
              </p:nvPicPr>
              <p:blipFill>
                <a:blip r:embed="rId4"/>
                <a:stretch>
                  <a:fillRect/>
                </a:stretch>
              </p:blipFill>
              <p:spPr>
                <a:xfrm>
                  <a:off x="4981036" y="1388236"/>
                  <a:ext cx="10584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잉크 7">
                  <a:extLst>
                    <a:ext uri="{FF2B5EF4-FFF2-40B4-BE49-F238E27FC236}">
                      <a16:creationId xmlns:a16="http://schemas.microsoft.com/office/drawing/2014/main" id="{020C7117-D9B2-8145-AAF6-97CC2255AE0D}"/>
                    </a:ext>
                  </a:extLst>
                </p14:cNvPr>
                <p14:cNvContentPartPr/>
                <p14:nvPr/>
              </p14:nvContentPartPr>
              <p14:xfrm>
                <a:off x="4990036" y="1550596"/>
                <a:ext cx="360" cy="360"/>
              </p14:xfrm>
            </p:contentPart>
          </mc:Choice>
          <mc:Fallback xmlns="">
            <p:pic>
              <p:nvPicPr>
                <p:cNvPr id="8" name="잉크 7">
                  <a:extLst>
                    <a:ext uri="{FF2B5EF4-FFF2-40B4-BE49-F238E27FC236}">
                      <a16:creationId xmlns:a16="http://schemas.microsoft.com/office/drawing/2014/main" id="{020C7117-D9B2-8145-AAF6-97CC2255AE0D}"/>
                    </a:ext>
                  </a:extLst>
                </p:cNvPr>
                <p:cNvPicPr/>
                <p:nvPr/>
              </p:nvPicPr>
              <p:blipFill>
                <a:blip r:embed="rId6"/>
                <a:stretch>
                  <a:fillRect/>
                </a:stretch>
              </p:blipFill>
              <p:spPr>
                <a:xfrm>
                  <a:off x="4981036" y="15419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잉크 9">
                  <a:extLst>
                    <a:ext uri="{FF2B5EF4-FFF2-40B4-BE49-F238E27FC236}">
                      <a16:creationId xmlns:a16="http://schemas.microsoft.com/office/drawing/2014/main" id="{3C15CE13-D042-294E-8BFA-EE22662AE805}"/>
                    </a:ext>
                  </a:extLst>
                </p14:cNvPr>
                <p14:cNvContentPartPr/>
                <p14:nvPr/>
              </p14:nvContentPartPr>
              <p14:xfrm>
                <a:off x="4961956" y="1503076"/>
                <a:ext cx="111600" cy="522000"/>
              </p14:xfrm>
            </p:contentPart>
          </mc:Choice>
          <mc:Fallback xmlns="">
            <p:pic>
              <p:nvPicPr>
                <p:cNvPr id="10" name="잉크 9">
                  <a:extLst>
                    <a:ext uri="{FF2B5EF4-FFF2-40B4-BE49-F238E27FC236}">
                      <a16:creationId xmlns:a16="http://schemas.microsoft.com/office/drawing/2014/main" id="{3C15CE13-D042-294E-8BFA-EE22662AE805}"/>
                    </a:ext>
                  </a:extLst>
                </p:cNvPr>
                <p:cNvPicPr/>
                <p:nvPr/>
              </p:nvPicPr>
              <p:blipFill>
                <a:blip r:embed="rId8"/>
                <a:stretch>
                  <a:fillRect/>
                </a:stretch>
              </p:blipFill>
              <p:spPr>
                <a:xfrm>
                  <a:off x="4952956" y="1494076"/>
                  <a:ext cx="12924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잉크 10">
                  <a:extLst>
                    <a:ext uri="{FF2B5EF4-FFF2-40B4-BE49-F238E27FC236}">
                      <a16:creationId xmlns:a16="http://schemas.microsoft.com/office/drawing/2014/main" id="{B727E5DF-C34A-2649-BE8E-44692FC2D303}"/>
                    </a:ext>
                  </a:extLst>
                </p14:cNvPr>
                <p14:cNvContentPartPr/>
                <p14:nvPr/>
              </p14:nvContentPartPr>
              <p14:xfrm>
                <a:off x="4942876" y="1341436"/>
                <a:ext cx="124920" cy="709920"/>
              </p14:xfrm>
            </p:contentPart>
          </mc:Choice>
          <mc:Fallback xmlns="">
            <p:pic>
              <p:nvPicPr>
                <p:cNvPr id="11" name="잉크 10">
                  <a:extLst>
                    <a:ext uri="{FF2B5EF4-FFF2-40B4-BE49-F238E27FC236}">
                      <a16:creationId xmlns:a16="http://schemas.microsoft.com/office/drawing/2014/main" id="{B727E5DF-C34A-2649-BE8E-44692FC2D303}"/>
                    </a:ext>
                  </a:extLst>
                </p:cNvPr>
                <p:cNvPicPr/>
                <p:nvPr/>
              </p:nvPicPr>
              <p:blipFill>
                <a:blip r:embed="rId10"/>
                <a:stretch>
                  <a:fillRect/>
                </a:stretch>
              </p:blipFill>
              <p:spPr>
                <a:xfrm>
                  <a:off x="4933876" y="1332436"/>
                  <a:ext cx="142560" cy="727560"/>
                </a:xfrm>
                <a:prstGeom prst="rect">
                  <a:avLst/>
                </a:prstGeom>
              </p:spPr>
            </p:pic>
          </mc:Fallback>
        </mc:AlternateContent>
      </p:grpSp>
      <p:pic>
        <p:nvPicPr>
          <p:cNvPr id="4" name="그림 3" descr="텍스트, 스크린샷, 폰트이(가) 표시된 사진&#10;&#10;자동 생성된 설명">
            <a:extLst>
              <a:ext uri="{FF2B5EF4-FFF2-40B4-BE49-F238E27FC236}">
                <a16:creationId xmlns:a16="http://schemas.microsoft.com/office/drawing/2014/main" id="{88D87487-57E8-F042-B732-D2C45F358609}"/>
              </a:ext>
            </a:extLst>
          </p:cNvPr>
          <p:cNvPicPr>
            <a:picLocks noChangeAspect="1"/>
          </p:cNvPicPr>
          <p:nvPr/>
        </p:nvPicPr>
        <p:blipFill>
          <a:blip r:embed="rId11"/>
          <a:stretch>
            <a:fillRect/>
          </a:stretch>
        </p:blipFill>
        <p:spPr>
          <a:xfrm>
            <a:off x="1666422" y="3895981"/>
            <a:ext cx="8489950" cy="2702219"/>
          </a:xfrm>
          <a:prstGeom prst="rect">
            <a:avLst/>
          </a:prstGeom>
        </p:spPr>
      </p:pic>
      <p:pic>
        <p:nvPicPr>
          <p:cNvPr id="5" name="Picture 4">
            <a:extLst>
              <a:ext uri="{FF2B5EF4-FFF2-40B4-BE49-F238E27FC236}">
                <a16:creationId xmlns:a16="http://schemas.microsoft.com/office/drawing/2014/main" id="{83031402-A022-300B-10FE-B607AFBAE1D0}"/>
              </a:ext>
            </a:extLst>
          </p:cNvPr>
          <p:cNvPicPr>
            <a:picLocks noChangeAspect="1"/>
          </p:cNvPicPr>
          <p:nvPr/>
        </p:nvPicPr>
        <p:blipFill>
          <a:blip r:embed="rId12"/>
          <a:stretch>
            <a:fillRect/>
          </a:stretch>
        </p:blipFill>
        <p:spPr>
          <a:xfrm>
            <a:off x="7658098" y="1450023"/>
            <a:ext cx="2924354" cy="1632942"/>
          </a:xfrm>
          <a:prstGeom prst="rect">
            <a:avLst/>
          </a:prstGeom>
        </p:spPr>
      </p:pic>
    </p:spTree>
    <p:extLst>
      <p:ext uri="{BB962C8B-B14F-4D97-AF65-F5344CB8AC3E}">
        <p14:creationId xmlns:p14="http://schemas.microsoft.com/office/powerpoint/2010/main" val="124865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0545-E995-B96D-9FC2-B4897BC0DD74}"/>
              </a:ext>
            </a:extLst>
          </p:cNvPr>
          <p:cNvSpPr>
            <a:spLocks noGrp="1"/>
          </p:cNvSpPr>
          <p:nvPr>
            <p:ph type="title"/>
          </p:nvPr>
        </p:nvSpPr>
        <p:spPr/>
        <p:txBody>
          <a:bodyPr/>
          <a:lstStyle/>
          <a:p>
            <a:pPr algn="ctr"/>
            <a:r>
              <a:rPr lang="en-GB" dirty="0"/>
              <a:t>File systems</a:t>
            </a:r>
          </a:p>
        </p:txBody>
      </p:sp>
      <p:sp>
        <p:nvSpPr>
          <p:cNvPr id="3" name="Content Placeholder 2">
            <a:extLst>
              <a:ext uri="{FF2B5EF4-FFF2-40B4-BE49-F238E27FC236}">
                <a16:creationId xmlns:a16="http://schemas.microsoft.com/office/drawing/2014/main" id="{1E9446ED-D893-DBE0-AFE5-F592C2F444C0}"/>
              </a:ext>
            </a:extLst>
          </p:cNvPr>
          <p:cNvSpPr>
            <a:spLocks noGrp="1"/>
          </p:cNvSpPr>
          <p:nvPr>
            <p:ph idx="1"/>
          </p:nvPr>
        </p:nvSpPr>
        <p:spPr/>
        <p:txBody>
          <a:bodyPr/>
          <a:lstStyle/>
          <a:p>
            <a:pPr algn="ctr"/>
            <a:r>
              <a:rPr lang="en-US" dirty="0"/>
              <a:t>Functional file systems are included in </a:t>
            </a:r>
            <a:r>
              <a:rPr lang="en-US" dirty="0" err="1"/>
              <a:t>PintOS</a:t>
            </a:r>
            <a:r>
              <a:rPr lang="en-US" dirty="0"/>
              <a:t> enabling operations by creating, opening, reading and closing files. It uses </a:t>
            </a:r>
            <a:r>
              <a:rPr lang="en-US" dirty="0" err="1"/>
              <a:t>inodes</a:t>
            </a:r>
            <a:r>
              <a:rPr lang="en-US" dirty="0"/>
              <a:t> to represent files and directories, also includes buffer cache which improves performance.</a:t>
            </a:r>
            <a:endParaRPr lang="en-GB" dirty="0"/>
          </a:p>
          <a:p>
            <a:pPr algn="ctr"/>
            <a:endParaRPr lang="en-GB" dirty="0"/>
          </a:p>
        </p:txBody>
      </p:sp>
    </p:spTree>
    <p:extLst>
      <p:ext uri="{BB962C8B-B14F-4D97-AF65-F5344CB8AC3E}">
        <p14:creationId xmlns:p14="http://schemas.microsoft.com/office/powerpoint/2010/main" val="340908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1D92-C3EA-D010-59EC-83EEA88B26CB}"/>
              </a:ext>
            </a:extLst>
          </p:cNvPr>
          <p:cNvSpPr>
            <a:spLocks noGrp="1"/>
          </p:cNvSpPr>
          <p:nvPr>
            <p:ph type="title"/>
          </p:nvPr>
        </p:nvSpPr>
        <p:spPr/>
        <p:txBody>
          <a:bodyPr/>
          <a:lstStyle/>
          <a:p>
            <a:r>
              <a:rPr lang="en-GB" dirty="0"/>
              <a:t>SYS_CREATE</a:t>
            </a:r>
          </a:p>
        </p:txBody>
      </p:sp>
      <p:pic>
        <p:nvPicPr>
          <p:cNvPr id="5" name="Content Placeholder 4">
            <a:extLst>
              <a:ext uri="{FF2B5EF4-FFF2-40B4-BE49-F238E27FC236}">
                <a16:creationId xmlns:a16="http://schemas.microsoft.com/office/drawing/2014/main" id="{B33647F5-56C4-4073-CD65-414BE132DDB7}"/>
              </a:ext>
            </a:extLst>
          </p:cNvPr>
          <p:cNvPicPr>
            <a:picLocks noGrp="1" noChangeAspect="1"/>
          </p:cNvPicPr>
          <p:nvPr>
            <p:ph idx="1"/>
          </p:nvPr>
        </p:nvPicPr>
        <p:blipFill>
          <a:blip r:embed="rId2"/>
          <a:stretch>
            <a:fillRect/>
          </a:stretch>
        </p:blipFill>
        <p:spPr>
          <a:xfrm>
            <a:off x="3741851" y="2305239"/>
            <a:ext cx="4701947" cy="2949196"/>
          </a:xfrm>
        </p:spPr>
      </p:pic>
    </p:spTree>
    <p:extLst>
      <p:ext uri="{BB962C8B-B14F-4D97-AF65-F5344CB8AC3E}">
        <p14:creationId xmlns:p14="http://schemas.microsoft.com/office/powerpoint/2010/main" val="400902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E438-532A-2BF0-F7C2-A599B7EE9CD8}"/>
              </a:ext>
            </a:extLst>
          </p:cNvPr>
          <p:cNvSpPr>
            <a:spLocks noGrp="1"/>
          </p:cNvSpPr>
          <p:nvPr>
            <p:ph type="title"/>
          </p:nvPr>
        </p:nvSpPr>
        <p:spPr/>
        <p:txBody>
          <a:bodyPr/>
          <a:lstStyle/>
          <a:p>
            <a:pPr algn="ctr"/>
            <a:r>
              <a:rPr lang="en-GB" dirty="0"/>
              <a:t>Countermeasures</a:t>
            </a:r>
            <a:br>
              <a:rPr lang="en-GB" dirty="0"/>
            </a:br>
            <a:endParaRPr lang="en-GB" dirty="0"/>
          </a:p>
        </p:txBody>
      </p:sp>
      <p:sp>
        <p:nvSpPr>
          <p:cNvPr id="3" name="Content Placeholder 2">
            <a:extLst>
              <a:ext uri="{FF2B5EF4-FFF2-40B4-BE49-F238E27FC236}">
                <a16:creationId xmlns:a16="http://schemas.microsoft.com/office/drawing/2014/main" id="{14E40589-97BD-3AF0-E127-8C23A6E9E64F}"/>
              </a:ext>
            </a:extLst>
          </p:cNvPr>
          <p:cNvSpPr>
            <a:spLocks noGrp="1"/>
          </p:cNvSpPr>
          <p:nvPr>
            <p:ph idx="1"/>
          </p:nvPr>
        </p:nvSpPr>
        <p:spPr/>
        <p:txBody>
          <a:bodyPr/>
          <a:lstStyle/>
          <a:p>
            <a:r>
              <a:rPr lang="en-GB" dirty="0"/>
              <a:t>Sandboxing: Running your software in a sandbox or a similar isolated environment can prevent an exploit from affecting other parts of the system. If an exploit attempts to create, execute, or remove files, it will be confined to the sandbox.</a:t>
            </a:r>
          </a:p>
          <a:p>
            <a:r>
              <a:rPr lang="en-GB" dirty="0"/>
              <a:t>Authentication and Access Control: Ensure that only authenticated users can make these system calls. Use role-based access control to restrict who can perform certain operations.</a:t>
            </a:r>
          </a:p>
          <a:p>
            <a:r>
              <a:rPr lang="en-GB" dirty="0"/>
              <a:t>Input Validation: Always validate the input given to these system calls. Ensure that the paths, commands, or file names passed to them are within expected parameters. Look for invalid characters, or paths that lead outside of allowed directories.</a:t>
            </a:r>
          </a:p>
        </p:txBody>
      </p:sp>
    </p:spTree>
    <p:extLst>
      <p:ext uri="{BB962C8B-B14F-4D97-AF65-F5344CB8AC3E}">
        <p14:creationId xmlns:p14="http://schemas.microsoft.com/office/powerpoint/2010/main" val="271207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2DB5-ABB3-DA17-7BC4-BB39694F7BC5}"/>
              </a:ext>
            </a:extLst>
          </p:cNvPr>
          <p:cNvSpPr>
            <a:spLocks noGrp="1"/>
          </p:cNvSpPr>
          <p:nvPr>
            <p:ph type="title"/>
          </p:nvPr>
        </p:nvSpPr>
        <p:spPr/>
        <p:txBody>
          <a:bodyPr/>
          <a:lstStyle/>
          <a:p>
            <a:pPr algn="ctr"/>
            <a:r>
              <a:rPr lang="en-GB" dirty="0"/>
              <a:t>Memory Management</a:t>
            </a:r>
          </a:p>
        </p:txBody>
      </p:sp>
      <p:sp>
        <p:nvSpPr>
          <p:cNvPr id="3" name="Content Placeholder 2">
            <a:extLst>
              <a:ext uri="{FF2B5EF4-FFF2-40B4-BE49-F238E27FC236}">
                <a16:creationId xmlns:a16="http://schemas.microsoft.com/office/drawing/2014/main" id="{87B694BC-DEBD-67F5-0FC5-C6D59B15C9E2}"/>
              </a:ext>
            </a:extLst>
          </p:cNvPr>
          <p:cNvSpPr>
            <a:spLocks noGrp="1"/>
          </p:cNvSpPr>
          <p:nvPr>
            <p:ph idx="1"/>
          </p:nvPr>
        </p:nvSpPr>
        <p:spPr/>
        <p:txBody>
          <a:bodyPr/>
          <a:lstStyle/>
          <a:p>
            <a:pPr marL="0" indent="0" algn="ctr">
              <a:buNone/>
            </a:pPr>
            <a:endParaRPr lang="en-GB" dirty="0"/>
          </a:p>
          <a:p>
            <a:pPr algn="ctr"/>
            <a:r>
              <a:rPr lang="en-GB" dirty="0" err="1"/>
              <a:t>PintOS</a:t>
            </a:r>
            <a:r>
              <a:rPr lang="en-GB" dirty="0"/>
              <a:t> memory management: Efficient allocation via demand paging, two-level web page table hierarchy, minimizes memory usage, handles page faults, individual thread stacks for local variables and function returns.</a:t>
            </a:r>
          </a:p>
        </p:txBody>
      </p:sp>
    </p:spTree>
    <p:extLst>
      <p:ext uri="{BB962C8B-B14F-4D97-AF65-F5344CB8AC3E}">
        <p14:creationId xmlns:p14="http://schemas.microsoft.com/office/powerpoint/2010/main" val="158074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93BF-84FE-36B5-9C08-D7D3C6358C72}"/>
              </a:ext>
            </a:extLst>
          </p:cNvPr>
          <p:cNvSpPr>
            <a:spLocks noGrp="1"/>
          </p:cNvSpPr>
          <p:nvPr>
            <p:ph type="title"/>
          </p:nvPr>
        </p:nvSpPr>
        <p:spPr/>
        <p:txBody>
          <a:bodyPr/>
          <a:lstStyle/>
          <a:p>
            <a:pPr algn="ctr"/>
            <a:r>
              <a:rPr lang="en-GB" dirty="0"/>
              <a:t>Kernal and </a:t>
            </a:r>
            <a:r>
              <a:rPr lang="en-GB" dirty="0" err="1"/>
              <a:t>userspace</a:t>
            </a:r>
            <a:endParaRPr lang="en-GB" dirty="0"/>
          </a:p>
        </p:txBody>
      </p:sp>
      <p:sp>
        <p:nvSpPr>
          <p:cNvPr id="3" name="Content Placeholder 2">
            <a:extLst>
              <a:ext uri="{FF2B5EF4-FFF2-40B4-BE49-F238E27FC236}">
                <a16:creationId xmlns:a16="http://schemas.microsoft.com/office/drawing/2014/main" id="{9AE9E7A5-46E4-5C08-D3B8-83AF8FDBBA1D}"/>
              </a:ext>
            </a:extLst>
          </p:cNvPr>
          <p:cNvSpPr>
            <a:spLocks noGrp="1"/>
          </p:cNvSpPr>
          <p:nvPr>
            <p:ph idx="1"/>
          </p:nvPr>
        </p:nvSpPr>
        <p:spPr/>
        <p:txBody>
          <a:bodyPr/>
          <a:lstStyle/>
          <a:p>
            <a:pPr algn="ctr"/>
            <a:r>
              <a:rPr lang="en-GB" dirty="0" err="1"/>
              <a:t>PintOS</a:t>
            </a:r>
            <a:r>
              <a:rPr lang="en-GB" dirty="0"/>
              <a:t> follows a rigid kernel architecture with a single address space for code, granting direct access to hardware resources and critical operations. The kernel serves as the backbone of the OS, providing essential functions and management of hardware resources. Developers work in an isolated user space, ensuring security and preventing unauthorized access to hardware, thus maintaining system stability.</a:t>
            </a:r>
          </a:p>
        </p:txBody>
      </p:sp>
    </p:spTree>
    <p:extLst>
      <p:ext uri="{BB962C8B-B14F-4D97-AF65-F5344CB8AC3E}">
        <p14:creationId xmlns:p14="http://schemas.microsoft.com/office/powerpoint/2010/main" val="185515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22AF-749A-B7A8-0348-F7D67BD41050}"/>
              </a:ext>
            </a:extLst>
          </p:cNvPr>
          <p:cNvSpPr>
            <a:spLocks noGrp="1"/>
          </p:cNvSpPr>
          <p:nvPr>
            <p:ph type="title"/>
          </p:nvPr>
        </p:nvSpPr>
        <p:spPr/>
        <p:txBody>
          <a:bodyPr/>
          <a:lstStyle/>
          <a:p>
            <a:pPr algn="ctr"/>
            <a:r>
              <a:rPr lang="en-GB" dirty="0"/>
              <a:t>Threads and process management</a:t>
            </a:r>
          </a:p>
        </p:txBody>
      </p:sp>
      <p:sp>
        <p:nvSpPr>
          <p:cNvPr id="3" name="Content Placeholder 2">
            <a:extLst>
              <a:ext uri="{FF2B5EF4-FFF2-40B4-BE49-F238E27FC236}">
                <a16:creationId xmlns:a16="http://schemas.microsoft.com/office/drawing/2014/main" id="{1874C733-10CF-9711-CA38-9603FEF43485}"/>
              </a:ext>
            </a:extLst>
          </p:cNvPr>
          <p:cNvSpPr>
            <a:spLocks noGrp="1"/>
          </p:cNvSpPr>
          <p:nvPr>
            <p:ph idx="1"/>
          </p:nvPr>
        </p:nvSpPr>
        <p:spPr/>
        <p:txBody>
          <a:bodyPr/>
          <a:lstStyle/>
          <a:p>
            <a:pPr algn="ctr"/>
            <a:r>
              <a:rPr lang="en-GB" dirty="0" err="1"/>
              <a:t>PintOS</a:t>
            </a:r>
            <a:r>
              <a:rPr lang="en-GB" dirty="0"/>
              <a:t> employs threads as basic units of execution for concurrent tasks within a process's shared memory space. The priority-based scheduler ensures fair CPU time distribution, and synchronization methods like locks, semaphores, and condition variables maintain data integrity. It supports pre-emption and offers efficient thread management through kernel-level APIs and user-level threads via libraries.</a:t>
            </a:r>
          </a:p>
          <a:p>
            <a:pPr algn="ctr"/>
            <a:endParaRPr lang="en-GB" dirty="0"/>
          </a:p>
          <a:p>
            <a:pPr algn="ctr"/>
            <a:endParaRPr lang="en-GB" dirty="0"/>
          </a:p>
          <a:p>
            <a:pPr algn="ctr"/>
            <a:endParaRPr lang="en-GB" dirty="0"/>
          </a:p>
          <a:p>
            <a:pPr algn="ctr"/>
            <a:endParaRPr lang="en-GB" dirty="0"/>
          </a:p>
          <a:p>
            <a:pPr algn="ctr"/>
            <a:endParaRPr lang="en-GB" dirty="0"/>
          </a:p>
        </p:txBody>
      </p:sp>
    </p:spTree>
    <p:extLst>
      <p:ext uri="{BB962C8B-B14F-4D97-AF65-F5344CB8AC3E}">
        <p14:creationId xmlns:p14="http://schemas.microsoft.com/office/powerpoint/2010/main" val="290213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04E5CD-E736-934D-9F0E-419C5EAF9FE8}"/>
              </a:ext>
            </a:extLst>
          </p:cNvPr>
          <p:cNvSpPr>
            <a:spLocks noGrp="1"/>
          </p:cNvSpPr>
          <p:nvPr>
            <p:ph type="title"/>
          </p:nvPr>
        </p:nvSpPr>
        <p:spPr>
          <a:xfrm>
            <a:off x="1079500" y="581591"/>
            <a:ext cx="10026650" cy="655637"/>
          </a:xfrm>
        </p:spPr>
        <p:txBody>
          <a:bodyPr/>
          <a:lstStyle/>
          <a:p>
            <a:pPr algn="ctr"/>
            <a:r>
              <a:rPr kumimoji="1" lang="en-GB" altLang="ko-GB" sz="2800" dirty="0"/>
              <a:t>Explanation of tokenisation and argument passing</a:t>
            </a:r>
            <a:br>
              <a:rPr kumimoji="1" lang="ko-GB" altLang="en-US" sz="2800" dirty="0"/>
            </a:br>
            <a:endParaRPr kumimoji="1" lang="ko-GB" altLang="en-US" dirty="0"/>
          </a:p>
        </p:txBody>
      </p:sp>
      <p:pic>
        <p:nvPicPr>
          <p:cNvPr id="11" name="Content Placeholder 4" descr="A screenshot of a computer program&#10;&#10;Description automatically generated">
            <a:extLst>
              <a:ext uri="{FF2B5EF4-FFF2-40B4-BE49-F238E27FC236}">
                <a16:creationId xmlns:a16="http://schemas.microsoft.com/office/drawing/2014/main" id="{97D1CE5D-43B0-EA4E-9299-8940368896F4}"/>
              </a:ext>
            </a:extLst>
          </p:cNvPr>
          <p:cNvPicPr>
            <a:picLocks noGrp="1" noChangeAspect="1"/>
          </p:cNvPicPr>
          <p:nvPr>
            <p:ph idx="1"/>
          </p:nvPr>
        </p:nvPicPr>
        <p:blipFill rotWithShape="1">
          <a:blip r:embed="rId2"/>
          <a:srcRect t="7947" r="-1" b="2336"/>
          <a:stretch/>
        </p:blipFill>
        <p:spPr>
          <a:xfrm>
            <a:off x="1082675" y="2318658"/>
            <a:ext cx="10026650" cy="3119833"/>
          </a:xfrm>
          <a:prstGeom prst="rect">
            <a:avLst/>
          </a:prstGeom>
        </p:spPr>
      </p:pic>
      <p:sp>
        <p:nvSpPr>
          <p:cNvPr id="3" name="TextBox 2">
            <a:extLst>
              <a:ext uri="{FF2B5EF4-FFF2-40B4-BE49-F238E27FC236}">
                <a16:creationId xmlns:a16="http://schemas.microsoft.com/office/drawing/2014/main" id="{304CE3F6-3216-7A85-DA9E-418B7C1D4AE7}"/>
              </a:ext>
            </a:extLst>
          </p:cNvPr>
          <p:cNvSpPr txBox="1"/>
          <p:nvPr/>
        </p:nvSpPr>
        <p:spPr>
          <a:xfrm>
            <a:off x="2713703" y="5743172"/>
            <a:ext cx="4798142" cy="646331"/>
          </a:xfrm>
          <a:prstGeom prst="rect">
            <a:avLst/>
          </a:prstGeom>
          <a:noFill/>
        </p:spPr>
        <p:txBody>
          <a:bodyPr wrap="square" rtlCol="0">
            <a:spAutoFit/>
          </a:bodyPr>
          <a:lstStyle/>
          <a:p>
            <a:r>
              <a:rPr lang="en-GB" dirty="0"/>
              <a:t>Before we start tokenisation, we declare few arguments like </a:t>
            </a:r>
            <a:r>
              <a:rPr lang="en-GB" dirty="0" err="1"/>
              <a:t>arg</a:t>
            </a:r>
            <a:r>
              <a:rPr lang="en-GB" dirty="0"/>
              <a:t> vector and </a:t>
            </a:r>
            <a:r>
              <a:rPr lang="en-GB" dirty="0" err="1"/>
              <a:t>arg</a:t>
            </a:r>
            <a:r>
              <a:rPr lang="en-GB" dirty="0"/>
              <a:t> c</a:t>
            </a:r>
          </a:p>
        </p:txBody>
      </p:sp>
    </p:spTree>
    <p:extLst>
      <p:ext uri="{BB962C8B-B14F-4D97-AF65-F5344CB8AC3E}">
        <p14:creationId xmlns:p14="http://schemas.microsoft.com/office/powerpoint/2010/main" val="124345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04E1803-8514-4C45-A1C1-5F556D0069B7}"/>
              </a:ext>
            </a:extLst>
          </p:cNvPr>
          <p:cNvSpPr>
            <a:spLocks noGrp="1"/>
          </p:cNvSpPr>
          <p:nvPr>
            <p:ph type="title"/>
          </p:nvPr>
        </p:nvSpPr>
        <p:spPr>
          <a:xfrm>
            <a:off x="1079500" y="581591"/>
            <a:ext cx="10026650" cy="655637"/>
          </a:xfrm>
        </p:spPr>
        <p:txBody>
          <a:bodyPr/>
          <a:lstStyle/>
          <a:p>
            <a:pPr algn="ctr"/>
            <a:r>
              <a:rPr kumimoji="1" lang="en-GB" altLang="ko-GB" sz="2800" dirty="0"/>
              <a:t>Explanation of tokenisation and argument passing</a:t>
            </a:r>
            <a:br>
              <a:rPr kumimoji="1" lang="ko-GB" altLang="en-US" sz="2800" dirty="0"/>
            </a:br>
            <a:endParaRPr kumimoji="1" lang="ko-GB" altLang="en-US" dirty="0"/>
          </a:p>
        </p:txBody>
      </p:sp>
      <p:pic>
        <p:nvPicPr>
          <p:cNvPr id="3" name="Picture 2">
            <a:extLst>
              <a:ext uri="{FF2B5EF4-FFF2-40B4-BE49-F238E27FC236}">
                <a16:creationId xmlns:a16="http://schemas.microsoft.com/office/drawing/2014/main" id="{5A546C0E-CCA1-1921-2DE7-1B018F75F130}"/>
              </a:ext>
            </a:extLst>
          </p:cNvPr>
          <p:cNvPicPr>
            <a:picLocks noChangeAspect="1"/>
          </p:cNvPicPr>
          <p:nvPr/>
        </p:nvPicPr>
        <p:blipFill>
          <a:blip r:embed="rId2"/>
          <a:stretch>
            <a:fillRect/>
          </a:stretch>
        </p:blipFill>
        <p:spPr>
          <a:xfrm>
            <a:off x="645170" y="1952485"/>
            <a:ext cx="10390382" cy="942931"/>
          </a:xfrm>
          <a:prstGeom prst="rect">
            <a:avLst/>
          </a:prstGeom>
        </p:spPr>
      </p:pic>
      <p:sp>
        <p:nvSpPr>
          <p:cNvPr id="2" name="TextBox 1">
            <a:extLst>
              <a:ext uri="{FF2B5EF4-FFF2-40B4-BE49-F238E27FC236}">
                <a16:creationId xmlns:a16="http://schemas.microsoft.com/office/drawing/2014/main" id="{A2CDC083-EB29-C068-E137-4E9350DEA28D}"/>
              </a:ext>
            </a:extLst>
          </p:cNvPr>
          <p:cNvSpPr txBox="1"/>
          <p:nvPr/>
        </p:nvSpPr>
        <p:spPr>
          <a:xfrm>
            <a:off x="2753032" y="4581832"/>
            <a:ext cx="4385187" cy="369332"/>
          </a:xfrm>
          <a:prstGeom prst="rect">
            <a:avLst/>
          </a:prstGeom>
          <a:noFill/>
        </p:spPr>
        <p:txBody>
          <a:bodyPr wrap="square" rtlCol="0">
            <a:spAutoFit/>
          </a:bodyPr>
          <a:lstStyle/>
          <a:p>
            <a:r>
              <a:rPr lang="en-GB" dirty="0"/>
              <a:t>Tokenisation starts from here </a:t>
            </a:r>
          </a:p>
        </p:txBody>
      </p:sp>
      <p:pic>
        <p:nvPicPr>
          <p:cNvPr id="5" name="Picture 4">
            <a:extLst>
              <a:ext uri="{FF2B5EF4-FFF2-40B4-BE49-F238E27FC236}">
                <a16:creationId xmlns:a16="http://schemas.microsoft.com/office/drawing/2014/main" id="{FC58BD7D-5235-C429-0C41-0591DFFB6F20}"/>
              </a:ext>
            </a:extLst>
          </p:cNvPr>
          <p:cNvPicPr>
            <a:picLocks noChangeAspect="1"/>
          </p:cNvPicPr>
          <p:nvPr/>
        </p:nvPicPr>
        <p:blipFill>
          <a:blip r:embed="rId3"/>
          <a:stretch>
            <a:fillRect/>
          </a:stretch>
        </p:blipFill>
        <p:spPr>
          <a:xfrm>
            <a:off x="953729" y="3103899"/>
            <a:ext cx="7402969" cy="1114140"/>
          </a:xfrm>
          <a:prstGeom prst="rect">
            <a:avLst/>
          </a:prstGeom>
        </p:spPr>
      </p:pic>
    </p:spTree>
    <p:extLst>
      <p:ext uri="{BB962C8B-B14F-4D97-AF65-F5344CB8AC3E}">
        <p14:creationId xmlns:p14="http://schemas.microsoft.com/office/powerpoint/2010/main" val="395137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omputer screen shot of code&#10;&#10;Description automatically generated">
            <a:extLst>
              <a:ext uri="{FF2B5EF4-FFF2-40B4-BE49-F238E27FC236}">
                <a16:creationId xmlns:a16="http://schemas.microsoft.com/office/drawing/2014/main" id="{1141D71F-F598-FA47-97FB-9323D74D81EA}"/>
              </a:ext>
            </a:extLst>
          </p:cNvPr>
          <p:cNvPicPr>
            <a:picLocks noGrp="1" noChangeAspect="1"/>
          </p:cNvPicPr>
          <p:nvPr>
            <p:ph idx="1"/>
          </p:nvPr>
        </p:nvPicPr>
        <p:blipFill rotWithShape="1">
          <a:blip r:embed="rId2"/>
          <a:srcRect r="8214" b="1"/>
          <a:stretch/>
        </p:blipFill>
        <p:spPr>
          <a:xfrm>
            <a:off x="2684030" y="1350531"/>
            <a:ext cx="6188529" cy="5353313"/>
          </a:xfrm>
          <a:prstGeom prst="rect">
            <a:avLst/>
          </a:prstGeom>
        </p:spPr>
      </p:pic>
      <p:sp>
        <p:nvSpPr>
          <p:cNvPr id="5" name="제목 1">
            <a:extLst>
              <a:ext uri="{FF2B5EF4-FFF2-40B4-BE49-F238E27FC236}">
                <a16:creationId xmlns:a16="http://schemas.microsoft.com/office/drawing/2014/main" id="{5FD08DE8-B64D-EE45-8619-7964ABA64C0D}"/>
              </a:ext>
            </a:extLst>
          </p:cNvPr>
          <p:cNvSpPr>
            <a:spLocks noGrp="1"/>
          </p:cNvSpPr>
          <p:nvPr>
            <p:ph type="title"/>
          </p:nvPr>
        </p:nvSpPr>
        <p:spPr>
          <a:xfrm>
            <a:off x="1079500" y="581591"/>
            <a:ext cx="10026650" cy="655637"/>
          </a:xfrm>
        </p:spPr>
        <p:txBody>
          <a:bodyPr/>
          <a:lstStyle/>
          <a:p>
            <a:pPr algn="ctr"/>
            <a:r>
              <a:rPr kumimoji="1" lang="en-GB" altLang="ko-GB" sz="2800" dirty="0"/>
              <a:t>Explanation of tokenisation and argument passing</a:t>
            </a:r>
            <a:br>
              <a:rPr kumimoji="1" lang="ko-GB" altLang="en-US" sz="2800" dirty="0"/>
            </a:br>
            <a:endParaRPr kumimoji="1" lang="ko-GB" altLang="en-US" dirty="0"/>
          </a:p>
        </p:txBody>
      </p:sp>
      <p:sp>
        <p:nvSpPr>
          <p:cNvPr id="2" name="TextBox 1">
            <a:extLst>
              <a:ext uri="{FF2B5EF4-FFF2-40B4-BE49-F238E27FC236}">
                <a16:creationId xmlns:a16="http://schemas.microsoft.com/office/drawing/2014/main" id="{FEDA7D05-5E97-1636-DA0B-6AA13F5DB446}"/>
              </a:ext>
            </a:extLst>
          </p:cNvPr>
          <p:cNvSpPr txBox="1"/>
          <p:nvPr/>
        </p:nvSpPr>
        <p:spPr>
          <a:xfrm>
            <a:off x="9596284" y="2212257"/>
            <a:ext cx="2222090" cy="923330"/>
          </a:xfrm>
          <a:prstGeom prst="rect">
            <a:avLst/>
          </a:prstGeom>
          <a:noFill/>
        </p:spPr>
        <p:txBody>
          <a:bodyPr wrap="square" rtlCol="0">
            <a:spAutoFit/>
          </a:bodyPr>
          <a:lstStyle/>
          <a:p>
            <a:r>
              <a:rPr lang="en-GB" dirty="0"/>
              <a:t>How parsed strings gets added and addresses </a:t>
            </a:r>
          </a:p>
        </p:txBody>
      </p:sp>
    </p:spTree>
    <p:extLst>
      <p:ext uri="{BB962C8B-B14F-4D97-AF65-F5344CB8AC3E}">
        <p14:creationId xmlns:p14="http://schemas.microsoft.com/office/powerpoint/2010/main" val="20646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83C3-0B59-0719-8911-8B8FDA550B95}"/>
              </a:ext>
            </a:extLst>
          </p:cNvPr>
          <p:cNvSpPr>
            <a:spLocks noGrp="1"/>
          </p:cNvSpPr>
          <p:nvPr>
            <p:ph type="ctrTitle"/>
          </p:nvPr>
        </p:nvSpPr>
        <p:spPr/>
        <p:txBody>
          <a:bodyPr/>
          <a:lstStyle/>
          <a:p>
            <a:r>
              <a:rPr lang="en-GB" dirty="0"/>
              <a:t>SYSTEM CALL DEVELOPMENT</a:t>
            </a:r>
          </a:p>
        </p:txBody>
      </p:sp>
    </p:spTree>
    <p:extLst>
      <p:ext uri="{BB962C8B-B14F-4D97-AF65-F5344CB8AC3E}">
        <p14:creationId xmlns:p14="http://schemas.microsoft.com/office/powerpoint/2010/main" val="207798573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31321C"/>
      </a:dk2>
      <a:lt2>
        <a:srgbClr val="F0F3F3"/>
      </a:lt2>
      <a:accent1>
        <a:srgbClr val="C34D6A"/>
      </a:accent1>
      <a:accent2>
        <a:srgbClr val="B13B8A"/>
      </a:accent2>
      <a:accent3>
        <a:srgbClr val="B94DC3"/>
      </a:accent3>
      <a:accent4>
        <a:srgbClr val="7B42B4"/>
      </a:accent4>
      <a:accent5>
        <a:srgbClr val="574DC3"/>
      </a:accent5>
      <a:accent6>
        <a:srgbClr val="3B62B1"/>
      </a:accent6>
      <a:hlink>
        <a:srgbClr val="5F3FBF"/>
      </a:hlink>
      <a:folHlink>
        <a:srgbClr val="7F7F7F"/>
      </a:folHlink>
    </a:clrScheme>
    <a:fontScheme name="Leaf">
      <a:majorFont>
        <a:latin typeface="Microsoft GothicNeo"/>
        <a:ea typeface=""/>
        <a:cs typeface=""/>
      </a:majorFont>
      <a:minorFont>
        <a:latin typeface="Microsoft GothicNe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262</TotalTime>
  <Words>556</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Microsoft GothicNeo</vt:lpstr>
      <vt:lpstr>Arial</vt:lpstr>
      <vt:lpstr>Helvetica Neue</vt:lpstr>
      <vt:lpstr>Söhne</vt:lpstr>
      <vt:lpstr>Wingdings</vt:lpstr>
      <vt:lpstr>LeafVTI</vt:lpstr>
      <vt:lpstr>PintOS project</vt:lpstr>
      <vt:lpstr>File systems</vt:lpstr>
      <vt:lpstr>Memory Management</vt:lpstr>
      <vt:lpstr>Kernal and userspace</vt:lpstr>
      <vt:lpstr>Threads and process management</vt:lpstr>
      <vt:lpstr>Explanation of tokenisation and argument passing </vt:lpstr>
      <vt:lpstr>Explanation of tokenisation and argument passing </vt:lpstr>
      <vt:lpstr>Explanation of tokenisation and argument passing </vt:lpstr>
      <vt:lpstr>SYSTEM CALL DEVELOPMENT</vt:lpstr>
      <vt:lpstr>What is a system call?</vt:lpstr>
      <vt:lpstr>SYS_REMOVE </vt:lpstr>
      <vt:lpstr>SYS_EXEC </vt:lpstr>
      <vt:lpstr>SYS_CREATE </vt:lpstr>
      <vt:lpstr>System call exploitation</vt:lpstr>
      <vt:lpstr>SYS-EXEC exploit</vt:lpstr>
      <vt:lpstr>SYS_EXEC</vt:lpstr>
      <vt:lpstr>PowerPoint Presentation</vt:lpstr>
      <vt:lpstr>SYS_REMOVE</vt:lpstr>
      <vt:lpstr>Exploit of sys_create</vt:lpstr>
      <vt:lpstr>SYS_CREATE</vt:lpstr>
      <vt:lpstr>Countermeasures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PintOS project</dc:title>
  <dc:creator>Bit Yoon (Student)</dc:creator>
  <cp:lastModifiedBy>Eyad Alshehri (Student)</cp:lastModifiedBy>
  <cp:revision>16</cp:revision>
  <dcterms:created xsi:type="dcterms:W3CDTF">2023-07-22T00:19:44Z</dcterms:created>
  <dcterms:modified xsi:type="dcterms:W3CDTF">2023-07-26T07:53:28Z</dcterms:modified>
</cp:coreProperties>
</file>