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ko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07"/>
    <p:restoredTop sz="94624"/>
  </p:normalViewPr>
  <p:slideViewPr>
    <p:cSldViewPr snapToGrid="0" snapToObjects="1">
      <p:cViewPr>
        <p:scale>
          <a:sx n="53" d="100"/>
          <a:sy n="53" d="100"/>
        </p:scale>
        <p:origin x="132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18.095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244 0 18006,'0'16'0,"0"21"2968,0 17-2968,0 1 0,0 3 0,0 29 0,0 11 0,0-49 1124,0-11-1124,0-1 589,0-9-589,0-3 1888,0-8-1888,0 0 0,0-1 0,0 1 0,0 0 0,0 0 0,0 0 0,0 0 0,0 10 0,0 2 0,0 0 0,0-3 0,0 1 0,0-8 0,0 8 0,0-10 0,0 0 0,-7-7 0,-3-3 0,-6-7 0,-2 0 0,1-7 0,-2-12 0,-8-11 0,14-19 0,-12 8 0,13-19 0,1 19 0,-7-19 0,7 18 0,-1-7 0,3 20 0,1-7 0,6 17 0,-7-8 0,9 18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18.315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21.108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78 133 24575,'0'64'0,"0"-15"0,0 0 0,0 4 0,0 40 0,0 2 0,0-2 0,10-5 0,-7-23 0,16 11 0,-17-24 0,8-13 0,-10-12 0,0-10 0,0 0 0,7 1 0,-5-1 0,6 0 0,-8 0 0,0 0 0,0 1 0,8-1 0,-6 0 0,5 0 0,-7 0 0,7 0 0,-5-1 0,5 1 0,1-8 0,-6 5 0,6-19 0,-18-46 0,8 2 0,-6-1 0,-4-3 0,-11-26 0,-1 0 0,-9-9 0,12 33 0,9-18 0,-4 41 0,14-15 0,-6 27 0,0 1 0,6 4 0,-6 6 0,8-8 0,0-9 0,0 6 0,0-16 0,0 7 0,0-9 0,0 9 0,0-7 0,0 16 0,0-16 0,8 16 0,-7-6 0,7 10 0,-1 6 0,2 3 0,7 14 0,-8 35 0,9 3 0,-16 5 0,0 3 0,18 29-242,-17-29 1,-1-1 241,18 27 0,-16 9 0,6-33 0,0 17 0,-7-40 0,8 5 0,-10-20 0,0 1 483,0-1-483,7-8 0,1-1 0,9-8 0,-1-15 0,4-30 0,0-21 0,-7-4 0,-2-6-782,-4 16 1,-2 0 781,1-22 0,-1 0 0,1 26 0,-2 3-1,-3-1 1,1 2 0,8-16 0,-10-4 0,0 40 0,0-6 0,0 50 1563,0 27-1563,0 33 0,0 19 0,-10 1 0,-3-1 0,0 0-443,-6-13 443,6 10 0,1-22 0,-7 9 0,8-23 0,-1-3 0,-5-11 0,15 0 0,-15 1 0,14-11 444,-5 8-444,0-16 0,6 6 0,-6-9 0,8 1 0,0-1 0,-7 0 0,5 0 0,-6 1 0,8 8 0,0 3 0,0 0 0,-8-3 0,6 1 0,-6-8 0,8 8 0,0-10 0,0 0 0,0-15 0,0-21 0,0-22 0,9-8 0,20-28 0,-5 20 0,15-22 0,-19 26 0,-8 4 0,-4 20 0,-8-7 0,0 17 0,0-8 0,0 25 0,0 4 0,0 24 0,0 3 0,0 37 0,-9-21 0,-2 32 0,-19-26 0,-1 18 0,-1-16 0,5-7 0,9-19 0,8-10 0,-5 0 0,5-7 0,-7-3 0,7-7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0:22:24.144"/>
    </inkml:context>
    <inkml:brush xml:id="br0">
      <inkml:brushProperty name="width" value="0.05" units="cm"/>
      <inkml:brushProperty name="height" value="0.05" units="cm"/>
      <inkml:brushProperty name="color" value="#30321C"/>
    </inkml:brush>
  </inkml:definitions>
  <inkml:trace contextRef="#ctx0" brushRef="#br0">34 1785 24575,'0'-16'0,"7"7"0,2 2 0,7 7 0,1 0 0,-1 0 0,1 0 0,1 0 0,-1 0 0,0 0 0,10 0 0,-8 0 0,8 0 0,-1 9 0,-6-7 0,6 14 0,-9-14 0,-8 13 0,-1-21 0,-8 4 0,0-24 0,0-3 0,0 0 0,0-7 0,0 8 0,0-1 0,-7 12 0,-3 9 0,-7 8 0,0 0 0,-1 0 0,1 0 0,-10 9 0,7 0 0,1 10 0,4-2 0,5 0 0,0-22 0,-8-31 0,16-29 0,-4 14 0,1-4 0,5 1 0,0-1-238,0 0 0,0 1 238,0 0 0,0 2 0,0-27 0,0 15 0,0 14 0,0 21 0,0 24 0,0 29 0,0 25 0,0 14 0,0-1 0,0 14 0,0-22 476,0 19-476,0-32 0,0 8 0,0-20 0,0-3 0,0-9 0,0 1 0,0-2 0,0 1 0,0 9 0,0 3 0,0 0 0,0 22 0,0-28 0,7 11 0,-5-33 0,12-11 0,-12-7 0,6-1 0,0 9 0,1 1 0,8 8 0,-8 17 0,8 15 0,-15 20 0,16-1 0,-16-1 0,7-12 0,-9-10 0,0-1 0,0-10 0,0-38 0,0-20 0,0-19 0,0-9-789,0 3 1,0-2 788,0-11 0,0-3-948,0-5 1,0 1 947,0 12 0,0 0 0,0-6 0,0-1 0,0 10 0,0 3 0,-5 12 0,-1 3 0,4-40-1247,-17 28 1247,17 16 0,-15 10 0,15 11 1314,-7 1-1314,9 1 1903,0-3-1903,0-10 1502,0-10-1502,0-3 0,0 0 0,0-8 0,0 28 0,0-15 0,0 27 0,0-6 0,0 23 0,0 14 0,0 17 0,-9 21-3392,2 1 0,1 5 3392,0-4 0,0 1 0,0 16 0,2-1-1074,4 26 1074,0-18-700,-10-12 700,8-11-126,-7-12 126,9-14 5842,0-9-5842,0-29 1501,0-13-1501,0-32 1124,0-19-1124,0 10 0,0-9 0,0 12 0,0 11 217,0 2-217,8 12 0,-6 9 0,14 10 0,-15 27 0,6 37 0,-7 21 0,0 25 0,0-13 0,0-2 0,0-14 0,0-19 0,0-6 0,0-20 0,0 1 0,0-23 0,0-19 0,0-26 0,0-2 0,0 3 0,0 10 0,0 10 0,0 3 0,0 8 0,0 78 0,0-22 0,0 18 0,0 5 0,0 5 0,0-2 0,0-15 0,0-20 0,0-2 0,0-10 0,0 0 0,0 0 0,0 0 0,-8 9 0,6 2 0,-16 21 0,15 3 0,-16 23 0,16-9 0,-16 10 0,16-14 0,-16 1 0,17-11 0,-7-13 0,9-12 0,0-10 0,-8 0 0,6 1 0,-6-2 0,8 1 0,0 0 0,-8 0 0,6 10 0,-14 1 0,14 11 0,-7-11 0,9-1 0,0-10 0,0 0 0,0 1 0,0-1 0,0-8 0,0-1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654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9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2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7/22/23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BB3DF-9D82-A042-8D85-24C19BF3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8253" y="937367"/>
            <a:ext cx="6792279" cy="1733642"/>
          </a:xfrm>
        </p:spPr>
        <p:txBody>
          <a:bodyPr>
            <a:noAutofit/>
          </a:bodyPr>
          <a:lstStyle/>
          <a:p>
            <a:r>
              <a:rPr kumimoji="1" lang="en-GB" altLang="ko-GB" sz="6000" b="1"/>
              <a:t>PintOS project</a:t>
            </a:r>
            <a:endParaRPr kumimoji="1" lang="ko-GB" altLang="en-US" sz="6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78CEA-5EF3-BB44-9EEE-CAE238517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054644"/>
            <a:ext cx="6125372" cy="2310057"/>
          </a:xfrm>
        </p:spPr>
        <p:txBody>
          <a:bodyPr>
            <a:normAutofit lnSpcReduction="10000"/>
          </a:bodyPr>
          <a:lstStyle/>
          <a:p>
            <a:r>
              <a:rPr kumimoji="1" lang="en-GB" altLang="ko-GB" i="0" dirty="0"/>
              <a:t>GROUP 11</a:t>
            </a:r>
          </a:p>
          <a:p>
            <a:r>
              <a:rPr kumimoji="1" lang="en-GB" altLang="ko-GB" i="0" dirty="0"/>
              <a:t>22027036 Farhan Zakir</a:t>
            </a:r>
          </a:p>
          <a:p>
            <a:r>
              <a:rPr kumimoji="1" lang="en-GB" altLang="ko-GB" i="0" dirty="0"/>
              <a:t>21065719 Bit Na Yoon</a:t>
            </a:r>
          </a:p>
          <a:p>
            <a:r>
              <a:rPr kumimoji="1" lang="en-GB" altLang="ko-GB" i="0" dirty="0"/>
              <a:t>21003020 </a:t>
            </a:r>
            <a:r>
              <a:rPr kumimoji="1" lang="en-GB" altLang="ko-GB" i="0" dirty="0" err="1"/>
              <a:t>Eyad</a:t>
            </a:r>
            <a:r>
              <a:rPr kumimoji="1" lang="en-GB" altLang="ko-GB" i="0" dirty="0"/>
              <a:t> </a:t>
            </a:r>
            <a:r>
              <a:rPr kumimoji="1" lang="en-GB" altLang="ko-GB" i="0" dirty="0" err="1"/>
              <a:t>Alshehri</a:t>
            </a:r>
            <a:endParaRPr kumimoji="1" lang="en-GB" altLang="ko-GB" i="0" dirty="0"/>
          </a:p>
          <a:p>
            <a:endParaRPr kumimoji="1" lang="ko-GB" altLang="en-US" i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5288C37-E0E6-AB68-995A-14580ED46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0" r="27190" b="1"/>
          <a:stretch/>
        </p:blipFill>
        <p:spPr>
          <a:xfrm>
            <a:off x="0" y="11"/>
            <a:ext cx="3863955" cy="6857989"/>
          </a:xfrm>
          <a:prstGeom prst="rect">
            <a:avLst/>
          </a:prstGeom>
        </p:spPr>
      </p:pic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3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0D6DB-99C6-9D48-BEBA-D431D25A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350" y="1011237"/>
            <a:ext cx="5575300" cy="860400"/>
          </a:xfrm>
        </p:spPr>
        <p:txBody>
          <a:bodyPr anchor="b">
            <a:normAutofit/>
          </a:bodyPr>
          <a:lstStyle/>
          <a:p>
            <a:pPr algn="ctr"/>
            <a:r>
              <a:rPr kumimoji="1" lang="en-GB" altLang="ko-GB" sz="4000" dirty="0"/>
              <a:t>Overview</a:t>
            </a:r>
            <a:endParaRPr kumimoji="1" lang="ko-GB" altLang="en-US" sz="4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47FA1-5709-D445-B1BC-878B07D7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757" y="2759076"/>
            <a:ext cx="6694487" cy="3009899"/>
          </a:xfrm>
        </p:spPr>
        <p:txBody>
          <a:bodyPr>
            <a:normAutofit/>
          </a:bodyPr>
          <a:lstStyle/>
          <a:p>
            <a:endParaRPr kumimoji="1" lang="ko-GB" altLang="en-US"/>
          </a:p>
        </p:txBody>
      </p:sp>
    </p:spTree>
    <p:extLst>
      <p:ext uri="{BB962C8B-B14F-4D97-AF65-F5344CB8AC3E}">
        <p14:creationId xmlns:p14="http://schemas.microsoft.com/office/powerpoint/2010/main" val="361522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65" y="2069236"/>
            <a:ext cx="3793402" cy="1078776"/>
          </a:xfrm>
        </p:spPr>
        <p:txBody>
          <a:bodyPr anchor="ctr">
            <a:normAutofit/>
          </a:bodyPr>
          <a:lstStyle/>
          <a:p>
            <a:pPr algn="ctr"/>
            <a:r>
              <a:rPr kumimoji="1" lang="en-GB" altLang="ko-GB" b="1" dirty="0"/>
              <a:t>SYS_REMOVE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24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2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2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5" name="내용 개체 틀 4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8392" y="2302455"/>
            <a:ext cx="6891866" cy="3012082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5BE082-C73A-834E-A7FE-1FF0DC1038D8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FD854-16FD-C842-B5C6-E1B64A5603B8}"/>
              </a:ext>
            </a:extLst>
          </p:cNvPr>
          <p:cNvSpPr txBox="1"/>
          <p:nvPr/>
        </p:nvSpPr>
        <p:spPr>
          <a:xfrm>
            <a:off x="406425" y="3217696"/>
            <a:ext cx="3655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200" dirty="0">
                <a:effectLst/>
                <a:latin typeface="Helvetica Neue" panose="02000503000000020004" pitchFamily="2" charset="0"/>
              </a:rPr>
              <a:t>Deletes file from system, utilizes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filesys_remove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() within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syscall_handler</a:t>
            </a:r>
            <a:endParaRPr lang="en-GB" altLang="ko-GB" sz="2200" dirty="0">
              <a:effectLst/>
              <a:latin typeface="Helvetica Neue" panose="02000503000000020004" pitchFamily="2" charset="0"/>
            </a:endParaRPr>
          </a:p>
          <a:p>
            <a:endParaRPr kumimoji="1" lang="ko-GB" altLang="en-US" dirty="0"/>
          </a:p>
        </p:txBody>
      </p:sp>
    </p:spTree>
    <p:extLst>
      <p:ext uri="{BB962C8B-B14F-4D97-AF65-F5344CB8AC3E}">
        <p14:creationId xmlns:p14="http://schemas.microsoft.com/office/powerpoint/2010/main" val="372984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8B46A-8F79-014C-857D-01E6A2EB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GB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7D58-2D81-0B4B-9CFD-7C316845F343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05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28" y="1799733"/>
            <a:ext cx="2790084" cy="1247325"/>
          </a:xfrm>
        </p:spPr>
        <p:txBody>
          <a:bodyPr anchor="ctr">
            <a:normAutofit/>
          </a:bodyPr>
          <a:lstStyle/>
          <a:p>
            <a:pPr algn="ctr"/>
            <a:r>
              <a:rPr kumimoji="1" lang="en-GB" altLang="ko-GB" b="1" dirty="0"/>
              <a:t>SYS_EXEC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08318" y="2423396"/>
            <a:ext cx="5827587" cy="1997580"/>
          </a:xfr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18F736F-95FB-4F4F-AE40-6B457670DE42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82EF2-1454-8544-8E81-245641806BF7}"/>
              </a:ext>
            </a:extLst>
          </p:cNvPr>
          <p:cNvSpPr txBox="1"/>
          <p:nvPr/>
        </p:nvSpPr>
        <p:spPr>
          <a:xfrm>
            <a:off x="387069" y="3256945"/>
            <a:ext cx="4714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200" dirty="0">
                <a:effectLst/>
                <a:latin typeface="Helvetica Neue" panose="02000503000000020004" pitchFamily="2" charset="0"/>
              </a:rPr>
              <a:t>Takes command line input, interfaces with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sys_exec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, passes input to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process_execute</a:t>
            </a:r>
            <a:endParaRPr lang="en-GB" altLang="ko-GB" sz="22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9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01E6D-2A54-1046-848D-F2BE59C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67" y="1022888"/>
            <a:ext cx="4090999" cy="1820325"/>
          </a:xfrm>
        </p:spPr>
        <p:txBody>
          <a:bodyPr anchor="ctr">
            <a:normAutofit/>
          </a:bodyPr>
          <a:lstStyle/>
          <a:p>
            <a:pPr algn="ctr"/>
            <a:r>
              <a:rPr lang="en-GB" altLang="ko-GB" sz="4000" b="1" i="0" dirty="0">
                <a:effectLst/>
                <a:latin typeface="Söhne"/>
              </a:rPr>
              <a:t>Execution result</a:t>
            </a:r>
            <a:endParaRPr kumimoji="1" lang="ko-GB" altLang="en-US" sz="4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C39789-F81D-9D4F-BC97-D263FA01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" r="8970"/>
          <a:stretch/>
        </p:blipFill>
        <p:spPr>
          <a:xfrm>
            <a:off x="20" y="3429000"/>
            <a:ext cx="12191977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21E91-8DD5-DC4B-9D44-1A510A1274BA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98372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CC9B-6E0E-014F-B87E-8BF21DF8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66" y="1816400"/>
            <a:ext cx="3425269" cy="968357"/>
          </a:xfrm>
        </p:spPr>
        <p:txBody>
          <a:bodyPr anchor="ctr">
            <a:normAutofit fontScale="90000"/>
          </a:bodyPr>
          <a:lstStyle/>
          <a:p>
            <a:pPr algn="ctr"/>
            <a:r>
              <a:rPr kumimoji="1" lang="en-GB" altLang="ko-GB" b="1" dirty="0"/>
              <a:t>SYS_CREATE</a:t>
            </a:r>
            <a:br>
              <a:rPr kumimoji="1" lang="en-GB" altLang="ko-GB" dirty="0"/>
            </a:br>
            <a:endParaRPr kumimoji="1" lang="ko-GB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EECE9A-2BDA-1049-868E-EB81A902A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534526" y="2544125"/>
            <a:ext cx="5934608" cy="20166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942FD-D1B6-134A-ADF0-EA7A4B5E67F0}"/>
              </a:ext>
            </a:extLst>
          </p:cNvPr>
          <p:cNvSpPr txBox="1"/>
          <p:nvPr/>
        </p:nvSpPr>
        <p:spPr>
          <a:xfrm>
            <a:off x="387069" y="387458"/>
            <a:ext cx="112211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0C53E-D8EC-C040-8E28-98ABCC360F5F}"/>
              </a:ext>
            </a:extLst>
          </p:cNvPr>
          <p:cNvSpPr txBox="1"/>
          <p:nvPr/>
        </p:nvSpPr>
        <p:spPr>
          <a:xfrm>
            <a:off x="1281497" y="3043990"/>
            <a:ext cx="2644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200" dirty="0">
                <a:effectLst/>
                <a:latin typeface="Helvetica Neue" panose="02000503000000020004" pitchFamily="2" charset="0"/>
              </a:rPr>
              <a:t>Takes file name, interfaces with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sys_create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, uses </a:t>
            </a:r>
            <a:r>
              <a:rPr lang="en-GB" altLang="ko-GB" sz="2200" dirty="0" err="1">
                <a:effectLst/>
                <a:latin typeface="Helvetica Neue" panose="02000503000000020004" pitchFamily="2" charset="0"/>
              </a:rPr>
              <a:t>filesys_create</a:t>
            </a:r>
            <a:r>
              <a:rPr lang="en-GB" altLang="ko-GB" sz="2200" dirty="0">
                <a:effectLst/>
                <a:latin typeface="Helvetica Neue" panose="02000503000000020004" pitchFamily="2" charset="0"/>
              </a:rPr>
              <a:t> for new file creation</a:t>
            </a:r>
          </a:p>
          <a:p>
            <a:endParaRPr kumimoji="1" lang="ko-GB" altLang="en-US" dirty="0"/>
          </a:p>
        </p:txBody>
      </p:sp>
    </p:spTree>
    <p:extLst>
      <p:ext uri="{BB962C8B-B14F-4D97-AF65-F5344CB8AC3E}">
        <p14:creationId xmlns:p14="http://schemas.microsoft.com/office/powerpoint/2010/main" val="32574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701E6D-2A54-1046-848D-F2BE59C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GB" altLang="ko-GB" sz="4000" b="1" i="0" dirty="0">
                <a:solidFill>
                  <a:srgbClr val="D1D5DB"/>
                </a:solidFill>
                <a:effectLst/>
                <a:latin typeface="Söhne"/>
              </a:rPr>
              <a:t>Execution result</a:t>
            </a:r>
            <a:endParaRPr kumimoji="1" lang="ko-GB" altLang="en-US" sz="4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46BEB5-979F-DD33-E302-4E8E9A25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내용 개체 틀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97C39789-F81D-9D4F-BC97-D263FA01A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594719-D2D3-2349-8ABB-B8EFBC63DF91}"/>
              </a:ext>
            </a:extLst>
          </p:cNvPr>
          <p:cNvSpPr txBox="1"/>
          <p:nvPr/>
        </p:nvSpPr>
        <p:spPr>
          <a:xfrm>
            <a:off x="387069" y="387458"/>
            <a:ext cx="7424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GB" altLang="ko-GB" sz="2600" dirty="0"/>
              <a:t>System call implementation</a:t>
            </a:r>
            <a:endParaRPr kumimoji="1" lang="ko-GB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35330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D430CA-A1C3-7D41-9017-F08EA99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52" y="811888"/>
            <a:ext cx="3585406" cy="2031325"/>
          </a:xfrm>
        </p:spPr>
        <p:txBody>
          <a:bodyPr anchor="ctr">
            <a:normAutofit/>
          </a:bodyPr>
          <a:lstStyle/>
          <a:p>
            <a:pPr algn="ctr"/>
            <a:r>
              <a:rPr lang="en-GB" altLang="ko-GB" b="1" i="0" dirty="0">
                <a:effectLst/>
                <a:latin typeface="Söhne"/>
              </a:rPr>
              <a:t>Exploit of </a:t>
            </a:r>
            <a:r>
              <a:rPr lang="en-GB" altLang="ko-GB" b="1" i="0" dirty="0" err="1">
                <a:effectLst/>
                <a:latin typeface="Söhne"/>
              </a:rPr>
              <a:t>sys_creat</a:t>
            </a:r>
            <a:endParaRPr kumimoji="1" lang="ko-GB" alt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8BF702D-29D3-B346-916A-62ED6F2E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3" y="4016374"/>
            <a:ext cx="8284526" cy="229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45DBE-5680-D94A-AFC9-E06F9A574799}"/>
              </a:ext>
            </a:extLst>
          </p:cNvPr>
          <p:cNvSpPr txBox="1"/>
          <p:nvPr/>
        </p:nvSpPr>
        <p:spPr>
          <a:xfrm>
            <a:off x="4307310" y="580768"/>
            <a:ext cx="75718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\x6A\x00 – push 0x00</a:t>
            </a:r>
          </a:p>
          <a:p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\x68\x66\x69\x6C\x65</a:t>
            </a:r>
            <a:r>
              <a:rPr kumimoji="1" lang="en-US" altLang="ko-GB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kumimoji="1"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-</a:t>
            </a:r>
            <a:r>
              <a:rPr kumimoji="1" lang="en-US" altLang="ko-GB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Push the string 'file' onto the stack</a:t>
            </a: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\x89\xE2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ECECF1"/>
                </a:solidFill>
                <a:effectLst/>
                <a:latin typeface="Söhne"/>
              </a:rPr>
              <a:t>–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Copy the value of the </a:t>
            </a:r>
            <a:r>
              <a:rPr lang="en-US" altLang="ko-KR" sz="2000" dirty="0" err="1">
                <a:solidFill>
                  <a:srgbClr val="D1D5DB"/>
                </a:solidFill>
                <a:latin typeface="Söhne"/>
              </a:rPr>
              <a:t>esp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 register into the </a:t>
            </a:r>
            <a:r>
              <a:rPr lang="en-US" altLang="ko-KR" sz="2000" b="0" i="0" dirty="0" err="1">
                <a:solidFill>
                  <a:srgbClr val="D1D5DB"/>
                </a:solidFill>
                <a:effectLst/>
                <a:latin typeface="Söhne"/>
              </a:rPr>
              <a:t>edx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 register</a:t>
            </a:r>
            <a:endParaRPr lang="en-US" altLang="ko-KR" sz="20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\x68\xD0\x07\x00\x00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altLang="ko-KR" sz="2000" dirty="0">
                <a:solidFill>
                  <a:srgbClr val="ECECF1"/>
                </a:solidFill>
                <a:latin typeface="Söhne"/>
              </a:rPr>
              <a:t>–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 </a:t>
            </a:r>
            <a:r>
              <a:rPr lang="en-GB" altLang="ko-KR" sz="2000" dirty="0">
                <a:solidFill>
                  <a:srgbClr val="ECECF1"/>
                </a:solidFill>
                <a:latin typeface="Söhne"/>
              </a:rPr>
              <a:t>push 2000kb</a:t>
            </a:r>
            <a:endParaRPr lang="en-US" altLang="ko-KR" sz="2000" dirty="0">
              <a:solidFill>
                <a:srgbClr val="ECECF1"/>
              </a:solidFill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\x52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ECECF1"/>
                </a:solidFill>
                <a:effectLst/>
                <a:latin typeface="Söhne"/>
              </a:rPr>
              <a:t>–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Push the pointer pointing to the file name onto the stack</a:t>
            </a:r>
            <a:endParaRPr lang="en-US" altLang="ko-KR" sz="2000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\x6A\x04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US" altLang="ko-KR" sz="2000" dirty="0">
                <a:solidFill>
                  <a:srgbClr val="ECECF1"/>
                </a:solidFill>
                <a:latin typeface="Söhne"/>
              </a:rPr>
              <a:t>–</a:t>
            </a:r>
            <a:r>
              <a:rPr lang="ko-KR" altLang="en-US" sz="2000" dirty="0">
                <a:solidFill>
                  <a:srgbClr val="ECECF1"/>
                </a:solidFill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Push the system call number of </a:t>
            </a:r>
            <a:r>
              <a:rPr lang="en-GB" altLang="ko-GB" sz="2000" b="0" i="0" dirty="0" err="1">
                <a:solidFill>
                  <a:srgbClr val="D1D5DB"/>
                </a:solidFill>
                <a:effectLst/>
                <a:latin typeface="Söhne"/>
              </a:rPr>
              <a:t>sys_creat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, which is 4, onto the stack</a:t>
            </a:r>
            <a:endParaRPr lang="en-US" altLang="ko-KR" sz="2000" dirty="0">
              <a:solidFill>
                <a:srgbClr val="ECECF1"/>
              </a:solidFill>
              <a:latin typeface="Söhne"/>
            </a:endParaRPr>
          </a:p>
          <a:p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</a:t>
            </a:r>
            <a:r>
              <a:rPr lang="en-GB" altLang="ko-GB" sz="2000" b="0" i="0" dirty="0" err="1">
                <a:solidFill>
                  <a:srgbClr val="ECECF1"/>
                </a:solidFill>
                <a:effectLst/>
                <a:latin typeface="Söhne"/>
              </a:rPr>
              <a:t>xCD</a:t>
            </a:r>
            <a:r>
              <a:rPr lang="en-GB" altLang="ko-GB" sz="2000" b="0" i="0" dirty="0">
                <a:solidFill>
                  <a:srgbClr val="ECECF1"/>
                </a:solidFill>
                <a:effectLst/>
                <a:latin typeface="Söhne"/>
              </a:rPr>
              <a:t>\x30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ECECF1"/>
                </a:solidFill>
                <a:effectLst/>
                <a:latin typeface="Söhne"/>
              </a:rPr>
              <a:t>-</a:t>
            </a:r>
            <a:r>
              <a:rPr lang="ko-KR" altLang="en-US" sz="20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Trigger an</a:t>
            </a:r>
            <a:r>
              <a:rPr lang="ko-KR" altLang="en-US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altLang="ko-KR" sz="2000" b="0" i="0" dirty="0">
                <a:solidFill>
                  <a:srgbClr val="D1D5DB"/>
                </a:solidFill>
                <a:effectLst/>
                <a:latin typeface="Söhne"/>
              </a:rPr>
              <a:t>0</a:t>
            </a:r>
            <a:r>
              <a:rPr lang="en-GB" altLang="ko-KR" sz="2000" dirty="0">
                <a:solidFill>
                  <a:srgbClr val="D1D5DB"/>
                </a:solidFill>
                <a:latin typeface="Söhne"/>
              </a:rPr>
              <a:t>x30</a:t>
            </a:r>
            <a:r>
              <a:rPr lang="en-GB" altLang="ko-GB" sz="2000" b="0" i="0" dirty="0">
                <a:solidFill>
                  <a:srgbClr val="D1D5DB"/>
                </a:solidFill>
                <a:effectLst/>
                <a:latin typeface="Söhne"/>
              </a:rPr>
              <a:t> interrupt to perform the system call</a:t>
            </a:r>
            <a:endParaRPr kumimoji="1" lang="en-GB" altLang="ko-GB" sz="2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5B7039-512B-1848-A505-4C5B74AEFDE3}"/>
              </a:ext>
            </a:extLst>
          </p:cNvPr>
          <p:cNvGrpSpPr/>
          <p:nvPr/>
        </p:nvGrpSpPr>
        <p:grpSpPr>
          <a:xfrm>
            <a:off x="4942876" y="1341436"/>
            <a:ext cx="135360" cy="709920"/>
            <a:chOff x="4942876" y="1341436"/>
            <a:chExt cx="13536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8C244F7-0024-1144-B9DD-AA9D16F95199}"/>
                    </a:ext>
                  </a:extLst>
                </p14:cNvPr>
                <p14:cNvContentPartPr/>
                <p14:nvPr/>
              </p14:nvContentPartPr>
              <p14:xfrm>
                <a:off x="4990036" y="1397236"/>
                <a:ext cx="88200" cy="343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8C244F7-0024-1144-B9DD-AA9D16F9519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1036" y="1388236"/>
                  <a:ext cx="1058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20C7117-D9B2-8145-AAF6-97CC2255AE0D}"/>
                    </a:ext>
                  </a:extLst>
                </p14:cNvPr>
                <p14:cNvContentPartPr/>
                <p14:nvPr/>
              </p14:nvContentPartPr>
              <p14:xfrm>
                <a:off x="4990036" y="1550596"/>
                <a:ext cx="360" cy="3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20C7117-D9B2-8145-AAF6-97CC2255AE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81036" y="15419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C15CE13-D042-294E-8BFA-EE22662AE805}"/>
                    </a:ext>
                  </a:extLst>
                </p14:cNvPr>
                <p14:cNvContentPartPr/>
                <p14:nvPr/>
              </p14:nvContentPartPr>
              <p14:xfrm>
                <a:off x="4961956" y="1503076"/>
                <a:ext cx="111600" cy="5220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C15CE13-D042-294E-8BFA-EE22662AE8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52956" y="1494076"/>
                  <a:ext cx="1292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727E5DF-C34A-2649-BE8E-44692FC2D303}"/>
                    </a:ext>
                  </a:extLst>
                </p14:cNvPr>
                <p14:cNvContentPartPr/>
                <p14:nvPr/>
              </p14:nvContentPartPr>
              <p14:xfrm>
                <a:off x="4942876" y="1341436"/>
                <a:ext cx="124920" cy="709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727E5DF-C34A-2649-BE8E-44692FC2D3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33876" y="1332436"/>
                  <a:ext cx="142560" cy="72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865954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B42B4"/>
      </a:accent4>
      <a:accent5>
        <a:srgbClr val="574DC3"/>
      </a:accent5>
      <a:accent6>
        <a:srgbClr val="3B62B1"/>
      </a:accent6>
      <a:hlink>
        <a:srgbClr val="5F3FBF"/>
      </a:hlink>
      <a:folHlink>
        <a:srgbClr val="7F7F7F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209</Words>
  <Application>Microsoft Macintosh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Microsoft GothicNeo</vt:lpstr>
      <vt:lpstr>Söhne</vt:lpstr>
      <vt:lpstr>Arial</vt:lpstr>
      <vt:lpstr>Helvetica Neue</vt:lpstr>
      <vt:lpstr>Wingdings</vt:lpstr>
      <vt:lpstr>LeafVTI</vt:lpstr>
      <vt:lpstr>PintOS project</vt:lpstr>
      <vt:lpstr>Overview</vt:lpstr>
      <vt:lpstr>SYS_REMOVE </vt:lpstr>
      <vt:lpstr>PowerPoint 프레젠테이션</vt:lpstr>
      <vt:lpstr>SYS_EXEC </vt:lpstr>
      <vt:lpstr>Execution result</vt:lpstr>
      <vt:lpstr>SYS_CREATE </vt:lpstr>
      <vt:lpstr>Execution result</vt:lpstr>
      <vt:lpstr>Exploit of sys_creat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Bit Yoon (Student)</dc:creator>
  <cp:lastModifiedBy>Bit Yoon (Student)</cp:lastModifiedBy>
  <cp:revision>6</cp:revision>
  <dcterms:created xsi:type="dcterms:W3CDTF">2023-07-22T00:19:44Z</dcterms:created>
  <dcterms:modified xsi:type="dcterms:W3CDTF">2023-07-22T10:23:03Z</dcterms:modified>
</cp:coreProperties>
</file>