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e4c64b3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e4c64b3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e4c64b3c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e4c64b3c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e4c64b3c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e4c64b3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4c64b3c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4c64b3c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05138d1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05138d1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05138d1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05138d1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24750"/>
            <a:ext cx="85206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rgbClr val="EBEBEB"/>
                </a:highlight>
              </a:rPr>
              <a:t>Alessandro Amella</a:t>
            </a:r>
            <a:endParaRPr b="1">
              <a:solidFill>
                <a:schemeClr val="dk1"/>
              </a:solidFill>
              <a:highlight>
                <a:srgbClr val="EBEBEB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EBEBEB"/>
                </a:highlight>
              </a:rPr>
              <a:t>April 29, 2024</a:t>
            </a:r>
            <a:endParaRPr sz="2300">
              <a:solidFill>
                <a:schemeClr val="dk1"/>
              </a:solidFill>
              <a:highlight>
                <a:srgbClr val="EBEBEB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BEBEB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67841" t="0"/>
          <a:stretch/>
        </p:blipFill>
        <p:spPr>
          <a:xfrm>
            <a:off x="823025" y="3112550"/>
            <a:ext cx="1673226" cy="16614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311700" y="550675"/>
            <a:ext cx="8520600" cy="1294800"/>
          </a:xfrm>
          <a:prstGeom prst="roundRect">
            <a:avLst>
              <a:gd fmla="val 16667" name="adj"/>
            </a:avLst>
          </a:prstGeom>
          <a:solidFill>
            <a:srgbClr val="EBEBEB">
              <a:alpha val="69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50675"/>
            <a:ext cx="8520600" cy="12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b="1" lang="en-GB" sz="3880"/>
              <a:t>Classification of Room Occupancy using a Convolutional Neural Network</a:t>
            </a:r>
            <a:endParaRPr b="1" sz="388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550" y="3012900"/>
            <a:ext cx="1860750" cy="18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11700" y="552375"/>
            <a:ext cx="8520600" cy="7293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311700" y="552375"/>
            <a:ext cx="85206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b="1" lang="en-GB" sz="3880"/>
              <a:t>Preprocessing</a:t>
            </a:r>
            <a:endParaRPr b="1" sz="3880"/>
          </a:p>
        </p:txBody>
      </p:sp>
      <p:sp>
        <p:nvSpPr>
          <p:cNvPr id="65" name="Google Shape;65;p14"/>
          <p:cNvSpPr/>
          <p:nvPr/>
        </p:nvSpPr>
        <p:spPr>
          <a:xfrm>
            <a:off x="311700" y="1670800"/>
            <a:ext cx="8520600" cy="18903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49400" y="1760676"/>
            <a:ext cx="8245200" cy="27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Crop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and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esize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images: scale to a uniform size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Convert image to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np.array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and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normalize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pixel values                    </a:t>
            </a:r>
            <a:r>
              <a:rPr lang="en-GB">
                <a:solidFill>
                  <a:srgbClr val="EBEBE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</a:t>
            </a:r>
            <a:r>
              <a:rPr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pixel val / 255.0 =&gt; result ∈ [0, 1]</a:t>
            </a:r>
            <a:endParaRPr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Encode labels: convert labels to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Splitting data into training (80%) and validation (20%) sets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11700" y="3876700"/>
            <a:ext cx="8520600" cy="918600"/>
          </a:xfrm>
          <a:prstGeom prst="roundRect">
            <a:avLst>
              <a:gd fmla="val 16667" name="adj"/>
            </a:avLst>
          </a:prstGeom>
          <a:solidFill>
            <a:srgbClr val="EBEBEB">
              <a:alpha val="69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800" y="3917138"/>
            <a:ext cx="5696550" cy="8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11700" y="312550"/>
            <a:ext cx="8520600" cy="7293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311700" y="312550"/>
            <a:ext cx="85206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b="1" lang="en-GB" sz="3880"/>
              <a:t>Hyperparameter Optimization</a:t>
            </a:r>
            <a:endParaRPr b="1" sz="3880"/>
          </a:p>
        </p:txBody>
      </p:sp>
      <p:sp>
        <p:nvSpPr>
          <p:cNvPr id="75" name="Google Shape;75;p15"/>
          <p:cNvSpPr/>
          <p:nvPr/>
        </p:nvSpPr>
        <p:spPr>
          <a:xfrm>
            <a:off x="311700" y="1294825"/>
            <a:ext cx="3794100" cy="35868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49400" y="1384700"/>
            <a:ext cx="3656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Utilized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Optuna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to optimize: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conv2d_filter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number of filters in convolutional layers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dense_units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number of neurons in a dense layer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dropout_rate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rate for dropout regularization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learning_rate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learning rate for Adam optimizer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200" y="1357563"/>
            <a:ext cx="4615099" cy="346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11700" y="485650"/>
            <a:ext cx="8520600" cy="7293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ctrTitle"/>
          </p:nvPr>
        </p:nvSpPr>
        <p:spPr>
          <a:xfrm>
            <a:off x="311700" y="485650"/>
            <a:ext cx="85206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15"/>
              <a:buFont typeface="Arial"/>
              <a:buNone/>
            </a:pPr>
            <a:r>
              <a:rPr b="1" lang="en-GB" sz="3880"/>
              <a:t>The final </a:t>
            </a:r>
            <a:r>
              <a:rPr b="1" lang="en-GB" sz="3880"/>
              <a:t>CNN Model</a:t>
            </a:r>
            <a:endParaRPr b="1"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t/>
            </a:r>
            <a:endParaRPr b="1" sz="3880"/>
          </a:p>
        </p:txBody>
      </p:sp>
      <p:sp>
        <p:nvSpPr>
          <p:cNvPr id="84" name="Google Shape;84;p16"/>
          <p:cNvSpPr/>
          <p:nvPr/>
        </p:nvSpPr>
        <p:spPr>
          <a:xfrm>
            <a:off x="311700" y="1524600"/>
            <a:ext cx="4260300" cy="31527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49400" y="1524600"/>
            <a:ext cx="4260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Used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CNN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for classification with: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Adam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compiler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Categorical Cross-Entropy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loss function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 limit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Early stopping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Keras Pruning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prunes unpromising trials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7552" t="0"/>
          <a:stretch/>
        </p:blipFill>
        <p:spPr>
          <a:xfrm>
            <a:off x="4709700" y="1485502"/>
            <a:ext cx="4122600" cy="334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11700" y="2376450"/>
            <a:ext cx="8520600" cy="25449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49400" y="2481200"/>
            <a:ext cx="8245200" cy="2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Input Layer:  expects color images with dimensions of 44x50 px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Conv2D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layers for feature extraction using </a:t>
            </a:r>
            <a:r>
              <a:rPr i="1"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best_conv2d_filter</a:t>
            </a:r>
            <a:endParaRPr i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MaxPooling2D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layer to shrink feature maps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Flatten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layer to flatten output to 1D vector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layer (fully connected) with </a:t>
            </a:r>
            <a:r>
              <a:rPr i="1"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best_dense_units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neurons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rate with rate of </a:t>
            </a:r>
            <a:r>
              <a:rPr i="1"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best_dropout_rate</a:t>
            </a:r>
            <a:endParaRPr i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Output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layer of 4 neurons for 4 output classes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54075" t="0"/>
          <a:stretch/>
        </p:blipFill>
        <p:spPr>
          <a:xfrm>
            <a:off x="557904" y="299001"/>
            <a:ext cx="7753497" cy="8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45840" r="0" t="0"/>
          <a:stretch/>
        </p:blipFill>
        <p:spPr>
          <a:xfrm>
            <a:off x="0" y="1337725"/>
            <a:ext cx="9144000" cy="8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311700" y="651100"/>
            <a:ext cx="8520600" cy="7293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4294967295" type="ctrTitle"/>
          </p:nvPr>
        </p:nvSpPr>
        <p:spPr>
          <a:xfrm>
            <a:off x="311700" y="651100"/>
            <a:ext cx="85206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8350"/>
              <a:buNone/>
            </a:pPr>
            <a:r>
              <a:rPr b="1" lang="en-GB" sz="3880"/>
              <a:t>Image Augmentation</a:t>
            </a:r>
            <a:endParaRPr b="1" sz="3880"/>
          </a:p>
        </p:txBody>
      </p:sp>
      <p:sp>
        <p:nvSpPr>
          <p:cNvPr id="101" name="Google Shape;101;p18"/>
          <p:cNvSpPr/>
          <p:nvPr/>
        </p:nvSpPr>
        <p:spPr>
          <a:xfrm>
            <a:off x="311700" y="1864875"/>
            <a:ext cx="8520600" cy="26469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49400" y="1995525"/>
            <a:ext cx="82452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Explored image augmentation techniques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Rotation, flipping, scaling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Low accuracy on validation data, even with non-aggressive parameters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=&gt;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=&gt; Original dataset already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sufficiently diverse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311700" y="636075"/>
            <a:ext cx="8520600" cy="7293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ctrTitle"/>
          </p:nvPr>
        </p:nvSpPr>
        <p:spPr>
          <a:xfrm>
            <a:off x="311700" y="636075"/>
            <a:ext cx="85206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8350"/>
              <a:buNone/>
            </a:pPr>
            <a:r>
              <a:rPr b="1" lang="en-GB" sz="3880"/>
              <a:t>Results and Conclusion</a:t>
            </a:r>
            <a:endParaRPr b="1" sz="3880"/>
          </a:p>
        </p:txBody>
      </p:sp>
      <p:sp>
        <p:nvSpPr>
          <p:cNvPr id="109" name="Google Shape;109;p19"/>
          <p:cNvSpPr/>
          <p:nvPr/>
        </p:nvSpPr>
        <p:spPr>
          <a:xfrm>
            <a:off x="449400" y="1789575"/>
            <a:ext cx="3988500" cy="2842500"/>
          </a:xfrm>
          <a:prstGeom prst="roundRect">
            <a:avLst>
              <a:gd fmla="val 16667" name="adj"/>
            </a:avLst>
          </a:prstGeom>
          <a:solidFill>
            <a:srgbClr val="EBEBEB">
              <a:alpha val="9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646700" y="1900575"/>
            <a:ext cx="37749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After 50 epochs, the CNN model achieved a validation accuracy of </a:t>
            </a:r>
            <a:r>
              <a:rPr b="1" lang="en-GB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96.94% 🎉🎉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=&gt; Good hyperparameter optimization by Optuna, good choice of architecture</a:t>
            </a:r>
            <a:endParaRPr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201" y="1514725"/>
            <a:ext cx="4185099" cy="3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