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5" r:id="rId3"/>
    <p:sldId id="277" r:id="rId4"/>
    <p:sldId id="278" r:id="rId5"/>
    <p:sldId id="279" r:id="rId6"/>
    <p:sldId id="256" r:id="rId7"/>
    <p:sldId id="257" r:id="rId8"/>
    <p:sldId id="258" r:id="rId9"/>
    <p:sldId id="259" r:id="rId10"/>
    <p:sldId id="260" r:id="rId11"/>
    <p:sldId id="261" r:id="rId12"/>
    <p:sldId id="262" r:id="rId13"/>
    <p:sldId id="263" r:id="rId14"/>
    <p:sldId id="264" r:id="rId15"/>
    <p:sldId id="266" r:id="rId16"/>
    <p:sldId id="267" r:id="rId17"/>
    <p:sldId id="282" r:id="rId18"/>
    <p:sldId id="280" r:id="rId19"/>
    <p:sldId id="270" r:id="rId20"/>
    <p:sldId id="271" r:id="rId21"/>
    <p:sldId id="272" r:id="rId22"/>
    <p:sldId id="273"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B96ECE-5366-4DE5-A301-230F312D2A5A}">
          <p14:sldIdLst>
            <p14:sldId id="275"/>
            <p14:sldId id="277"/>
            <p14:sldId id="278"/>
            <p14:sldId id="279"/>
            <p14:sldId id="256"/>
            <p14:sldId id="257"/>
            <p14:sldId id="258"/>
            <p14:sldId id="259"/>
            <p14:sldId id="260"/>
            <p14:sldId id="261"/>
            <p14:sldId id="262"/>
            <p14:sldId id="263"/>
            <p14:sldId id="264"/>
            <p14:sldId id="266"/>
            <p14:sldId id="267"/>
            <p14:sldId id="282"/>
          </p14:sldIdLst>
        </p14:section>
        <p14:section name="SENSORS" id="{985250F1-CDBC-484F-B014-0583D3E8F1AF}">
          <p14:sldIdLst>
            <p14:sldId id="280"/>
            <p14:sldId id="270"/>
            <p14:sldId id="271"/>
            <p14:sldId id="272"/>
            <p14:sldId id="273"/>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99140B-03D3-4D6B-9FFC-AB896D1ED2AF}"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3233138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99140B-03D3-4D6B-9FFC-AB896D1ED2AF}"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944448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99140B-03D3-4D6B-9FFC-AB896D1ED2AF}"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12356036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4134882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323194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773142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841145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IN">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588701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175043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50087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990959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99140B-03D3-4D6B-9FFC-AB896D1ED2AF}"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1728014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019070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05822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905215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r>
              <a:rPr lang="en-US" dirty="0">
                <a:solidFill>
                  <a:srgbClr val="ACD433"/>
                </a:solidFill>
              </a:rPr>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r>
              <a:rPr lang="en-US" dirty="0">
                <a:solidFill>
                  <a:srgbClr val="ACD433"/>
                </a:solidFill>
              </a:rPr>
              <a:t>”</a:t>
            </a:r>
          </a:p>
        </p:txBody>
      </p:sp>
    </p:spTree>
    <p:extLst>
      <p:ext uri="{BB962C8B-B14F-4D97-AF65-F5344CB8AC3E}">
        <p14:creationId xmlns:p14="http://schemas.microsoft.com/office/powerpoint/2010/main" val="2491465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4277510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85769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128656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876633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49614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9140B-03D3-4D6B-9FFC-AB896D1ED2AF}" type="datetimeFigureOut">
              <a:rPr lang="en-IN" smtClean="0"/>
              <a:t>16-09-2018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3115702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99140B-03D3-4D6B-9FFC-AB896D1ED2AF}" type="datetimeFigureOut">
              <a:rPr lang="en-IN" smtClean="0"/>
              <a:t>16-09-2018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1378077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99140B-03D3-4D6B-9FFC-AB896D1ED2AF}" type="datetimeFigureOut">
              <a:rPr lang="en-IN" smtClean="0"/>
              <a:t>16-09-2018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38639961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99140B-03D3-4D6B-9FFC-AB896D1ED2AF}" type="datetimeFigureOut">
              <a:rPr lang="en-IN" smtClean="0"/>
              <a:t>16-09-2018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1952743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9140B-03D3-4D6B-9FFC-AB896D1ED2AF}" type="datetimeFigureOut">
              <a:rPr lang="en-IN" smtClean="0"/>
              <a:t>16-09-2018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4262736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9140B-03D3-4D6B-9FFC-AB896D1ED2AF}" type="datetimeFigureOut">
              <a:rPr lang="en-IN" smtClean="0"/>
              <a:t>16-09-2018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4286079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9140B-03D3-4D6B-9FFC-AB896D1ED2AF}" type="datetimeFigureOut">
              <a:rPr lang="en-IN" smtClean="0"/>
              <a:t>16-09-2018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D3DA7-0EA4-4206-848C-EFCAA40D2381}" type="slidenum">
              <a:rPr lang="en-IN" smtClean="0"/>
              <a:t>‹#›</a:t>
            </a:fld>
            <a:endParaRPr lang="en-IN"/>
          </a:p>
        </p:txBody>
      </p:sp>
    </p:spTree>
    <p:extLst>
      <p:ext uri="{BB962C8B-B14F-4D97-AF65-F5344CB8AC3E}">
        <p14:creationId xmlns:p14="http://schemas.microsoft.com/office/powerpoint/2010/main" val="3038825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9140B-03D3-4D6B-9FFC-AB896D1ED2AF}" type="datetimeFigureOut">
              <a:rPr lang="en-IN" smtClean="0"/>
              <a:t>16-09-2018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D3DA7-0EA4-4206-848C-EFCAA40D2381}" type="slidenum">
              <a:rPr lang="en-IN" smtClean="0"/>
              <a:t>‹#›</a:t>
            </a:fld>
            <a:endParaRPr lang="en-IN"/>
          </a:p>
        </p:txBody>
      </p:sp>
    </p:spTree>
    <p:extLst>
      <p:ext uri="{BB962C8B-B14F-4D97-AF65-F5344CB8AC3E}">
        <p14:creationId xmlns:p14="http://schemas.microsoft.com/office/powerpoint/2010/main" val="3321320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EE0EC0-BFDC-49C6-9B71-CDCE192631AD}" type="datetimeFigureOut">
              <a:rPr lang="en-IN" smtClean="0">
                <a:solidFill>
                  <a:prstClr val="white">
                    <a:tint val="75000"/>
                    <a:alpha val="60000"/>
                  </a:prstClr>
                </a:solidFill>
              </a:rPr>
              <a:pPr/>
              <a:t>16-09-2018</a:t>
            </a:fld>
            <a:endParaRPr lang="en-IN">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solidFill>
                <a:prstClr val="white">
                  <a:tint val="75000"/>
                  <a:alpha val="60000"/>
                </a:prstClr>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0414B5-8F54-468E-8897-07D04A38CBA8}"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528279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633" y="4669876"/>
            <a:ext cx="9404723" cy="1400530"/>
          </a:xfrm>
        </p:spPr>
        <p:txBody>
          <a:bodyPr/>
          <a:lstStyle/>
          <a:p>
            <a:r>
              <a:rPr lang="en-IN" dirty="0" smtClean="0"/>
              <a:t>ELECTRONIC COMPONENTS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59053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Schematic diagram of H-bridge.</a:t>
            </a:r>
          </a:p>
        </p:txBody>
      </p:sp>
      <p:pic>
        <p:nvPicPr>
          <p:cNvPr id="1026" name="Picture 2" descr="https://upload.wikimedia.org/wikipedia/commons/thumb/d/d4/H_bridge.svg/461px-H_bridge.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6745" y="1853248"/>
            <a:ext cx="6503454" cy="39923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48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Motor Driver : L293D</a:t>
            </a:r>
          </a:p>
        </p:txBody>
      </p:sp>
      <p:sp>
        <p:nvSpPr>
          <p:cNvPr id="3" name="Content Placeholder 2"/>
          <p:cNvSpPr>
            <a:spLocks noGrp="1"/>
          </p:cNvSpPr>
          <p:nvPr>
            <p:ph idx="1"/>
          </p:nvPr>
        </p:nvSpPr>
        <p:spPr/>
        <p:txBody>
          <a:bodyPr/>
          <a:lstStyle/>
          <a:p>
            <a:pPr marL="0" indent="0">
              <a:buNone/>
            </a:pPr>
            <a:r>
              <a:rPr lang="en-IN" dirty="0"/>
              <a:t>L293D IC generally comes as a standard 16-pin DIP (dual-in line package). This motor driver IC can simultaneously control two small motors in either direction; forward and reverse with just 4 microcontroller </a:t>
            </a:r>
            <a:r>
              <a:rPr lang="en-IN" dirty="0" smtClean="0"/>
              <a:t>pins</a:t>
            </a:r>
            <a:r>
              <a:rPr lang="en-IN" dirty="0"/>
              <a:t>.</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446" y="3160386"/>
            <a:ext cx="4533108" cy="3016577"/>
          </a:xfrm>
          <a:prstGeom prst="rect">
            <a:avLst/>
          </a:prstGeom>
        </p:spPr>
      </p:pic>
    </p:spTree>
    <p:extLst>
      <p:ext uri="{BB962C8B-B14F-4D97-AF65-F5344CB8AC3E}">
        <p14:creationId xmlns:p14="http://schemas.microsoft.com/office/powerpoint/2010/main" val="1442440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Schematic diagram of L293D</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7262" y="1690688"/>
            <a:ext cx="4317475" cy="44147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9098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Connections for L293D</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4268" y="1330079"/>
            <a:ext cx="4383464" cy="53074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40478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L293D</a:t>
            </a:r>
            <a:endParaRPr lang="en-IN" dirty="0"/>
          </a:p>
        </p:txBody>
      </p:sp>
      <p:sp>
        <p:nvSpPr>
          <p:cNvPr id="3" name="Content Placeholder 2"/>
          <p:cNvSpPr>
            <a:spLocks noGrp="1"/>
          </p:cNvSpPr>
          <p:nvPr>
            <p:ph idx="1"/>
          </p:nvPr>
        </p:nvSpPr>
        <p:spPr>
          <a:xfrm>
            <a:off x="1103312" y="2043491"/>
            <a:ext cx="8946541" cy="4195481"/>
          </a:xfrm>
        </p:spPr>
        <p:txBody>
          <a:bodyPr>
            <a:normAutofit/>
          </a:bodyPr>
          <a:lstStyle/>
          <a:p>
            <a:r>
              <a:rPr lang="en-IN" sz="2400" dirty="0" smtClean="0"/>
              <a:t>L293D </a:t>
            </a:r>
            <a:r>
              <a:rPr lang="en-IN" sz="2400" dirty="0"/>
              <a:t>has an enable facility which helps you enable the IC output pins. If an enable pin is set to logic </a:t>
            </a:r>
            <a:r>
              <a:rPr lang="en-IN" sz="2400" dirty="0" smtClean="0"/>
              <a:t>HIGH, </a:t>
            </a:r>
            <a:r>
              <a:rPr lang="en-IN" sz="2400" dirty="0"/>
              <a:t>then state of the inputs match the state of the outputs. If you pull this low, then the outputs will be turned off regardless of the input </a:t>
            </a:r>
            <a:r>
              <a:rPr lang="en-IN" sz="2400" dirty="0" smtClean="0"/>
              <a:t>states.</a:t>
            </a:r>
          </a:p>
          <a:p>
            <a:r>
              <a:rPr lang="en-IN" sz="2400" dirty="0"/>
              <a:t>It has  an “Over Temperature Protection" built into the IC. This means an internal sensor senses its internal temperature and stops driving the motors if the temperature crosses a set point.</a:t>
            </a:r>
          </a:p>
          <a:p>
            <a:endParaRPr lang="en-IN" sz="2400" dirty="0"/>
          </a:p>
          <a:p>
            <a:endParaRPr lang="en-IN" sz="2400" dirty="0"/>
          </a:p>
        </p:txBody>
      </p:sp>
    </p:spTree>
    <p:extLst>
      <p:ext uri="{BB962C8B-B14F-4D97-AF65-F5344CB8AC3E}">
        <p14:creationId xmlns:p14="http://schemas.microsoft.com/office/powerpoint/2010/main" val="19290684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a:bodyPr>
          <a:lstStyle/>
          <a:p>
            <a:r>
              <a:rPr lang="en-IN" sz="2800" dirty="0" smtClean="0"/>
              <a:t>It’s internal clamp  diodes</a:t>
            </a:r>
            <a:r>
              <a:rPr lang="en-IN" sz="2800" dirty="0"/>
              <a:t> </a:t>
            </a:r>
            <a:r>
              <a:rPr lang="en-IN" sz="2800" dirty="0" smtClean="0"/>
              <a:t>help </a:t>
            </a:r>
            <a:r>
              <a:rPr lang="en-IN" sz="2800" dirty="0"/>
              <a:t>protect the driver IC from voltage spikes that occur when the motor coil is turned on and off (mostly when turned off</a:t>
            </a:r>
            <a:r>
              <a:rPr lang="en-IN" sz="2800" dirty="0" smtClean="0"/>
              <a:t>).</a:t>
            </a:r>
          </a:p>
          <a:p>
            <a:r>
              <a:rPr lang="en-IN" sz="2800" dirty="0"/>
              <a:t>The logical low in the IC is set to 1.5V. This means the pin is set high only if the voltage across the pin crosses 1.5V which makes it suitable for use in high frequency applications like switching applications </a:t>
            </a:r>
            <a:r>
              <a:rPr lang="en-IN" sz="2800" dirty="0" smtClean="0"/>
              <a:t>(up to </a:t>
            </a:r>
            <a:r>
              <a:rPr lang="en-IN" sz="2800" dirty="0"/>
              <a:t>5KHz)</a:t>
            </a:r>
          </a:p>
          <a:p>
            <a:endParaRPr lang="en-IN" sz="2800" dirty="0"/>
          </a:p>
        </p:txBody>
      </p:sp>
    </p:spTree>
    <p:extLst>
      <p:ext uri="{BB962C8B-B14F-4D97-AF65-F5344CB8AC3E}">
        <p14:creationId xmlns:p14="http://schemas.microsoft.com/office/powerpoint/2010/main" val="2353169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IN" dirty="0"/>
          </a:p>
        </p:txBody>
      </p:sp>
      <p:sp>
        <p:nvSpPr>
          <p:cNvPr id="3" name="Content Placeholder 2"/>
          <p:cNvSpPr>
            <a:spLocks noGrp="1"/>
          </p:cNvSpPr>
          <p:nvPr>
            <p:ph idx="1"/>
          </p:nvPr>
        </p:nvSpPr>
        <p:spPr/>
        <p:txBody>
          <a:bodyPr/>
          <a:lstStyle/>
          <a:p>
            <a:r>
              <a:rPr lang="en-US" dirty="0" smtClean="0"/>
              <a:t>Supply Voltage : 5V (regulated)</a:t>
            </a:r>
            <a:endParaRPr lang="en-IN" dirty="0" smtClean="0"/>
          </a:p>
          <a:p>
            <a:r>
              <a:rPr lang="en-IN" dirty="0" smtClean="0"/>
              <a:t>Maximum </a:t>
            </a:r>
            <a:r>
              <a:rPr lang="en-IN" dirty="0"/>
              <a:t>output current : 600mA (per channel), 1.2A (peak for both)</a:t>
            </a:r>
          </a:p>
          <a:p>
            <a:r>
              <a:rPr lang="en-IN" dirty="0"/>
              <a:t>Maximum supply voltage : 36V</a:t>
            </a:r>
          </a:p>
          <a:p>
            <a:endParaRPr lang="en-IN" dirty="0"/>
          </a:p>
        </p:txBody>
      </p:sp>
    </p:spTree>
    <p:extLst>
      <p:ext uri="{BB962C8B-B14F-4D97-AF65-F5344CB8AC3E}">
        <p14:creationId xmlns:p14="http://schemas.microsoft.com/office/powerpoint/2010/main" val="1114607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Sensors</a:t>
            </a:r>
            <a:endParaRPr lang="en-IN" b="1" dirty="0"/>
          </a:p>
        </p:txBody>
      </p:sp>
      <p:sp>
        <p:nvSpPr>
          <p:cNvPr id="3" name="Content Placeholder 2"/>
          <p:cNvSpPr>
            <a:spLocks noGrp="1"/>
          </p:cNvSpPr>
          <p:nvPr>
            <p:ph idx="1"/>
          </p:nvPr>
        </p:nvSpPr>
        <p:spPr>
          <a:xfrm>
            <a:off x="1104293" y="1479712"/>
            <a:ext cx="8946541" cy="4195481"/>
          </a:xfrm>
        </p:spPr>
        <p:txBody>
          <a:bodyPr>
            <a:noAutofit/>
          </a:bodyPr>
          <a:lstStyle/>
          <a:p>
            <a:r>
              <a:rPr lang="en-IN" sz="3200" dirty="0"/>
              <a:t>A </a:t>
            </a:r>
            <a:r>
              <a:rPr lang="en-IN" sz="3200" b="1" dirty="0" smtClean="0"/>
              <a:t>Sensor</a:t>
            </a:r>
            <a:r>
              <a:rPr lang="en-IN" sz="3200" dirty="0"/>
              <a:t> is a device that detects events or changes in </a:t>
            </a:r>
            <a:r>
              <a:rPr lang="en-IN" sz="3200" dirty="0" smtClean="0"/>
              <a:t>physical quantities </a:t>
            </a:r>
            <a:r>
              <a:rPr lang="en-IN" sz="3200" dirty="0"/>
              <a:t>and provides a corresponding output, generally as an electrical or optical signal</a:t>
            </a:r>
            <a:r>
              <a:rPr lang="en-IN" sz="3200" dirty="0" smtClean="0"/>
              <a:t>.</a:t>
            </a:r>
          </a:p>
          <a:p>
            <a:r>
              <a:rPr lang="en-IN" sz="3200" dirty="0" smtClean="0"/>
              <a:t>A </a:t>
            </a:r>
            <a:r>
              <a:rPr lang="en-IN" sz="3200" dirty="0"/>
              <a:t>sensor's sensitivity indicates how much the sensor's output changes when the input quantity being measured changes. </a:t>
            </a:r>
            <a:endParaRPr lang="en-IN" sz="3200" dirty="0" smtClean="0"/>
          </a:p>
          <a:p>
            <a:pPr marL="0" indent="0">
              <a:buNone/>
            </a:pPr>
            <a:r>
              <a:rPr lang="en-US" sz="3200" dirty="0" err="1" smtClean="0"/>
              <a:t>Eg</a:t>
            </a:r>
            <a:r>
              <a:rPr lang="en-US" sz="3200" dirty="0" smtClean="0"/>
              <a:t>.</a:t>
            </a:r>
          </a:p>
          <a:p>
            <a:pPr marL="0" indent="0">
              <a:buNone/>
            </a:pPr>
            <a:r>
              <a:rPr lang="en-IN" sz="3200" dirty="0" smtClean="0"/>
              <a:t>Digital Thermometer</a:t>
            </a:r>
          </a:p>
          <a:p>
            <a:pPr marL="0" indent="0">
              <a:buNone/>
            </a:pPr>
            <a:r>
              <a:rPr lang="en-US" sz="3200" dirty="0" smtClean="0"/>
              <a:t>IR Sensor</a:t>
            </a:r>
            <a:endParaRPr lang="en-IN" sz="3200" dirty="0"/>
          </a:p>
          <a:p>
            <a:endParaRPr lang="en-IN" sz="3200" dirty="0"/>
          </a:p>
        </p:txBody>
      </p:sp>
    </p:spTree>
    <p:extLst>
      <p:ext uri="{BB962C8B-B14F-4D97-AF65-F5344CB8AC3E}">
        <p14:creationId xmlns:p14="http://schemas.microsoft.com/office/powerpoint/2010/main" val="2576395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Ultrasonic Sensors</a:t>
            </a:r>
            <a:endParaRPr lang="en-IN" b="1" dirty="0"/>
          </a:p>
        </p:txBody>
      </p:sp>
      <p:sp>
        <p:nvSpPr>
          <p:cNvPr id="3" name="Content Placeholder 2"/>
          <p:cNvSpPr>
            <a:spLocks noGrp="1"/>
          </p:cNvSpPr>
          <p:nvPr>
            <p:ph sz="half" idx="1"/>
          </p:nvPr>
        </p:nvSpPr>
        <p:spPr/>
        <p:txBody>
          <a:bodyPr>
            <a:noAutofit/>
          </a:bodyPr>
          <a:lstStyle/>
          <a:p>
            <a:r>
              <a:rPr lang="en-IN" sz="2000" dirty="0" smtClean="0"/>
              <a:t>It is used to measure the distance, from the sensor, to any obstacle / surface if it is within its range</a:t>
            </a:r>
          </a:p>
          <a:p>
            <a:r>
              <a:rPr lang="en-IN" sz="2000" dirty="0" smtClean="0"/>
              <a:t>It has a transmitter, a receiver and a control circuit on it .</a:t>
            </a:r>
          </a:p>
          <a:p>
            <a:r>
              <a:rPr lang="en-IN" sz="2000" dirty="0" smtClean="0"/>
              <a:t>It uses sound waves : it sends sound waves and then capture the reflected waves, to estimate the distance.</a:t>
            </a:r>
            <a:br>
              <a:rPr lang="en-IN" sz="2000" dirty="0" smtClean="0"/>
            </a:br>
            <a:r>
              <a:rPr lang="en-IN" sz="2000" dirty="0" smtClean="0"/>
              <a:t/>
            </a:r>
            <a:br>
              <a:rPr lang="en-IN" sz="2000" dirty="0" smtClean="0"/>
            </a:br>
            <a:endParaRPr lang="en-IN" sz="20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7165" y="1421924"/>
            <a:ext cx="5209542" cy="3973036"/>
          </a:xfrm>
          <a:prstGeom prst="rect">
            <a:avLst/>
          </a:prstGeom>
        </p:spPr>
      </p:pic>
    </p:spTree>
    <p:extLst>
      <p:ext uri="{BB962C8B-B14F-4D97-AF65-F5344CB8AC3E}">
        <p14:creationId xmlns:p14="http://schemas.microsoft.com/office/powerpoint/2010/main" val="3650432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Specifications</a:t>
            </a:r>
            <a:endParaRPr lang="en-IN" dirty="0"/>
          </a:p>
        </p:txBody>
      </p:sp>
      <p:sp>
        <p:nvSpPr>
          <p:cNvPr id="3" name="Content Placeholder 2"/>
          <p:cNvSpPr>
            <a:spLocks noGrp="1"/>
          </p:cNvSpPr>
          <p:nvPr>
            <p:ph idx="1"/>
          </p:nvPr>
        </p:nvSpPr>
        <p:spPr/>
        <p:txBody>
          <a:bodyPr>
            <a:noAutofit/>
          </a:bodyPr>
          <a:lstStyle/>
          <a:p>
            <a:r>
              <a:rPr lang="en-IN" sz="3200" dirty="0" smtClean="0"/>
              <a:t>It has 4 pins.</a:t>
            </a:r>
          </a:p>
          <a:p>
            <a:r>
              <a:rPr lang="en-IN" sz="3200" dirty="0" smtClean="0"/>
              <a:t>Working Voltage: DC 5V.</a:t>
            </a:r>
          </a:p>
          <a:p>
            <a:r>
              <a:rPr lang="en-IN" sz="3200" dirty="0" smtClean="0"/>
              <a:t>Working Current: 15mA.</a:t>
            </a:r>
          </a:p>
          <a:p>
            <a:r>
              <a:rPr lang="en-IN" sz="3200" dirty="0" smtClean="0"/>
              <a:t>Working Frequency: 40 KHz.</a:t>
            </a:r>
          </a:p>
          <a:p>
            <a:r>
              <a:rPr lang="en-IN" sz="3200" dirty="0" smtClean="0"/>
              <a:t>Range : 2cm to 3m.</a:t>
            </a:r>
          </a:p>
          <a:p>
            <a:r>
              <a:rPr lang="en-IN" sz="3200" dirty="0" smtClean="0"/>
              <a:t>Measuring Angle: 15 degree</a:t>
            </a:r>
            <a:br>
              <a:rPr lang="en-IN" sz="3200" dirty="0" smtClean="0"/>
            </a:br>
            <a:r>
              <a:rPr lang="en-IN" sz="3200" dirty="0" smtClean="0"/>
              <a:t/>
            </a:r>
            <a:br>
              <a:rPr lang="en-IN" sz="3200" dirty="0" smtClean="0"/>
            </a:br>
            <a:endParaRPr lang="en-IN" sz="3200" dirty="0"/>
          </a:p>
        </p:txBody>
      </p:sp>
    </p:spTree>
    <p:extLst>
      <p:ext uri="{BB962C8B-B14F-4D97-AF65-F5344CB8AC3E}">
        <p14:creationId xmlns:p14="http://schemas.microsoft.com/office/powerpoint/2010/main" val="1982630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Bread Board</a:t>
            </a:r>
            <a:endParaRPr lang="en-IN" dirty="0"/>
          </a:p>
        </p:txBody>
      </p:sp>
      <p:sp>
        <p:nvSpPr>
          <p:cNvPr id="6" name="Text Placeholder 5"/>
          <p:cNvSpPr>
            <a:spLocks noGrp="1"/>
          </p:cNvSpPr>
          <p:nvPr>
            <p:ph type="body" idx="1"/>
          </p:nvPr>
        </p:nvSpPr>
        <p:spPr/>
        <p:txBody>
          <a:bodyPr/>
          <a:lstStyle/>
          <a:p>
            <a:endParaRPr lang="en-IN" dirty="0"/>
          </a:p>
        </p:txBody>
      </p:sp>
      <p:pic>
        <p:nvPicPr>
          <p:cNvPr id="8" name="Content Placeholder 7"/>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6885" t="21029" r="6478" b="18478"/>
          <a:stretch/>
        </p:blipFill>
        <p:spPr>
          <a:xfrm rot="5400000">
            <a:off x="773694" y="2312491"/>
            <a:ext cx="4215235" cy="2943225"/>
          </a:xfrm>
        </p:spPr>
      </p:pic>
      <p:sp>
        <p:nvSpPr>
          <p:cNvPr id="10" name="Text Placeholder 9"/>
          <p:cNvSpPr>
            <a:spLocks noGrp="1"/>
          </p:cNvSpPr>
          <p:nvPr>
            <p:ph type="body" sz="quarter" idx="3"/>
          </p:nvPr>
        </p:nvSpPr>
        <p:spPr>
          <a:xfrm>
            <a:off x="5654495" y="5324475"/>
            <a:ext cx="4396339" cy="576262"/>
          </a:xfrm>
        </p:spPr>
        <p:txBody>
          <a:bodyPr anchor="ctr"/>
          <a:lstStyle/>
          <a:p>
            <a:pPr algn="ctr"/>
            <a:r>
              <a:rPr lang="en-US" dirty="0"/>
              <a:t>Internal </a:t>
            </a:r>
            <a:r>
              <a:rPr lang="en-US" dirty="0" smtClean="0"/>
              <a:t>connections</a:t>
            </a:r>
            <a:endParaRPr lang="en-IN"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63239" y="1466850"/>
            <a:ext cx="3180477" cy="3741738"/>
          </a:xfrm>
        </p:spPr>
      </p:pic>
    </p:spTree>
    <p:extLst>
      <p:ext uri="{BB962C8B-B14F-4D97-AF65-F5344CB8AC3E}">
        <p14:creationId xmlns:p14="http://schemas.microsoft.com/office/powerpoint/2010/main" val="42686962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Pins</a:t>
            </a:r>
            <a:endParaRPr lang="en-IN" dirty="0"/>
          </a:p>
        </p:txBody>
      </p:sp>
      <p:sp>
        <p:nvSpPr>
          <p:cNvPr id="3" name="Content Placeholder 2"/>
          <p:cNvSpPr>
            <a:spLocks noGrp="1"/>
          </p:cNvSpPr>
          <p:nvPr>
            <p:ph idx="1"/>
          </p:nvPr>
        </p:nvSpPr>
        <p:spPr/>
        <p:txBody>
          <a:bodyPr>
            <a:noAutofit/>
          </a:bodyPr>
          <a:lstStyle/>
          <a:p>
            <a:r>
              <a:rPr lang="en-IN" sz="3200" dirty="0" smtClean="0"/>
              <a:t>The pins : VCC and GND are for powering the chip.</a:t>
            </a:r>
          </a:p>
          <a:p>
            <a:r>
              <a:rPr lang="en-IN" sz="3200" dirty="0" smtClean="0"/>
              <a:t>The TRIG pin takes input signals from</a:t>
            </a:r>
            <a:br>
              <a:rPr lang="en-IN" sz="3200" dirty="0" smtClean="0"/>
            </a:br>
            <a:r>
              <a:rPr lang="en-IN" sz="3200" dirty="0" smtClean="0"/>
              <a:t>your Arduino.</a:t>
            </a:r>
          </a:p>
          <a:p>
            <a:r>
              <a:rPr lang="en-IN" sz="3200" dirty="0" smtClean="0"/>
              <a:t>The ECHO pin gives the output to your Arduino.</a:t>
            </a:r>
            <a:br>
              <a:rPr lang="en-IN" sz="3200" dirty="0" smtClean="0"/>
            </a:br>
            <a:r>
              <a:rPr lang="en-IN" sz="3200" dirty="0" smtClean="0"/>
              <a:t/>
            </a:r>
            <a:br>
              <a:rPr lang="en-IN" sz="3200" dirty="0" smtClean="0"/>
            </a:br>
            <a:endParaRPr lang="en-IN" sz="3200" dirty="0"/>
          </a:p>
        </p:txBody>
      </p:sp>
    </p:spTree>
    <p:extLst>
      <p:ext uri="{BB962C8B-B14F-4D97-AF65-F5344CB8AC3E}">
        <p14:creationId xmlns:p14="http://schemas.microsoft.com/office/powerpoint/2010/main" val="2546608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normAutofit/>
          </a:bodyPr>
          <a:lstStyle/>
          <a:p>
            <a:r>
              <a:rPr lang="en-IN" dirty="0" smtClean="0"/>
              <a:t>To start, Trig pin must receive a pulse of high (5V) for at least 10µs, this will initiate the sensor and will transmit out 8 cycles of ultrasonic burst at 40kHz . The echo pin is set to HIGH (5V) at this time.</a:t>
            </a:r>
          </a:p>
          <a:p>
            <a:r>
              <a:rPr lang="en-IN" dirty="0" smtClean="0"/>
              <a:t>After it gets reflected (if it does at all) when it hits the receiver (here, it waits for the 8th cycle to return), the ECHO pin is set to LOW (GND) and then delayed for a time (width of the pulse) proportional to the distance.</a:t>
            </a:r>
          </a:p>
          <a:p>
            <a:r>
              <a:rPr lang="en-IN" dirty="0" smtClean="0"/>
              <a:t>So, effectively it is giving the time taken by the signal to go hit an object and come back.</a:t>
            </a:r>
            <a:endParaRPr lang="en-IN" dirty="0"/>
          </a:p>
          <a:p>
            <a:endParaRPr lang="en-IN" dirty="0" smtClean="0"/>
          </a:p>
        </p:txBody>
      </p:sp>
    </p:spTree>
    <p:extLst>
      <p:ext uri="{BB962C8B-B14F-4D97-AF65-F5344CB8AC3E}">
        <p14:creationId xmlns:p14="http://schemas.microsoft.com/office/powerpoint/2010/main" val="2458475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02592"/>
            <a:ext cx="9404723" cy="1400530"/>
          </a:xfrm>
        </p:spPr>
        <p:txBody>
          <a:bodyPr/>
          <a:lstStyle/>
          <a:p>
            <a:r>
              <a:rPr lang="en-IN" dirty="0" smtClean="0"/>
              <a:t>Interfacing with an Arduino</a:t>
            </a:r>
            <a:endParaRPr lang="en-IN" dirty="0"/>
          </a:p>
        </p:txBody>
      </p:sp>
      <p:sp>
        <p:nvSpPr>
          <p:cNvPr id="3" name="Content Placeholder 2"/>
          <p:cNvSpPr>
            <a:spLocks noGrp="1"/>
          </p:cNvSpPr>
          <p:nvPr>
            <p:ph idx="1"/>
          </p:nvPr>
        </p:nvSpPr>
        <p:spPr>
          <a:xfrm>
            <a:off x="1103312" y="1534303"/>
            <a:ext cx="8946541" cy="4195481"/>
          </a:xfrm>
        </p:spPr>
        <p:txBody>
          <a:bodyPr>
            <a:noAutofit/>
          </a:bodyPr>
          <a:lstStyle/>
          <a:p>
            <a:r>
              <a:rPr lang="en-IN" sz="2400" dirty="0" smtClean="0"/>
              <a:t>To work with the ultrasound sensor, we connect the </a:t>
            </a:r>
            <a:r>
              <a:rPr lang="en-IN" sz="2400" dirty="0" err="1" smtClean="0"/>
              <a:t>Vcc</a:t>
            </a:r>
            <a:r>
              <a:rPr lang="en-IN" sz="2400" dirty="0" smtClean="0"/>
              <a:t> of the sensor to the 5V supply, the GND to the GND line, the TRIG pin to a digital output pin on the arduino, and the ECHO pin to a digital input pin</a:t>
            </a:r>
          </a:p>
          <a:p>
            <a:r>
              <a:rPr lang="en-IN" sz="2400" dirty="0" smtClean="0"/>
              <a:t>Set the trig pin on high</a:t>
            </a:r>
            <a:r>
              <a:rPr lang="en-IN" sz="2400" dirty="0" smtClean="0"/>
              <a:t>, </a:t>
            </a:r>
            <a:r>
              <a:rPr lang="en-IN" sz="2400" dirty="0" err="1" smtClean="0"/>
              <a:t>det</a:t>
            </a:r>
            <a:r>
              <a:rPr lang="en-IN" sz="2400" dirty="0" smtClean="0"/>
              <a:t> a delay of 5, wait for </a:t>
            </a:r>
            <a:r>
              <a:rPr lang="en-IN" sz="2400" dirty="0" smtClean="0"/>
              <a:t>for the </a:t>
            </a:r>
            <a:r>
              <a:rPr lang="en-IN" sz="2400" dirty="0" smtClean="0"/>
              <a:t>pulse to return, measure the pulse width to return, measure the </a:t>
            </a:r>
            <a:r>
              <a:rPr lang="en-IN" sz="2400" dirty="0" err="1" smtClean="0"/>
              <a:t>pulsewidth</a:t>
            </a:r>
            <a:r>
              <a:rPr lang="en-IN" sz="2400" dirty="0"/>
              <a:t> </a:t>
            </a:r>
            <a:r>
              <a:rPr lang="en-IN" sz="2400" dirty="0" smtClean="0"/>
              <a:t>given by the echo pin.</a:t>
            </a:r>
            <a:endParaRPr lang="en-IN" sz="2400" dirty="0"/>
          </a:p>
          <a:p>
            <a:r>
              <a:rPr lang="en-IN" sz="2400" dirty="0" smtClean="0"/>
              <a:t>This gives you th</a:t>
            </a:r>
            <a:r>
              <a:rPr lang="en-IN" sz="2400" dirty="0" smtClean="0"/>
              <a:t>e time taken by the pulse to travel from the sensor, hit an obstacle, and </a:t>
            </a:r>
            <a:r>
              <a:rPr lang="en-IN" sz="2400" dirty="0" err="1" smtClean="0"/>
              <a:t>retun</a:t>
            </a:r>
            <a:r>
              <a:rPr lang="en-IN" sz="2400" dirty="0" smtClean="0"/>
              <a:t> (in milliseconds). </a:t>
            </a:r>
          </a:p>
          <a:p>
            <a:r>
              <a:rPr lang="en-IN" sz="2400" dirty="0" smtClean="0"/>
              <a:t>Knowing this, and the speed of sound in air (approximately 334m/s) we can calculate the distance between the obstacle and the sensor.</a:t>
            </a:r>
            <a:endParaRPr lang="en-IN" sz="2400" dirty="0"/>
          </a:p>
        </p:txBody>
      </p:sp>
    </p:spTree>
    <p:extLst>
      <p:ext uri="{BB962C8B-B14F-4D97-AF65-F5344CB8AC3E}">
        <p14:creationId xmlns:p14="http://schemas.microsoft.com/office/powerpoint/2010/main" val="36940299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Circuits</a:t>
            </a:r>
            <a:endParaRPr lang="en-IN" dirty="0"/>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073" y="1527431"/>
            <a:ext cx="10777727" cy="4366047"/>
          </a:xfrm>
          <a:prstGeom prst="rect">
            <a:avLst/>
          </a:prstGeom>
          <a:ln>
            <a:noFill/>
          </a:ln>
          <a:effectLst>
            <a:softEdge rad="112500"/>
          </a:effectLst>
        </p:spPr>
      </p:pic>
      <p:sp>
        <p:nvSpPr>
          <p:cNvPr id="8" name="Rectangle 7"/>
          <p:cNvSpPr/>
          <p:nvPr/>
        </p:nvSpPr>
        <p:spPr>
          <a:xfrm>
            <a:off x="1335024" y="2048256"/>
            <a:ext cx="4471416" cy="1371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423160" y="2796055"/>
            <a:ext cx="155448" cy="9144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407408" y="6307692"/>
            <a:ext cx="925959" cy="369332"/>
          </a:xfrm>
          <a:prstGeom prst="rect">
            <a:avLst/>
          </a:prstGeom>
          <a:noFill/>
        </p:spPr>
        <p:txBody>
          <a:bodyPr wrap="none" rtlCol="0">
            <a:spAutoFit/>
          </a:bodyPr>
          <a:lstStyle/>
          <a:p>
            <a:r>
              <a:rPr lang="en-US" dirty="0" smtClean="0"/>
              <a:t>Shorted</a:t>
            </a:r>
            <a:endParaRPr lang="en-IN" dirty="0"/>
          </a:p>
        </p:txBody>
      </p:sp>
      <p:cxnSp>
        <p:nvCxnSpPr>
          <p:cNvPr id="14" name="Straight Arrow Connector 13"/>
          <p:cNvCxnSpPr/>
          <p:nvPr/>
        </p:nvCxnSpPr>
        <p:spPr>
          <a:xfrm flipH="1" flipV="1">
            <a:off x="4498848" y="2306070"/>
            <a:ext cx="521208" cy="394497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660904" y="3710455"/>
            <a:ext cx="1938528" cy="255543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3407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circuits - ICs</a:t>
            </a:r>
            <a:endParaRPr lang="en-IN" dirty="0"/>
          </a:p>
        </p:txBody>
      </p:sp>
      <p:sp>
        <p:nvSpPr>
          <p:cNvPr id="3" name="Content Placeholder 2"/>
          <p:cNvSpPr>
            <a:spLocks noGrp="1"/>
          </p:cNvSpPr>
          <p:nvPr>
            <p:ph idx="1"/>
          </p:nvPr>
        </p:nvSpPr>
        <p:spPr/>
        <p:txBody>
          <a:bodyPr>
            <a:normAutofit lnSpcReduction="10000"/>
          </a:bodyPr>
          <a:lstStyle/>
          <a:p>
            <a:r>
              <a:rPr lang="en-US" dirty="0" smtClean="0"/>
              <a:t>It is a set of electronic circuits made on a single plate of semiconductor material (chip), usually silicon.</a:t>
            </a:r>
          </a:p>
          <a:p>
            <a:r>
              <a:rPr lang="en-IN" dirty="0"/>
              <a:t>This can be made much smaller than a discrete circuit made from independent components</a:t>
            </a:r>
            <a:r>
              <a:rPr lang="en-IN" dirty="0" smtClean="0"/>
              <a:t>.</a:t>
            </a:r>
          </a:p>
          <a:p>
            <a:r>
              <a:rPr lang="en-IN" dirty="0" smtClean="0"/>
              <a:t>ICs </a:t>
            </a:r>
            <a:r>
              <a:rPr lang="en-IN" dirty="0"/>
              <a:t>can be made very compact, having up to several billion transistors and other electronic components in an area the size of a fingernail</a:t>
            </a:r>
            <a:r>
              <a:rPr lang="en-IN" dirty="0" smtClean="0"/>
              <a:t>.</a:t>
            </a:r>
          </a:p>
          <a:p>
            <a:endParaRPr lang="en-US" dirty="0"/>
          </a:p>
          <a:p>
            <a:pPr marL="0" indent="0">
              <a:buNone/>
            </a:pPr>
            <a:r>
              <a:rPr lang="en-US" dirty="0" err="1" smtClean="0"/>
              <a:t>Eg</a:t>
            </a:r>
            <a:r>
              <a:rPr lang="en-US" dirty="0" smtClean="0"/>
              <a:t>. </a:t>
            </a:r>
          </a:p>
          <a:p>
            <a:pPr marL="0" indent="0">
              <a:buNone/>
            </a:pPr>
            <a:r>
              <a:rPr lang="en-US" dirty="0" smtClean="0"/>
              <a:t>1. Motor Driver : L293D</a:t>
            </a:r>
          </a:p>
          <a:p>
            <a:pPr marL="0" indent="0">
              <a:buNone/>
            </a:pPr>
            <a:r>
              <a:rPr lang="en-US" dirty="0" smtClean="0"/>
              <a:t>2. Voltage regulator : 78XX</a:t>
            </a:r>
          </a:p>
        </p:txBody>
      </p:sp>
    </p:spTree>
    <p:extLst>
      <p:ext uri="{BB962C8B-B14F-4D97-AF65-F5344CB8AC3E}">
        <p14:creationId xmlns:p14="http://schemas.microsoft.com/office/powerpoint/2010/main" val="1131913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Motor Drivers</a:t>
            </a:r>
            <a:endParaRPr lang="en-IN" dirty="0"/>
          </a:p>
        </p:txBody>
      </p:sp>
      <p:sp>
        <p:nvSpPr>
          <p:cNvPr id="7" name="Subtitle 6"/>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359" y="4375039"/>
            <a:ext cx="1844817" cy="1844817"/>
          </a:xfrm>
          <a:prstGeom prst="rect">
            <a:avLst/>
          </a:prstGeom>
        </p:spPr>
      </p:pic>
      <p:pic>
        <p:nvPicPr>
          <p:cNvPr id="5"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985" y="2824756"/>
            <a:ext cx="2333625" cy="1952625"/>
          </a:xfrm>
          <a:prstGeom prst="rect">
            <a:avLst/>
          </a:prstGeom>
        </p:spPr>
      </p:pic>
    </p:spTree>
    <p:extLst>
      <p:ext uri="{BB962C8B-B14F-4D97-AF65-F5344CB8AC3E}">
        <p14:creationId xmlns:p14="http://schemas.microsoft.com/office/powerpoint/2010/main" val="890427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Motor Drivers</a:t>
            </a:r>
            <a:endParaRPr lang="en-IN" b="1" dirty="0"/>
          </a:p>
        </p:txBody>
      </p:sp>
      <p:sp>
        <p:nvSpPr>
          <p:cNvPr id="5" name="Content Placeholder 4"/>
          <p:cNvSpPr>
            <a:spLocks noGrp="1"/>
          </p:cNvSpPr>
          <p:nvPr>
            <p:ph idx="1"/>
          </p:nvPr>
        </p:nvSpPr>
        <p:spPr/>
        <p:txBody>
          <a:bodyPr>
            <a:normAutofit/>
          </a:bodyPr>
          <a:lstStyle/>
          <a:p>
            <a:r>
              <a:rPr lang="en-IN" sz="2800" dirty="0" smtClean="0"/>
              <a:t>Motor Drivers are integrated circuits that govern the performance of an electric motor. </a:t>
            </a:r>
          </a:p>
          <a:p>
            <a:r>
              <a:rPr lang="en-IN" sz="2800" dirty="0" smtClean="0"/>
              <a:t>They can control the speed, torque and direction of motors as well as synchronise their motion.</a:t>
            </a:r>
          </a:p>
          <a:p>
            <a:endParaRPr lang="en-US" sz="2800" dirty="0"/>
          </a:p>
          <a:p>
            <a:pPr marL="0" indent="0">
              <a:buNone/>
            </a:pPr>
            <a:r>
              <a:rPr lang="en-US" sz="2800" dirty="0" err="1" smtClean="0"/>
              <a:t>Eg</a:t>
            </a:r>
            <a:r>
              <a:rPr lang="en-US" sz="2800" dirty="0" smtClean="0"/>
              <a:t>. L293D</a:t>
            </a:r>
            <a:endParaRPr lang="en-IN" sz="2800" dirty="0"/>
          </a:p>
        </p:txBody>
      </p:sp>
    </p:spTree>
    <p:extLst>
      <p:ext uri="{BB962C8B-B14F-4D97-AF65-F5344CB8AC3E}">
        <p14:creationId xmlns:p14="http://schemas.microsoft.com/office/powerpoint/2010/main" val="3109701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Need of Motor </a:t>
            </a:r>
            <a:r>
              <a:rPr lang="en-IN" b="1" dirty="0"/>
              <a:t>D</a:t>
            </a:r>
            <a:r>
              <a:rPr lang="en-IN" b="1" dirty="0" smtClean="0"/>
              <a:t>rivers</a:t>
            </a:r>
            <a:endParaRPr lang="en-IN" b="1" dirty="0"/>
          </a:p>
        </p:txBody>
      </p:sp>
      <p:sp>
        <p:nvSpPr>
          <p:cNvPr id="3" name="Content Placeholder 2"/>
          <p:cNvSpPr>
            <a:spLocks noGrp="1"/>
          </p:cNvSpPr>
          <p:nvPr>
            <p:ph idx="1"/>
          </p:nvPr>
        </p:nvSpPr>
        <p:spPr/>
        <p:txBody>
          <a:bodyPr>
            <a:normAutofit/>
          </a:bodyPr>
          <a:lstStyle/>
          <a:p>
            <a:r>
              <a:rPr lang="en-IN" sz="2400" dirty="0" smtClean="0"/>
              <a:t>The current requirement of typical DC Motors  is  ~500 mA but the microcontrollers that we use can provide current of order of  5mA.</a:t>
            </a:r>
          </a:p>
          <a:p>
            <a:r>
              <a:rPr lang="en-IN" sz="2400" dirty="0" smtClean="0"/>
              <a:t>Hence motors cannot be directly controlled by microcontrollers and so an interface is required between MCU and Motors.</a:t>
            </a:r>
          </a:p>
          <a:p>
            <a:r>
              <a:rPr lang="en-IN" sz="2400" dirty="0" smtClean="0"/>
              <a:t>Motor Driver acts as the interface as it accepts small current, amplifies it and supplies large current to motor.</a:t>
            </a:r>
          </a:p>
          <a:p>
            <a:endParaRPr lang="en-IN" sz="2400" dirty="0"/>
          </a:p>
        </p:txBody>
      </p:sp>
    </p:spTree>
    <p:extLst>
      <p:ext uri="{BB962C8B-B14F-4D97-AF65-F5344CB8AC3E}">
        <p14:creationId xmlns:p14="http://schemas.microsoft.com/office/powerpoint/2010/main" val="29099826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 - </a:t>
            </a:r>
            <a:r>
              <a:rPr lang="en-IN" b="1" dirty="0"/>
              <a:t>Bridge</a:t>
            </a:r>
          </a:p>
        </p:txBody>
      </p:sp>
      <p:sp>
        <p:nvSpPr>
          <p:cNvPr id="5" name="Text Placeholder 4"/>
          <p:cNvSpPr>
            <a:spLocks noGrp="1"/>
          </p:cNvSpPr>
          <p:nvPr>
            <p:ph type="body" idx="1"/>
          </p:nvPr>
        </p:nvSpPr>
        <p:spPr>
          <a:xfrm>
            <a:off x="6172200" y="1338606"/>
            <a:ext cx="5183188" cy="546755"/>
          </a:xfrm>
        </p:spPr>
        <p:txBody>
          <a:bodyPr anchor="t"/>
          <a:lstStyle/>
          <a:p>
            <a:pPr algn="ctr"/>
            <a:r>
              <a:rPr lang="en-US" dirty="0" smtClean="0"/>
              <a:t>Schematic Diagram</a:t>
            </a:r>
            <a:endParaRPr lang="en-IN" dirty="0"/>
          </a:p>
        </p:txBody>
      </p:sp>
      <p:sp>
        <p:nvSpPr>
          <p:cNvPr id="3" name="Content Placeholder 2"/>
          <p:cNvSpPr>
            <a:spLocks noGrp="1"/>
          </p:cNvSpPr>
          <p:nvPr>
            <p:ph sz="half" idx="2"/>
          </p:nvPr>
        </p:nvSpPr>
        <p:spPr>
          <a:xfrm>
            <a:off x="839788" y="1690688"/>
            <a:ext cx="5157787" cy="4498975"/>
          </a:xfrm>
        </p:spPr>
        <p:txBody>
          <a:bodyPr>
            <a:normAutofit/>
          </a:bodyPr>
          <a:lstStyle/>
          <a:p>
            <a:r>
              <a:rPr lang="en-IN" sz="2400" dirty="0" smtClean="0"/>
              <a:t>An H-Bridge allows us to easily change the direction of applied voltage across a load.</a:t>
            </a:r>
          </a:p>
          <a:p>
            <a:r>
              <a:rPr lang="en-IN" sz="2400" dirty="0" smtClean="0"/>
              <a:t>It can be used to control the motor shaft’s direction of rotation, apart from acting as a switch.</a:t>
            </a:r>
          </a:p>
          <a:p>
            <a:r>
              <a:rPr lang="en-IN" sz="2400" dirty="0" smtClean="0"/>
              <a:t>H-Bridge contains 4 switches arranged in such a fashion that polarity of motor can easily be reversed.</a:t>
            </a:r>
            <a:endParaRPr lang="en-IN" sz="2400"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63274" y="1885361"/>
            <a:ext cx="3601039" cy="3568887"/>
          </a:xfrm>
        </p:spPr>
      </p:pic>
    </p:spTree>
    <p:extLst>
      <p:ext uri="{BB962C8B-B14F-4D97-AF65-F5344CB8AC3E}">
        <p14:creationId xmlns:p14="http://schemas.microsoft.com/office/powerpoint/2010/main" val="4258891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 of closing any 2 switches</a:t>
            </a:r>
            <a:endParaRPr lang="en-IN" b="1" dirty="0"/>
          </a:p>
        </p:txBody>
      </p:sp>
      <p:graphicFrame>
        <p:nvGraphicFramePr>
          <p:cNvPr id="4" name="Content Placeholder 3"/>
          <p:cNvGraphicFramePr>
            <a:graphicFrameLocks noGrp="1"/>
          </p:cNvGraphicFramePr>
          <p:nvPr>
            <p:ph idx="1"/>
            <p:extLst/>
          </p:nvPr>
        </p:nvGraphicFramePr>
        <p:xfrm>
          <a:off x="1103313" y="2052638"/>
          <a:ext cx="8947150" cy="2862945"/>
        </p:xfrm>
        <a:graphic>
          <a:graphicData uri="http://schemas.openxmlformats.org/drawingml/2006/table">
            <a:tbl>
              <a:tblPr firstRow="1" bandRow="1">
                <a:tableStyleId>{5C22544A-7EE6-4342-B048-85BDC9FD1C3A}</a:tableStyleId>
              </a:tblPr>
              <a:tblGrid>
                <a:gridCol w="4473575"/>
                <a:gridCol w="4473575"/>
              </a:tblGrid>
              <a:tr h="572589">
                <a:tc>
                  <a:txBody>
                    <a:bodyPr/>
                    <a:lstStyle/>
                    <a:p>
                      <a:r>
                        <a:rPr lang="en-IN" sz="2400" dirty="0" smtClean="0"/>
                        <a:t>                  Switches closed</a:t>
                      </a:r>
                      <a:endParaRPr lang="en-IN" sz="2400" dirty="0"/>
                    </a:p>
                  </a:txBody>
                  <a:tcPr marL="81660" marR="81660"/>
                </a:tc>
                <a:tc>
                  <a:txBody>
                    <a:bodyPr/>
                    <a:lstStyle/>
                    <a:p>
                      <a:r>
                        <a:rPr lang="en-IN" sz="2400" baseline="0" dirty="0" smtClean="0"/>
                        <a:t>                  Action</a:t>
                      </a:r>
                      <a:endParaRPr lang="en-IN" sz="2400" dirty="0"/>
                    </a:p>
                  </a:txBody>
                  <a:tcPr marL="81660" marR="81660"/>
                </a:tc>
              </a:tr>
              <a:tr h="572589">
                <a:tc>
                  <a:txBody>
                    <a:bodyPr/>
                    <a:lstStyle/>
                    <a:p>
                      <a:r>
                        <a:rPr lang="en-IN" sz="2400" dirty="0" smtClean="0"/>
                        <a:t> Left high and Right low</a:t>
                      </a:r>
                      <a:endParaRPr lang="en-IN" sz="2400" dirty="0"/>
                    </a:p>
                  </a:txBody>
                  <a:tcPr marL="81660" marR="81660"/>
                </a:tc>
                <a:tc>
                  <a:txBody>
                    <a:bodyPr/>
                    <a:lstStyle/>
                    <a:p>
                      <a:r>
                        <a:rPr lang="en-IN" sz="2400" dirty="0" smtClean="0"/>
                        <a:t>Anticlockwise</a:t>
                      </a:r>
                      <a:r>
                        <a:rPr lang="en-IN" sz="2400" baseline="0" dirty="0" smtClean="0"/>
                        <a:t> rotation</a:t>
                      </a:r>
                      <a:endParaRPr lang="en-IN" sz="2400" dirty="0"/>
                    </a:p>
                  </a:txBody>
                  <a:tcPr marL="81660" marR="81660"/>
                </a:tc>
              </a:tr>
              <a:tr h="572589">
                <a:tc>
                  <a:txBody>
                    <a:bodyPr/>
                    <a:lstStyle/>
                    <a:p>
                      <a:r>
                        <a:rPr lang="en-IN" sz="2400" dirty="0" smtClean="0"/>
                        <a:t> Right high</a:t>
                      </a:r>
                      <a:r>
                        <a:rPr lang="en-IN" sz="2400" baseline="0" dirty="0" smtClean="0"/>
                        <a:t> and Left low</a:t>
                      </a:r>
                      <a:endParaRPr lang="en-IN" sz="2400" dirty="0"/>
                    </a:p>
                  </a:txBody>
                  <a:tcPr marL="81660" marR="81660"/>
                </a:tc>
                <a:tc>
                  <a:txBody>
                    <a:bodyPr/>
                    <a:lstStyle/>
                    <a:p>
                      <a:r>
                        <a:rPr lang="en-IN" sz="2400" dirty="0" smtClean="0"/>
                        <a:t>Clockwise</a:t>
                      </a:r>
                      <a:r>
                        <a:rPr lang="en-IN" sz="2400" baseline="0" dirty="0" smtClean="0"/>
                        <a:t> rotation</a:t>
                      </a:r>
                      <a:endParaRPr lang="en-IN" sz="2400" dirty="0"/>
                    </a:p>
                  </a:txBody>
                  <a:tcPr marL="81660" marR="81660"/>
                </a:tc>
              </a:tr>
              <a:tr h="572589">
                <a:tc>
                  <a:txBody>
                    <a:bodyPr/>
                    <a:lstStyle/>
                    <a:p>
                      <a:r>
                        <a:rPr lang="en-IN" sz="2400" dirty="0" smtClean="0"/>
                        <a:t> Right</a:t>
                      </a:r>
                      <a:r>
                        <a:rPr lang="en-IN" sz="2400" baseline="0" dirty="0" smtClean="0"/>
                        <a:t> high and Right low</a:t>
                      </a:r>
                      <a:endParaRPr lang="en-IN" sz="2400" dirty="0"/>
                    </a:p>
                  </a:txBody>
                  <a:tcPr marL="81660" marR="81660"/>
                </a:tc>
                <a:tc>
                  <a:txBody>
                    <a:bodyPr/>
                    <a:lstStyle/>
                    <a:p>
                      <a:r>
                        <a:rPr lang="en-IN" sz="2400" dirty="0" smtClean="0"/>
                        <a:t>Motor brakes</a:t>
                      </a:r>
                      <a:endParaRPr lang="en-IN" sz="2400" dirty="0"/>
                    </a:p>
                  </a:txBody>
                  <a:tcPr marL="81660" marR="81660"/>
                </a:tc>
              </a:tr>
              <a:tr h="572589">
                <a:tc>
                  <a:txBody>
                    <a:bodyPr/>
                    <a:lstStyle/>
                    <a:p>
                      <a:r>
                        <a:rPr lang="en-IN" sz="2400" dirty="0" smtClean="0"/>
                        <a:t> Left high and  Left</a:t>
                      </a:r>
                      <a:r>
                        <a:rPr lang="en-IN" sz="2400" baseline="0" dirty="0" smtClean="0"/>
                        <a:t> low</a:t>
                      </a:r>
                      <a:endParaRPr lang="en-IN" sz="2400" dirty="0"/>
                    </a:p>
                  </a:txBody>
                  <a:tcPr marL="81660" marR="81660"/>
                </a:tc>
                <a:tc>
                  <a:txBody>
                    <a:bodyPr/>
                    <a:lstStyle/>
                    <a:p>
                      <a:r>
                        <a:rPr lang="en-IN" sz="2400" dirty="0" smtClean="0"/>
                        <a:t>Motor brakes</a:t>
                      </a:r>
                      <a:endParaRPr lang="en-IN" sz="2400" dirty="0"/>
                    </a:p>
                  </a:txBody>
                  <a:tcPr marL="81660" marR="81660"/>
                </a:tc>
              </a:tr>
            </a:tbl>
          </a:graphicData>
        </a:graphic>
      </p:graphicFrame>
    </p:spTree>
    <p:extLst>
      <p:ext uri="{BB962C8B-B14F-4D97-AF65-F5344CB8AC3E}">
        <p14:creationId xmlns:p14="http://schemas.microsoft.com/office/powerpoint/2010/main" val="944264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175</TotalTime>
  <Words>782</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Century Gothic</vt:lpstr>
      <vt:lpstr>Wingdings 3</vt:lpstr>
      <vt:lpstr>Office Theme</vt:lpstr>
      <vt:lpstr>Ion</vt:lpstr>
      <vt:lpstr>ELECTRONIC COMPONENTS</vt:lpstr>
      <vt:lpstr>Bread Board</vt:lpstr>
      <vt:lpstr>Testing Circuits</vt:lpstr>
      <vt:lpstr>Integrated circuits - ICs</vt:lpstr>
      <vt:lpstr>Motor Drivers</vt:lpstr>
      <vt:lpstr>Motor Drivers</vt:lpstr>
      <vt:lpstr>Need of Motor Drivers</vt:lpstr>
      <vt:lpstr>H - Bridge</vt:lpstr>
      <vt:lpstr>Result of closing any 2 switches</vt:lpstr>
      <vt:lpstr>Schematic diagram of H-bridge.</vt:lpstr>
      <vt:lpstr>Motor Driver : L293D</vt:lpstr>
      <vt:lpstr>Schematic diagram of L293D</vt:lpstr>
      <vt:lpstr>Connections for L293D</vt:lpstr>
      <vt:lpstr>Features of L293D</vt:lpstr>
      <vt:lpstr>… Continued.</vt:lpstr>
      <vt:lpstr>Specifications</vt:lpstr>
      <vt:lpstr>Sensors</vt:lpstr>
      <vt:lpstr>Ultrasonic Sensors</vt:lpstr>
      <vt:lpstr>Specifications</vt:lpstr>
      <vt:lpstr>Pins</vt:lpstr>
      <vt:lpstr>Working</vt:lpstr>
      <vt:lpstr>Interfacing with an Arduino</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Drivers</dc:title>
  <dc:creator>Rishabh Mathur</dc:creator>
  <cp:lastModifiedBy>admin</cp:lastModifiedBy>
  <cp:revision>8</cp:revision>
  <dcterms:created xsi:type="dcterms:W3CDTF">2015-10-16T17:59:30Z</dcterms:created>
  <dcterms:modified xsi:type="dcterms:W3CDTF">2018-09-16T09:24:24Z</dcterms:modified>
</cp:coreProperties>
</file>