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79E3E-7FFB-4191-85FB-67988E18FC90}" type="datetimeFigureOut">
              <a:rPr lang="en-US" smtClean="0"/>
              <a:t>8/31/2024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2032B-2555-4BD1-A4F4-B3A0194D2748}" type="slidenum">
              <a:rPr lang="en-US" smtClean="0"/>
              <a:t>‹#›</a:t>
            </a:fld>
            <a:endParaRPr lang="en-US"/>
          </a:p>
        </p:txBody>
      </p:sp>
    </p:spTree>
    <p:extLst>
      <p:ext uri="{BB962C8B-B14F-4D97-AF65-F5344CB8AC3E}">
        <p14:creationId xmlns:p14="http://schemas.microsoft.com/office/powerpoint/2010/main" val="4073332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7F8B75BF-661E-46EF-8866-9BB218F8535E}" type="datetime1">
              <a:rPr lang="en-US" smtClean="0"/>
              <a:t>8/31/2024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3DBD8359-3329-4B3A-ACBC-A4090DEA2999}"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099999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8A5E6A3-6D7A-4FD8-BE09-2F7D0F4EE856}"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BD8359-3329-4B3A-ACBC-A4090DEA29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25422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30E8748F-DF14-488E-B7B5-D6662C528DFB}"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BD8359-3329-4B3A-ACBC-A4090DEA29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566624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8AD70BFA-8A0B-486B-942A-C432DE9CEF75}" type="datetime1">
              <a:rPr lang="en-US" smtClean="0"/>
              <a:t>8/31/2024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3DBD8359-3329-4B3A-ACBC-A4090DEA29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55102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749B02DA-7A5C-45C8-9913-B53FA0132BB1}"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BD8359-3329-4B3A-ACBC-A4090DEA29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679591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DE67DD9-1E84-4D31-9AA5-718093549760}"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BD8359-3329-4B3A-ACBC-A4090DEA29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55004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354473D5-8D8C-40CE-B012-5C2A1DF39F77}" type="datetime1">
              <a:rPr lang="en-US" smtClean="0"/>
              <a:t>8/31/2024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DBD8359-3329-4B3A-ACBC-A4090DEA29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7092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84EF5E31-3C19-4625-971B-7C8DDC775655}" type="datetime1">
              <a:rPr lang="en-US" smtClean="0"/>
              <a:t>8/31/2024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DBD8359-3329-4B3A-ACBC-A4090DEA299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0466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39F6640C-DDA5-4C8F-9828-411776B5973C}" type="datetime1">
              <a:rPr lang="en-US" smtClean="0"/>
              <a:t>8/31/2024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DBD8359-3329-4B3A-ACBC-A4090DEA299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108627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8A3561B-D129-4F94-8F0E-EC58D3878153}" type="datetime1">
              <a:rPr lang="en-US" smtClean="0"/>
              <a:t>8/31/2024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DBD8359-3329-4B3A-ACBC-A4090DEA299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4168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7A8FE46-617E-4A1C-87CA-288FEB0BBB18}" type="datetime1">
              <a:rPr lang="en-US" smtClean="0"/>
              <a:t>8/31/2024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DBD8359-3329-4B3A-ACBC-A4090DEA29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26368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E0B5256-3A36-443E-9BB6-3799CFB19786}" type="datetime1">
              <a:rPr lang="en-US" smtClean="0"/>
              <a:t>8/31/2024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DBD8359-3329-4B3A-ACBC-A4090DEA29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8883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40A6B656-DB37-4B6F-8E66-5EE2C747F2C6}" type="datetime1">
              <a:rPr lang="en-US" smtClean="0"/>
              <a:t>8/31/2024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3DBD8359-3329-4B3A-ACBC-A4090DEA2999}"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4011731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F887-25D2-6161-7EC0-C9E6EF9F1783}"/>
              </a:ext>
            </a:extLst>
          </p:cNvPr>
          <p:cNvSpPr>
            <a:spLocks noGrp="1"/>
          </p:cNvSpPr>
          <p:nvPr>
            <p:ph type="ctrTitle"/>
          </p:nvPr>
        </p:nvSpPr>
        <p:spPr/>
        <p:txBody>
          <a:bodyPr/>
          <a:lstStyle/>
          <a:p>
            <a:r>
              <a:rPr lang="en-US" dirty="0"/>
              <a:t>Artificial Intelligence</a:t>
            </a:r>
          </a:p>
        </p:txBody>
      </p:sp>
      <p:sp>
        <p:nvSpPr>
          <p:cNvPr id="3" name="Subtitle 2">
            <a:extLst>
              <a:ext uri="{FF2B5EF4-FFF2-40B4-BE49-F238E27FC236}">
                <a16:creationId xmlns:a16="http://schemas.microsoft.com/office/drawing/2014/main" id="{F89E4A85-7E39-C561-67BA-3B81C9BAB43A}"/>
              </a:ext>
            </a:extLst>
          </p:cNvPr>
          <p:cNvSpPr>
            <a:spLocks noGrp="1"/>
          </p:cNvSpPr>
          <p:nvPr>
            <p:ph type="subTitle" idx="1"/>
          </p:nvPr>
        </p:nvSpPr>
        <p:spPr/>
        <p:txBody>
          <a:bodyPr/>
          <a:lstStyle/>
          <a:p>
            <a:r>
              <a:rPr lang="en-US" dirty="0"/>
              <a:t>Artificial Intelligence (AI) is currently one of the hottest buzzwords in tech and with good reason.</a:t>
            </a:r>
          </a:p>
        </p:txBody>
      </p:sp>
      <p:sp>
        <p:nvSpPr>
          <p:cNvPr id="4" name="Slide Number Placeholder 3">
            <a:extLst>
              <a:ext uri="{FF2B5EF4-FFF2-40B4-BE49-F238E27FC236}">
                <a16:creationId xmlns:a16="http://schemas.microsoft.com/office/drawing/2014/main" id="{F55AF890-CAD0-D8AB-A554-5748E3375142}"/>
              </a:ext>
            </a:extLst>
          </p:cNvPr>
          <p:cNvSpPr>
            <a:spLocks noGrp="1"/>
          </p:cNvSpPr>
          <p:nvPr>
            <p:ph type="sldNum" sz="quarter" idx="4"/>
          </p:nvPr>
        </p:nvSpPr>
        <p:spPr/>
        <p:txBody>
          <a:bodyPr/>
          <a:lstStyle/>
          <a:p>
            <a:fld id="{3DBD8359-3329-4B3A-ACBC-A4090DEA2999}" type="slidenum">
              <a:rPr lang="en-US" smtClean="0"/>
              <a:t>1</a:t>
            </a:fld>
            <a:endParaRPr lang="en-US"/>
          </a:p>
        </p:txBody>
      </p:sp>
    </p:spTree>
    <p:extLst>
      <p:ext uri="{BB962C8B-B14F-4D97-AF65-F5344CB8AC3E}">
        <p14:creationId xmlns:p14="http://schemas.microsoft.com/office/powerpoint/2010/main" val="77097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854C-3A86-7224-3CB5-B39BF5F244AC}"/>
              </a:ext>
            </a:extLst>
          </p:cNvPr>
          <p:cNvSpPr>
            <a:spLocks noGrp="1"/>
          </p:cNvSpPr>
          <p:nvPr>
            <p:ph type="title"/>
          </p:nvPr>
        </p:nvSpPr>
        <p:spPr/>
        <p:txBody>
          <a:bodyPr/>
          <a:lstStyle/>
          <a:p>
            <a:r>
              <a:rPr lang="en-US" dirty="0"/>
              <a:t>Advantages and Disadvantages of Supervised Learning</a:t>
            </a:r>
          </a:p>
        </p:txBody>
      </p:sp>
      <p:graphicFrame>
        <p:nvGraphicFramePr>
          <p:cNvPr id="5" name="Content Placeholder 4">
            <a:extLst>
              <a:ext uri="{FF2B5EF4-FFF2-40B4-BE49-F238E27FC236}">
                <a16:creationId xmlns:a16="http://schemas.microsoft.com/office/drawing/2014/main" id="{F2973120-1123-537A-318B-941E1958F6BA}"/>
              </a:ext>
            </a:extLst>
          </p:cNvPr>
          <p:cNvGraphicFramePr>
            <a:graphicFrameLocks noGrp="1"/>
          </p:cNvGraphicFramePr>
          <p:nvPr>
            <p:ph idx="1"/>
            <p:extLst>
              <p:ext uri="{D42A27DB-BD31-4B8C-83A1-F6EECF244321}">
                <p14:modId xmlns:p14="http://schemas.microsoft.com/office/powerpoint/2010/main" val="3413644101"/>
              </p:ext>
            </p:extLst>
          </p:nvPr>
        </p:nvGraphicFramePr>
        <p:xfrm>
          <a:off x="609600" y="1719263"/>
          <a:ext cx="10972800" cy="457200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514352880"/>
                    </a:ext>
                  </a:extLst>
                </a:gridCol>
                <a:gridCol w="5486400">
                  <a:extLst>
                    <a:ext uri="{9D8B030D-6E8A-4147-A177-3AD203B41FA5}">
                      <a16:colId xmlns:a16="http://schemas.microsoft.com/office/drawing/2014/main" val="3745210288"/>
                    </a:ext>
                  </a:extLst>
                </a:gridCol>
              </a:tblGrid>
              <a:tr h="370840">
                <a:tc>
                  <a:txBody>
                    <a:bodyPr/>
                    <a:lstStyle/>
                    <a:p>
                      <a:pPr algn="ctr"/>
                      <a:r>
                        <a:rPr lang="en-US" sz="2400" dirty="0"/>
                        <a:t>Advantages</a:t>
                      </a:r>
                    </a:p>
                  </a:txBody>
                  <a:tcPr/>
                </a:tc>
                <a:tc>
                  <a:txBody>
                    <a:bodyPr/>
                    <a:lstStyle/>
                    <a:p>
                      <a:pPr algn="ctr"/>
                      <a:r>
                        <a:rPr lang="en-US" sz="2400" dirty="0"/>
                        <a:t>Disadvantages</a:t>
                      </a:r>
                    </a:p>
                  </a:txBody>
                  <a:tcPr/>
                </a:tc>
                <a:extLst>
                  <a:ext uri="{0D108BD9-81ED-4DB2-BD59-A6C34878D82A}">
                    <a16:rowId xmlns:a16="http://schemas.microsoft.com/office/drawing/2014/main" val="4030338352"/>
                  </a:ext>
                </a:extLst>
              </a:tr>
              <a:tr h="370840">
                <a:tc>
                  <a:txBody>
                    <a:bodyPr/>
                    <a:lstStyle/>
                    <a:p>
                      <a:pPr marL="342900" indent="-342900">
                        <a:buFont typeface="Arial" panose="020B0604020202020204" pitchFamily="34" charset="0"/>
                        <a:buChar char="•"/>
                      </a:pPr>
                      <a:r>
                        <a:rPr lang="en-US" sz="2200" dirty="0"/>
                        <a:t>Ability to learn complex patterns and relationships in data.</a:t>
                      </a:r>
                    </a:p>
                    <a:p>
                      <a:pPr marL="342900" indent="-342900">
                        <a:buFont typeface="Arial" panose="020B0604020202020204" pitchFamily="34" charset="0"/>
                        <a:buChar char="•"/>
                      </a:pPr>
                      <a:r>
                        <a:rPr lang="en-US" sz="2200" dirty="0"/>
                        <a:t>Predictive accuracy on unseen data when trained properly.</a:t>
                      </a:r>
                    </a:p>
                    <a:p>
                      <a:pPr marL="342900" indent="-342900">
                        <a:buFont typeface="Arial" panose="020B0604020202020204" pitchFamily="34" charset="0"/>
                        <a:buChar char="•"/>
                      </a:pPr>
                      <a:r>
                        <a:rPr lang="en-US" sz="2200" dirty="0"/>
                        <a:t>Versatility across various domains and applications.</a:t>
                      </a:r>
                    </a:p>
                    <a:p>
                      <a:pPr marL="342900" indent="-342900">
                        <a:buFont typeface="Arial" panose="020B0604020202020204" pitchFamily="34" charset="0"/>
                        <a:buChar char="•"/>
                      </a:pPr>
                      <a:r>
                        <a:rPr lang="en-US" sz="2200" dirty="0"/>
                        <a:t>Well-established algorithms and frameworks available.</a:t>
                      </a:r>
                    </a:p>
                    <a:p>
                      <a:pPr marL="342900" indent="-342900">
                        <a:buFont typeface="Arial" panose="020B0604020202020204" pitchFamily="34" charset="0"/>
                        <a:buChar char="•"/>
                      </a:pPr>
                      <a:r>
                        <a:rPr lang="en-US" sz="2200" dirty="0"/>
                        <a:t>Clear objective evaluation metrics for model performance.</a:t>
                      </a:r>
                    </a:p>
                    <a:p>
                      <a:pPr marL="342900" indent="-342900">
                        <a:buFont typeface="Arial" panose="020B0604020202020204" pitchFamily="34" charset="0"/>
                        <a:buChar char="•"/>
                      </a:pPr>
                      <a:r>
                        <a:rPr lang="en-US" sz="2200" dirty="0"/>
                        <a:t>Interpretability of learned patterns and decision-making process.</a:t>
                      </a:r>
                    </a:p>
                  </a:txBody>
                  <a:tcPr/>
                </a:tc>
                <a:tc>
                  <a:txBody>
                    <a:bodyPr/>
                    <a:lstStyle/>
                    <a:p>
                      <a:pPr marL="342900" indent="-342900">
                        <a:buFont typeface="Arial" panose="020B0604020202020204" pitchFamily="34" charset="0"/>
                        <a:buChar char="•"/>
                      </a:pPr>
                      <a:r>
                        <a:rPr lang="en-US" sz="2200" dirty="0"/>
                        <a:t>Dependency on labeled data for training.</a:t>
                      </a:r>
                    </a:p>
                    <a:p>
                      <a:pPr marL="342900" indent="-342900">
                        <a:buFont typeface="Arial" panose="020B0604020202020204" pitchFamily="34" charset="0"/>
                        <a:buChar char="•"/>
                      </a:pPr>
                      <a:r>
                        <a:rPr lang="en-US" sz="2200" dirty="0"/>
                        <a:t>Limited generalization to unseen data.</a:t>
                      </a:r>
                    </a:p>
                    <a:p>
                      <a:pPr marL="342900" indent="-342900">
                        <a:buFont typeface="Arial" panose="020B0604020202020204" pitchFamily="34" charset="0"/>
                        <a:buChar char="•"/>
                      </a:pPr>
                      <a:r>
                        <a:rPr lang="en-US" sz="2200" dirty="0"/>
                        <a:t>Overfitting to the training data.</a:t>
                      </a:r>
                    </a:p>
                    <a:p>
                      <a:pPr marL="342900" indent="-342900">
                        <a:buFont typeface="Arial" panose="020B0604020202020204" pitchFamily="34" charset="0"/>
                        <a:buChar char="•"/>
                      </a:pPr>
                      <a:r>
                        <a:rPr lang="en-US" sz="2200" dirty="0"/>
                        <a:t>Costly and time-consuming labeling process.</a:t>
                      </a:r>
                    </a:p>
                    <a:p>
                      <a:pPr marL="342900" indent="-342900">
                        <a:buFont typeface="Arial" panose="020B0604020202020204" pitchFamily="34" charset="0"/>
                        <a:buChar char="•"/>
                      </a:pPr>
                      <a:r>
                        <a:rPr lang="en-US" sz="2200" dirty="0"/>
                        <a:t>Vulnerability to noisy or biased data.</a:t>
                      </a:r>
                    </a:p>
                  </a:txBody>
                  <a:tcPr/>
                </a:tc>
                <a:extLst>
                  <a:ext uri="{0D108BD9-81ED-4DB2-BD59-A6C34878D82A}">
                    <a16:rowId xmlns:a16="http://schemas.microsoft.com/office/drawing/2014/main" val="310497259"/>
                  </a:ext>
                </a:extLst>
              </a:tr>
            </a:tbl>
          </a:graphicData>
        </a:graphic>
      </p:graphicFrame>
      <p:sp>
        <p:nvSpPr>
          <p:cNvPr id="4" name="Slide Number Placeholder 3">
            <a:extLst>
              <a:ext uri="{FF2B5EF4-FFF2-40B4-BE49-F238E27FC236}">
                <a16:creationId xmlns:a16="http://schemas.microsoft.com/office/drawing/2014/main" id="{CCD8FD50-EA05-7EBF-5A1D-4CD1279A5314}"/>
              </a:ext>
            </a:extLst>
          </p:cNvPr>
          <p:cNvSpPr>
            <a:spLocks noGrp="1"/>
          </p:cNvSpPr>
          <p:nvPr>
            <p:ph type="sldNum" sz="quarter" idx="12"/>
          </p:nvPr>
        </p:nvSpPr>
        <p:spPr/>
        <p:txBody>
          <a:bodyPr/>
          <a:lstStyle/>
          <a:p>
            <a:fld id="{3DBD8359-3329-4B3A-ACBC-A4090DEA2999}" type="slidenum">
              <a:rPr lang="en-US" smtClean="0"/>
              <a:t>10</a:t>
            </a:fld>
            <a:endParaRPr lang="en-US"/>
          </a:p>
        </p:txBody>
      </p:sp>
    </p:spTree>
    <p:extLst>
      <p:ext uri="{BB962C8B-B14F-4D97-AF65-F5344CB8AC3E}">
        <p14:creationId xmlns:p14="http://schemas.microsoft.com/office/powerpoint/2010/main" val="3172704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0391-52FC-C946-5122-7F8641062A7A}"/>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9EDF99BA-6DF2-A54C-3E34-2B886B8C71AD}"/>
              </a:ext>
            </a:extLst>
          </p:cNvPr>
          <p:cNvSpPr>
            <a:spLocks noGrp="1"/>
          </p:cNvSpPr>
          <p:nvPr>
            <p:ph idx="1"/>
          </p:nvPr>
        </p:nvSpPr>
        <p:spPr/>
        <p:txBody>
          <a:bodyPr/>
          <a:lstStyle/>
          <a:p>
            <a:r>
              <a:rPr lang="en-US" dirty="0"/>
              <a:t>Unsupervised learning involves machine learning algorithms discovering patterns and structures in input data without explicit supervision or labeled output. </a:t>
            </a:r>
          </a:p>
          <a:p>
            <a:r>
              <a:rPr lang="en-US" dirty="0"/>
              <a:t>Unlike supervised learning, where algorithms learn from labeled examples, unsupervised learning algorithms operate with unlabeled data. </a:t>
            </a:r>
          </a:p>
          <a:p>
            <a:r>
              <a:rPr lang="en-US" dirty="0"/>
              <a:t>They autonomously infer hidden structures, relationships, or representations within the data, independently discerning underlying distributions or structures.</a:t>
            </a:r>
          </a:p>
        </p:txBody>
      </p:sp>
      <p:sp>
        <p:nvSpPr>
          <p:cNvPr id="4" name="Slide Number Placeholder 3">
            <a:extLst>
              <a:ext uri="{FF2B5EF4-FFF2-40B4-BE49-F238E27FC236}">
                <a16:creationId xmlns:a16="http://schemas.microsoft.com/office/drawing/2014/main" id="{C90EABC3-EBC3-D4C4-783C-9A38BAF38A53}"/>
              </a:ext>
            </a:extLst>
          </p:cNvPr>
          <p:cNvSpPr>
            <a:spLocks noGrp="1"/>
          </p:cNvSpPr>
          <p:nvPr>
            <p:ph type="sldNum" sz="quarter" idx="12"/>
          </p:nvPr>
        </p:nvSpPr>
        <p:spPr/>
        <p:txBody>
          <a:bodyPr/>
          <a:lstStyle/>
          <a:p>
            <a:fld id="{3DBD8359-3329-4B3A-ACBC-A4090DEA2999}" type="slidenum">
              <a:rPr lang="en-US" smtClean="0"/>
              <a:t>11</a:t>
            </a:fld>
            <a:endParaRPr lang="en-US"/>
          </a:p>
        </p:txBody>
      </p:sp>
    </p:spTree>
    <p:extLst>
      <p:ext uri="{BB962C8B-B14F-4D97-AF65-F5344CB8AC3E}">
        <p14:creationId xmlns:p14="http://schemas.microsoft.com/office/powerpoint/2010/main" val="218863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ABB4-7002-56C8-F4C2-58AC4517D0E9}"/>
              </a:ext>
            </a:extLst>
          </p:cNvPr>
          <p:cNvSpPr>
            <a:spLocks noGrp="1"/>
          </p:cNvSpPr>
          <p:nvPr>
            <p:ph type="title"/>
          </p:nvPr>
        </p:nvSpPr>
        <p:spPr/>
        <p:txBody>
          <a:bodyPr/>
          <a:lstStyle/>
          <a:p>
            <a:r>
              <a:rPr lang="en-US" sz="3200" dirty="0"/>
              <a:t>Real-Life Applications of Unsupervised Learning</a:t>
            </a:r>
          </a:p>
        </p:txBody>
      </p:sp>
      <p:sp>
        <p:nvSpPr>
          <p:cNvPr id="3" name="Content Placeholder 2">
            <a:extLst>
              <a:ext uri="{FF2B5EF4-FFF2-40B4-BE49-F238E27FC236}">
                <a16:creationId xmlns:a16="http://schemas.microsoft.com/office/drawing/2014/main" id="{3375A1F0-6D3E-057F-BAB3-EE35CB24141A}"/>
              </a:ext>
            </a:extLst>
          </p:cNvPr>
          <p:cNvSpPr>
            <a:spLocks noGrp="1"/>
          </p:cNvSpPr>
          <p:nvPr>
            <p:ph idx="1"/>
          </p:nvPr>
        </p:nvSpPr>
        <p:spPr/>
        <p:txBody>
          <a:bodyPr/>
          <a:lstStyle/>
          <a:p>
            <a:r>
              <a:rPr lang="en-US" dirty="0"/>
              <a:t>Market Segmentation</a:t>
            </a:r>
          </a:p>
          <a:p>
            <a:r>
              <a:rPr lang="en-US" dirty="0"/>
              <a:t>Anomaly Detection</a:t>
            </a:r>
          </a:p>
          <a:p>
            <a:r>
              <a:rPr lang="en-US" dirty="0"/>
              <a:t>Recommendation Systems</a:t>
            </a:r>
          </a:p>
          <a:p>
            <a:r>
              <a:rPr lang="en-US" dirty="0"/>
              <a:t>Image and Document Clustering</a:t>
            </a:r>
          </a:p>
          <a:p>
            <a:r>
              <a:rPr lang="en-US" dirty="0"/>
              <a:t>Genomics and Bioinformatics</a:t>
            </a:r>
          </a:p>
          <a:p>
            <a:r>
              <a:rPr lang="en-US" dirty="0"/>
              <a:t>Neuroscience</a:t>
            </a:r>
          </a:p>
        </p:txBody>
      </p:sp>
      <p:sp>
        <p:nvSpPr>
          <p:cNvPr id="4" name="Slide Number Placeholder 3">
            <a:extLst>
              <a:ext uri="{FF2B5EF4-FFF2-40B4-BE49-F238E27FC236}">
                <a16:creationId xmlns:a16="http://schemas.microsoft.com/office/drawing/2014/main" id="{22A4BDF4-C175-6C82-D67B-89CE51ACA686}"/>
              </a:ext>
            </a:extLst>
          </p:cNvPr>
          <p:cNvSpPr>
            <a:spLocks noGrp="1"/>
          </p:cNvSpPr>
          <p:nvPr>
            <p:ph type="sldNum" sz="quarter" idx="12"/>
          </p:nvPr>
        </p:nvSpPr>
        <p:spPr/>
        <p:txBody>
          <a:bodyPr/>
          <a:lstStyle/>
          <a:p>
            <a:fld id="{3DBD8359-3329-4B3A-ACBC-A4090DEA2999}" type="slidenum">
              <a:rPr lang="en-US" smtClean="0"/>
              <a:t>12</a:t>
            </a:fld>
            <a:endParaRPr lang="en-US"/>
          </a:p>
        </p:txBody>
      </p:sp>
    </p:spTree>
    <p:extLst>
      <p:ext uri="{BB962C8B-B14F-4D97-AF65-F5344CB8AC3E}">
        <p14:creationId xmlns:p14="http://schemas.microsoft.com/office/powerpoint/2010/main" val="1754092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7F78F-D214-9428-56EC-930A0B2415A9}"/>
              </a:ext>
            </a:extLst>
          </p:cNvPr>
          <p:cNvSpPr>
            <a:spLocks noGrp="1"/>
          </p:cNvSpPr>
          <p:nvPr>
            <p:ph type="title"/>
          </p:nvPr>
        </p:nvSpPr>
        <p:spPr/>
        <p:txBody>
          <a:bodyPr/>
          <a:lstStyle/>
          <a:p>
            <a:r>
              <a:rPr lang="en-US" dirty="0"/>
              <a:t>Advantages and Disadvantages of Unsupervised Learning</a:t>
            </a:r>
          </a:p>
        </p:txBody>
      </p:sp>
      <p:graphicFrame>
        <p:nvGraphicFramePr>
          <p:cNvPr id="5" name="Content Placeholder 4">
            <a:extLst>
              <a:ext uri="{FF2B5EF4-FFF2-40B4-BE49-F238E27FC236}">
                <a16:creationId xmlns:a16="http://schemas.microsoft.com/office/drawing/2014/main" id="{9A3BE18B-FCCD-7DF5-2CE2-3EB9FCD30279}"/>
              </a:ext>
            </a:extLst>
          </p:cNvPr>
          <p:cNvGraphicFramePr>
            <a:graphicFrameLocks noGrp="1"/>
          </p:cNvGraphicFramePr>
          <p:nvPr>
            <p:ph idx="1"/>
            <p:extLst>
              <p:ext uri="{D42A27DB-BD31-4B8C-83A1-F6EECF244321}">
                <p14:modId xmlns:p14="http://schemas.microsoft.com/office/powerpoint/2010/main" val="4117073648"/>
              </p:ext>
            </p:extLst>
          </p:nvPr>
        </p:nvGraphicFramePr>
        <p:xfrm>
          <a:off x="609600" y="1719263"/>
          <a:ext cx="10972800" cy="426720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441441671"/>
                    </a:ext>
                  </a:extLst>
                </a:gridCol>
                <a:gridCol w="5486400">
                  <a:extLst>
                    <a:ext uri="{9D8B030D-6E8A-4147-A177-3AD203B41FA5}">
                      <a16:colId xmlns:a16="http://schemas.microsoft.com/office/drawing/2014/main" val="2162376312"/>
                    </a:ext>
                  </a:extLst>
                </a:gridCol>
              </a:tblGrid>
              <a:tr h="370840">
                <a:tc>
                  <a:txBody>
                    <a:bodyPr/>
                    <a:lstStyle/>
                    <a:p>
                      <a:pPr algn="ctr"/>
                      <a:r>
                        <a:rPr lang="en-US" sz="2600" b="1" dirty="0"/>
                        <a:t>Advantages</a:t>
                      </a:r>
                    </a:p>
                  </a:txBody>
                  <a:tcPr/>
                </a:tc>
                <a:tc>
                  <a:txBody>
                    <a:bodyPr/>
                    <a:lstStyle/>
                    <a:p>
                      <a:pPr algn="ctr"/>
                      <a:r>
                        <a:rPr lang="en-US" sz="2600" b="1" dirty="0"/>
                        <a:t>Disadvantages</a:t>
                      </a:r>
                    </a:p>
                  </a:txBody>
                  <a:tcPr/>
                </a:tc>
                <a:extLst>
                  <a:ext uri="{0D108BD9-81ED-4DB2-BD59-A6C34878D82A}">
                    <a16:rowId xmlns:a16="http://schemas.microsoft.com/office/drawing/2014/main" val="3243185163"/>
                  </a:ext>
                </a:extLst>
              </a:tr>
              <a:tr h="370840">
                <a:tc>
                  <a:txBody>
                    <a:bodyPr/>
                    <a:lstStyle/>
                    <a:p>
                      <a:pPr marL="342900" indent="-342900">
                        <a:buFont typeface="Arial" panose="020B0604020202020204" pitchFamily="34" charset="0"/>
                        <a:buChar char="•"/>
                      </a:pPr>
                      <a:r>
                        <a:rPr lang="en-US" sz="2200" dirty="0"/>
                        <a:t>Uncovering hidden patterns and structures in data without needing labeled examples.</a:t>
                      </a:r>
                    </a:p>
                    <a:p>
                      <a:pPr marL="342900" indent="-342900">
                        <a:buFont typeface="Arial" panose="020B0604020202020204" pitchFamily="34" charset="0"/>
                        <a:buChar char="•"/>
                      </a:pPr>
                      <a:r>
                        <a:rPr lang="en-US" sz="2200" dirty="0"/>
                        <a:t>Ability to explore and discover insights from large and complex datasets.</a:t>
                      </a:r>
                    </a:p>
                    <a:p>
                      <a:pPr marL="342900" indent="-342900">
                        <a:buFont typeface="Arial" panose="020B0604020202020204" pitchFamily="34" charset="0"/>
                        <a:buChar char="•"/>
                      </a:pPr>
                      <a:r>
                        <a:rPr lang="en-US" sz="2200" dirty="0"/>
                        <a:t>Flexibility in handling diverse data types and domains.</a:t>
                      </a:r>
                    </a:p>
                    <a:p>
                      <a:pPr marL="342900" indent="-342900">
                        <a:buFont typeface="Arial" panose="020B0604020202020204" pitchFamily="34" charset="0"/>
                        <a:buChar char="•"/>
                      </a:pPr>
                      <a:r>
                        <a:rPr lang="en-US" sz="2200" dirty="0"/>
                        <a:t>Useful for exploratory data analysis and feature engineering.</a:t>
                      </a:r>
                    </a:p>
                    <a:p>
                      <a:pPr marL="342900" indent="-342900">
                        <a:buFont typeface="Arial" panose="020B0604020202020204" pitchFamily="34" charset="0"/>
                        <a:buChar char="•"/>
                      </a:pPr>
                      <a:r>
                        <a:rPr lang="en-US" sz="2200" dirty="0"/>
                        <a:t>Can be applied in scenarios where labeled data is scarce or unavailable.</a:t>
                      </a:r>
                    </a:p>
                  </a:txBody>
                  <a:tcPr/>
                </a:tc>
                <a:tc>
                  <a:txBody>
                    <a:bodyPr/>
                    <a:lstStyle/>
                    <a:p>
                      <a:pPr marL="342900" indent="-342900">
                        <a:buFont typeface="Arial" panose="020B0604020202020204" pitchFamily="34" charset="0"/>
                        <a:buChar char="•"/>
                      </a:pPr>
                      <a:r>
                        <a:rPr lang="en-US" sz="2200" dirty="0"/>
                        <a:t>Lack of clear objective metrics for evaluating model performance.</a:t>
                      </a:r>
                    </a:p>
                    <a:p>
                      <a:pPr marL="342900" indent="-342900">
                        <a:buFont typeface="Arial" panose="020B0604020202020204" pitchFamily="34" charset="0"/>
                        <a:buChar char="•"/>
                      </a:pPr>
                      <a:r>
                        <a:rPr lang="en-US" sz="2200" dirty="0"/>
                        <a:t>Difficulty in interpreting and validating the learned patterns or clusters.</a:t>
                      </a:r>
                    </a:p>
                    <a:p>
                      <a:pPr marL="342900" indent="-342900">
                        <a:buFont typeface="Arial" panose="020B0604020202020204" pitchFamily="34" charset="0"/>
                        <a:buChar char="•"/>
                      </a:pPr>
                      <a:r>
                        <a:rPr lang="en-US" sz="2200" dirty="0"/>
                        <a:t>Sensitivity to noise and outliers in the data, leading to potentially misleading results.</a:t>
                      </a:r>
                    </a:p>
                    <a:p>
                      <a:pPr marL="342900" indent="-342900">
                        <a:buFont typeface="Arial" panose="020B0604020202020204" pitchFamily="34" charset="0"/>
                        <a:buChar char="•"/>
                      </a:pPr>
                      <a:r>
                        <a:rPr lang="en-US" sz="2200" dirty="0"/>
                        <a:t>Potential scalability issues with large datasets and high-dimensional feature spaces.</a:t>
                      </a:r>
                    </a:p>
                  </a:txBody>
                  <a:tcPr/>
                </a:tc>
                <a:extLst>
                  <a:ext uri="{0D108BD9-81ED-4DB2-BD59-A6C34878D82A}">
                    <a16:rowId xmlns:a16="http://schemas.microsoft.com/office/drawing/2014/main" val="232237495"/>
                  </a:ext>
                </a:extLst>
              </a:tr>
            </a:tbl>
          </a:graphicData>
        </a:graphic>
      </p:graphicFrame>
      <p:sp>
        <p:nvSpPr>
          <p:cNvPr id="4" name="Slide Number Placeholder 3">
            <a:extLst>
              <a:ext uri="{FF2B5EF4-FFF2-40B4-BE49-F238E27FC236}">
                <a16:creationId xmlns:a16="http://schemas.microsoft.com/office/drawing/2014/main" id="{00A5E54B-0D10-3BB0-FE18-56382507AF4B}"/>
              </a:ext>
            </a:extLst>
          </p:cNvPr>
          <p:cNvSpPr>
            <a:spLocks noGrp="1"/>
          </p:cNvSpPr>
          <p:nvPr>
            <p:ph type="sldNum" sz="quarter" idx="12"/>
          </p:nvPr>
        </p:nvSpPr>
        <p:spPr/>
        <p:txBody>
          <a:bodyPr/>
          <a:lstStyle/>
          <a:p>
            <a:fld id="{3DBD8359-3329-4B3A-ACBC-A4090DEA2999}" type="slidenum">
              <a:rPr lang="en-US" smtClean="0"/>
              <a:t>13</a:t>
            </a:fld>
            <a:endParaRPr lang="en-US"/>
          </a:p>
        </p:txBody>
      </p:sp>
    </p:spTree>
    <p:extLst>
      <p:ext uri="{BB962C8B-B14F-4D97-AF65-F5344CB8AC3E}">
        <p14:creationId xmlns:p14="http://schemas.microsoft.com/office/powerpoint/2010/main" val="716065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1E51-816D-F5CE-E4F9-4521B95D17CD}"/>
              </a:ext>
            </a:extLst>
          </p:cNvPr>
          <p:cNvSpPr>
            <a:spLocks noGrp="1"/>
          </p:cNvSpPr>
          <p:nvPr>
            <p:ph type="title"/>
          </p:nvPr>
        </p:nvSpPr>
        <p:spPr/>
        <p:txBody>
          <a:bodyPr/>
          <a:lstStyle/>
          <a:p>
            <a:r>
              <a:rPr lang="en-US" dirty="0"/>
              <a:t>Difference Between Supervised and Unsupervised Learning</a:t>
            </a:r>
          </a:p>
        </p:txBody>
      </p:sp>
      <p:graphicFrame>
        <p:nvGraphicFramePr>
          <p:cNvPr id="5" name="Content Placeholder 4">
            <a:extLst>
              <a:ext uri="{FF2B5EF4-FFF2-40B4-BE49-F238E27FC236}">
                <a16:creationId xmlns:a16="http://schemas.microsoft.com/office/drawing/2014/main" id="{58E76BAE-A835-A0BE-FFD7-6F6AB37DD8B1}"/>
              </a:ext>
            </a:extLst>
          </p:cNvPr>
          <p:cNvGraphicFramePr>
            <a:graphicFrameLocks noGrp="1"/>
          </p:cNvGraphicFramePr>
          <p:nvPr>
            <p:ph idx="1"/>
            <p:extLst>
              <p:ext uri="{D42A27DB-BD31-4B8C-83A1-F6EECF244321}">
                <p14:modId xmlns:p14="http://schemas.microsoft.com/office/powerpoint/2010/main" val="887817238"/>
              </p:ext>
            </p:extLst>
          </p:nvPr>
        </p:nvGraphicFramePr>
        <p:xfrm>
          <a:off x="609600" y="1719263"/>
          <a:ext cx="10972797" cy="4800600"/>
        </p:xfrm>
        <a:graphic>
          <a:graphicData uri="http://schemas.openxmlformats.org/drawingml/2006/table">
            <a:tbl>
              <a:tblPr firstRow="1" bandRow="1">
                <a:tableStyleId>{5C22544A-7EE6-4342-B048-85BDC9FD1C3A}</a:tableStyleId>
              </a:tblPr>
              <a:tblGrid>
                <a:gridCol w="2035629">
                  <a:extLst>
                    <a:ext uri="{9D8B030D-6E8A-4147-A177-3AD203B41FA5}">
                      <a16:colId xmlns:a16="http://schemas.microsoft.com/office/drawing/2014/main" val="107748844"/>
                    </a:ext>
                  </a:extLst>
                </a:gridCol>
                <a:gridCol w="4550228">
                  <a:extLst>
                    <a:ext uri="{9D8B030D-6E8A-4147-A177-3AD203B41FA5}">
                      <a16:colId xmlns:a16="http://schemas.microsoft.com/office/drawing/2014/main" val="3188318490"/>
                    </a:ext>
                  </a:extLst>
                </a:gridCol>
                <a:gridCol w="4386940">
                  <a:extLst>
                    <a:ext uri="{9D8B030D-6E8A-4147-A177-3AD203B41FA5}">
                      <a16:colId xmlns:a16="http://schemas.microsoft.com/office/drawing/2014/main" val="472831901"/>
                    </a:ext>
                  </a:extLst>
                </a:gridCol>
              </a:tblGrid>
              <a:tr h="370840">
                <a:tc>
                  <a:txBody>
                    <a:bodyPr/>
                    <a:lstStyle/>
                    <a:p>
                      <a:pPr algn="ctr"/>
                      <a:r>
                        <a:rPr lang="en-US" sz="1500" b="1" i="0" dirty="0">
                          <a:solidFill>
                            <a:srgbClr val="51565E"/>
                          </a:solidFill>
                          <a:effectLst/>
                          <a:latin typeface="Roboto" panose="02000000000000000000" pitchFamily="2" charset="0"/>
                        </a:rPr>
                        <a:t>Aspect</a:t>
                      </a:r>
                    </a:p>
                  </a:txBody>
                  <a:tcPr marL="76200" marR="76200" marT="101600" marB="101600" anchor="ctr"/>
                </a:tc>
                <a:tc>
                  <a:txBody>
                    <a:bodyPr/>
                    <a:lstStyle/>
                    <a:p>
                      <a:pPr algn="ctr"/>
                      <a:r>
                        <a:rPr lang="en-US" sz="1500" b="1" i="0" dirty="0">
                          <a:solidFill>
                            <a:srgbClr val="51565E"/>
                          </a:solidFill>
                          <a:effectLst/>
                          <a:latin typeface="Roboto" panose="02000000000000000000" pitchFamily="2" charset="0"/>
                        </a:rPr>
                        <a:t>Supervised Learning</a:t>
                      </a:r>
                    </a:p>
                  </a:txBody>
                  <a:tcPr marL="76200" marR="76200" marT="101600" marB="101600" anchor="ctr"/>
                </a:tc>
                <a:tc>
                  <a:txBody>
                    <a:bodyPr/>
                    <a:lstStyle/>
                    <a:p>
                      <a:pPr algn="ctr"/>
                      <a:r>
                        <a:rPr lang="en-US" sz="1500" b="1" i="0" dirty="0">
                          <a:solidFill>
                            <a:srgbClr val="51565E"/>
                          </a:solidFill>
                          <a:effectLst/>
                          <a:latin typeface="Roboto" panose="02000000000000000000" pitchFamily="2" charset="0"/>
                        </a:rPr>
                        <a:t>Unsupervised Learning</a:t>
                      </a:r>
                    </a:p>
                  </a:txBody>
                  <a:tcPr marL="76200" marR="76200" marT="101600" marB="101600" anchor="ctr"/>
                </a:tc>
                <a:extLst>
                  <a:ext uri="{0D108BD9-81ED-4DB2-BD59-A6C34878D82A}">
                    <a16:rowId xmlns:a16="http://schemas.microsoft.com/office/drawing/2014/main" val="949575176"/>
                  </a:ext>
                </a:extLst>
              </a:tr>
              <a:tr h="370840">
                <a:tc>
                  <a:txBody>
                    <a:bodyPr/>
                    <a:lstStyle/>
                    <a:p>
                      <a:pPr algn="ctr"/>
                      <a:r>
                        <a:rPr lang="en-US" sz="1500" b="1" i="0" dirty="0">
                          <a:solidFill>
                            <a:srgbClr val="51565E"/>
                          </a:solidFill>
                          <a:effectLst/>
                          <a:latin typeface="Roboto" panose="02000000000000000000" pitchFamily="2" charset="0"/>
                        </a:rPr>
                        <a:t>Input Data</a:t>
                      </a:r>
                    </a:p>
                  </a:txBody>
                  <a:tcPr marL="76200" marR="76200" marT="101600" marB="101600" anchor="ctr"/>
                </a:tc>
                <a:tc>
                  <a:txBody>
                    <a:bodyPr/>
                    <a:lstStyle/>
                    <a:p>
                      <a:pPr algn="ctr"/>
                      <a:r>
                        <a:rPr lang="en-US" sz="1500" b="0" i="0">
                          <a:solidFill>
                            <a:srgbClr val="51565E"/>
                          </a:solidFill>
                          <a:effectLst/>
                          <a:latin typeface="Roboto" panose="02000000000000000000" pitchFamily="2" charset="0"/>
                        </a:rPr>
                        <a:t>Labeled: Input data with corresponding output labels.</a:t>
                      </a:r>
                    </a:p>
                  </a:txBody>
                  <a:tcPr marL="76200" marR="76200" marT="101600" marB="101600" anchor="ctr"/>
                </a:tc>
                <a:tc>
                  <a:txBody>
                    <a:bodyPr/>
                    <a:lstStyle/>
                    <a:p>
                      <a:pPr algn="ctr"/>
                      <a:r>
                        <a:rPr lang="en-US" sz="1500" b="0" i="0">
                          <a:solidFill>
                            <a:srgbClr val="51565E"/>
                          </a:solidFill>
                          <a:effectLst/>
                          <a:latin typeface="Roboto" panose="02000000000000000000" pitchFamily="2" charset="0"/>
                        </a:rPr>
                        <a:t>Unlabeled: Input data without corresponding output labels.</a:t>
                      </a:r>
                    </a:p>
                  </a:txBody>
                  <a:tcPr marL="76200" marR="76200" marT="101600" marB="101600" anchor="ctr"/>
                </a:tc>
                <a:extLst>
                  <a:ext uri="{0D108BD9-81ED-4DB2-BD59-A6C34878D82A}">
                    <a16:rowId xmlns:a16="http://schemas.microsoft.com/office/drawing/2014/main" val="3736971559"/>
                  </a:ext>
                </a:extLst>
              </a:tr>
              <a:tr h="370840">
                <a:tc>
                  <a:txBody>
                    <a:bodyPr/>
                    <a:lstStyle/>
                    <a:p>
                      <a:pPr algn="ctr"/>
                      <a:r>
                        <a:rPr lang="en-US" sz="1500" b="1" i="0" dirty="0">
                          <a:solidFill>
                            <a:srgbClr val="51565E"/>
                          </a:solidFill>
                          <a:effectLst/>
                          <a:latin typeface="Roboto" panose="02000000000000000000" pitchFamily="2" charset="0"/>
                        </a:rPr>
                        <a:t>Objective</a:t>
                      </a:r>
                    </a:p>
                  </a:txBody>
                  <a:tcPr marL="76200" marR="76200" marT="101600" marB="101600" anchor="ctr"/>
                </a:tc>
                <a:tc>
                  <a:txBody>
                    <a:bodyPr/>
                    <a:lstStyle/>
                    <a:p>
                      <a:pPr algn="ctr"/>
                      <a:r>
                        <a:rPr lang="en-US" sz="1500" b="0" i="0" dirty="0">
                          <a:solidFill>
                            <a:srgbClr val="51565E"/>
                          </a:solidFill>
                          <a:effectLst/>
                          <a:latin typeface="Roboto" panose="02000000000000000000" pitchFamily="2" charset="0"/>
                        </a:rPr>
                        <a:t>Predict or classify output labels based on input features.</a:t>
                      </a:r>
                    </a:p>
                  </a:txBody>
                  <a:tcPr marL="76200" marR="76200" marT="101600" marB="101600" anchor="ctr"/>
                </a:tc>
                <a:tc>
                  <a:txBody>
                    <a:bodyPr/>
                    <a:lstStyle/>
                    <a:p>
                      <a:pPr algn="ctr"/>
                      <a:r>
                        <a:rPr lang="en-US" sz="1500" b="0" i="0">
                          <a:solidFill>
                            <a:srgbClr val="51565E"/>
                          </a:solidFill>
                          <a:effectLst/>
                          <a:latin typeface="Roboto" panose="02000000000000000000" pitchFamily="2" charset="0"/>
                        </a:rPr>
                        <a:t>Discover hidden patterns, structures, or representations in data.</a:t>
                      </a:r>
                    </a:p>
                  </a:txBody>
                  <a:tcPr marL="76200" marR="76200" marT="101600" marB="101600" anchor="ctr"/>
                </a:tc>
                <a:extLst>
                  <a:ext uri="{0D108BD9-81ED-4DB2-BD59-A6C34878D82A}">
                    <a16:rowId xmlns:a16="http://schemas.microsoft.com/office/drawing/2014/main" val="3435696484"/>
                  </a:ext>
                </a:extLst>
              </a:tr>
              <a:tr h="370840">
                <a:tc>
                  <a:txBody>
                    <a:bodyPr/>
                    <a:lstStyle/>
                    <a:p>
                      <a:pPr algn="ctr"/>
                      <a:r>
                        <a:rPr lang="en-US" sz="1500" b="1" i="0" dirty="0">
                          <a:solidFill>
                            <a:srgbClr val="51565E"/>
                          </a:solidFill>
                          <a:effectLst/>
                          <a:latin typeface="Roboto" panose="02000000000000000000" pitchFamily="2" charset="0"/>
                        </a:rPr>
                        <a:t>Task Types</a:t>
                      </a:r>
                    </a:p>
                  </a:txBody>
                  <a:tcPr marL="76200" marR="76200" marT="101600" marB="101600" anchor="ctr"/>
                </a:tc>
                <a:tc>
                  <a:txBody>
                    <a:bodyPr/>
                    <a:lstStyle/>
                    <a:p>
                      <a:pPr algn="ctr"/>
                      <a:r>
                        <a:rPr lang="en-US" sz="1500" b="0" i="0" dirty="0">
                          <a:solidFill>
                            <a:srgbClr val="51565E"/>
                          </a:solidFill>
                          <a:effectLst/>
                          <a:latin typeface="Roboto" panose="02000000000000000000" pitchFamily="2" charset="0"/>
                        </a:rPr>
                        <a:t>Regression, classification.</a:t>
                      </a:r>
                    </a:p>
                  </a:txBody>
                  <a:tcPr marL="76200" marR="76200" marT="101600" marB="101600" anchor="ctr"/>
                </a:tc>
                <a:tc>
                  <a:txBody>
                    <a:bodyPr/>
                    <a:lstStyle/>
                    <a:p>
                      <a:pPr algn="ctr"/>
                      <a:r>
                        <a:rPr lang="en-US" sz="1500" b="0" i="0">
                          <a:solidFill>
                            <a:srgbClr val="51565E"/>
                          </a:solidFill>
                          <a:effectLst/>
                          <a:latin typeface="Roboto" panose="02000000000000000000" pitchFamily="2" charset="0"/>
                        </a:rPr>
                        <a:t>Clustering, dimensionality reduction, anomaly detection.</a:t>
                      </a:r>
                    </a:p>
                  </a:txBody>
                  <a:tcPr marL="76200" marR="76200" marT="101600" marB="101600" anchor="ctr"/>
                </a:tc>
                <a:extLst>
                  <a:ext uri="{0D108BD9-81ED-4DB2-BD59-A6C34878D82A}">
                    <a16:rowId xmlns:a16="http://schemas.microsoft.com/office/drawing/2014/main" val="4094046957"/>
                  </a:ext>
                </a:extLst>
              </a:tr>
              <a:tr h="370840">
                <a:tc>
                  <a:txBody>
                    <a:bodyPr/>
                    <a:lstStyle/>
                    <a:p>
                      <a:pPr algn="ctr"/>
                      <a:r>
                        <a:rPr lang="en-US" sz="1500" b="1" i="0" dirty="0">
                          <a:solidFill>
                            <a:srgbClr val="51565E"/>
                          </a:solidFill>
                          <a:effectLst/>
                          <a:latin typeface="Roboto" panose="02000000000000000000" pitchFamily="2" charset="0"/>
                        </a:rPr>
                        <a:t>Training Process</a:t>
                      </a:r>
                    </a:p>
                  </a:txBody>
                  <a:tcPr marL="76200" marR="76200" marT="101600" marB="101600" anchor="ctr"/>
                </a:tc>
                <a:tc>
                  <a:txBody>
                    <a:bodyPr/>
                    <a:lstStyle/>
                    <a:p>
                      <a:pPr algn="ctr"/>
                      <a:r>
                        <a:rPr lang="en-US" sz="1500" b="0" i="0" dirty="0">
                          <a:solidFill>
                            <a:srgbClr val="51565E"/>
                          </a:solidFill>
                          <a:effectLst/>
                          <a:latin typeface="Roboto" panose="02000000000000000000" pitchFamily="2" charset="0"/>
                        </a:rPr>
                        <a:t>Requires labeled training data.</a:t>
                      </a:r>
                    </a:p>
                  </a:txBody>
                  <a:tcPr marL="76200" marR="76200" marT="101600" marB="101600" anchor="ctr"/>
                </a:tc>
                <a:tc>
                  <a:txBody>
                    <a:bodyPr/>
                    <a:lstStyle/>
                    <a:p>
                      <a:pPr algn="ctr"/>
                      <a:r>
                        <a:rPr lang="en-US" sz="1500" b="0" i="0">
                          <a:solidFill>
                            <a:srgbClr val="51565E"/>
                          </a:solidFill>
                          <a:effectLst/>
                          <a:latin typeface="Roboto" panose="02000000000000000000" pitchFamily="2" charset="0"/>
                        </a:rPr>
                        <a:t>Does not require labeled training data.</a:t>
                      </a:r>
                    </a:p>
                  </a:txBody>
                  <a:tcPr marL="76200" marR="76200" marT="101600" marB="101600" anchor="ctr"/>
                </a:tc>
                <a:extLst>
                  <a:ext uri="{0D108BD9-81ED-4DB2-BD59-A6C34878D82A}">
                    <a16:rowId xmlns:a16="http://schemas.microsoft.com/office/drawing/2014/main" val="3277506832"/>
                  </a:ext>
                </a:extLst>
              </a:tr>
              <a:tr h="370840">
                <a:tc>
                  <a:txBody>
                    <a:bodyPr/>
                    <a:lstStyle/>
                    <a:p>
                      <a:pPr algn="ctr"/>
                      <a:r>
                        <a:rPr lang="en-US" sz="1500" b="1" i="0" dirty="0">
                          <a:solidFill>
                            <a:srgbClr val="51565E"/>
                          </a:solidFill>
                          <a:effectLst/>
                          <a:latin typeface="Roboto" panose="02000000000000000000" pitchFamily="2" charset="0"/>
                        </a:rPr>
                        <a:t>Evaluation Metrics</a:t>
                      </a:r>
                    </a:p>
                  </a:txBody>
                  <a:tcPr marL="76200" marR="76200" marT="101600" marB="101600" anchor="ctr"/>
                </a:tc>
                <a:tc>
                  <a:txBody>
                    <a:bodyPr/>
                    <a:lstStyle/>
                    <a:p>
                      <a:pPr algn="ctr"/>
                      <a:r>
                        <a:rPr lang="en-US" sz="1500" b="0" i="0" dirty="0">
                          <a:solidFill>
                            <a:srgbClr val="51565E"/>
                          </a:solidFill>
                          <a:effectLst/>
                          <a:latin typeface="Roboto" panose="02000000000000000000" pitchFamily="2" charset="0"/>
                        </a:rPr>
                        <a:t>Accuracy, precision, recall (for classification);</a:t>
                      </a:r>
                    </a:p>
                  </a:txBody>
                  <a:tcPr marL="76200" marR="76200" marT="101600" marB="101600" anchor="ctr"/>
                </a:tc>
                <a:tc>
                  <a:txBody>
                    <a:bodyPr/>
                    <a:lstStyle/>
                    <a:p>
                      <a:pPr algn="ctr"/>
                      <a:r>
                        <a:rPr lang="en-US" sz="1500" b="0" i="0" dirty="0">
                          <a:solidFill>
                            <a:srgbClr val="51565E"/>
                          </a:solidFill>
                          <a:effectLst/>
                          <a:latin typeface="Roboto" panose="02000000000000000000" pitchFamily="2" charset="0"/>
                        </a:rPr>
                        <a:t>Internal metrics (e.g., silhouette score, inertia);</a:t>
                      </a:r>
                    </a:p>
                  </a:txBody>
                  <a:tcPr marL="76200" marR="76200" marT="101600" marB="101600" anchor="ctr"/>
                </a:tc>
                <a:extLst>
                  <a:ext uri="{0D108BD9-81ED-4DB2-BD59-A6C34878D82A}">
                    <a16:rowId xmlns:a16="http://schemas.microsoft.com/office/drawing/2014/main" val="3234261652"/>
                  </a:ext>
                </a:extLst>
              </a:tr>
              <a:tr h="370840">
                <a:tc>
                  <a:txBody>
                    <a:bodyPr/>
                    <a:lstStyle/>
                    <a:p>
                      <a:pPr algn="ctr"/>
                      <a:endParaRPr lang="en-US" sz="1500" b="1" i="0" dirty="0">
                        <a:solidFill>
                          <a:srgbClr val="51565E"/>
                        </a:solidFill>
                        <a:effectLst/>
                        <a:latin typeface="Roboto" panose="02000000000000000000" pitchFamily="2" charset="0"/>
                      </a:endParaRPr>
                    </a:p>
                  </a:txBody>
                  <a:tcPr marL="76200" marR="76200" marT="101600" marB="101600" anchor="ctr"/>
                </a:tc>
                <a:tc>
                  <a:txBody>
                    <a:bodyPr/>
                    <a:lstStyle/>
                    <a:p>
                      <a:pPr algn="ctr"/>
                      <a:r>
                        <a:rPr lang="en-US" sz="1500" b="0" i="0">
                          <a:solidFill>
                            <a:srgbClr val="51565E"/>
                          </a:solidFill>
                          <a:effectLst/>
                          <a:latin typeface="Roboto" panose="02000000000000000000" pitchFamily="2" charset="0"/>
                        </a:rPr>
                        <a:t>MSE, RMSE, R-squared (for regression).</a:t>
                      </a:r>
                    </a:p>
                  </a:txBody>
                  <a:tcPr marL="76200" marR="76200" marT="101600" marB="101600" anchor="ctr"/>
                </a:tc>
                <a:tc>
                  <a:txBody>
                    <a:bodyPr/>
                    <a:lstStyle/>
                    <a:p>
                      <a:pPr algn="ctr"/>
                      <a:r>
                        <a:rPr lang="en-US" sz="1500" b="0" i="0" dirty="0">
                          <a:solidFill>
                            <a:srgbClr val="51565E"/>
                          </a:solidFill>
                          <a:effectLst/>
                          <a:latin typeface="Roboto" panose="02000000000000000000" pitchFamily="2" charset="0"/>
                        </a:rPr>
                        <a:t>External metrics (if ground truth labels available).</a:t>
                      </a:r>
                    </a:p>
                  </a:txBody>
                  <a:tcPr marL="76200" marR="76200" marT="101600" marB="101600" anchor="ctr"/>
                </a:tc>
                <a:extLst>
                  <a:ext uri="{0D108BD9-81ED-4DB2-BD59-A6C34878D82A}">
                    <a16:rowId xmlns:a16="http://schemas.microsoft.com/office/drawing/2014/main" val="2991861999"/>
                  </a:ext>
                </a:extLst>
              </a:tr>
              <a:tr h="370840">
                <a:tc>
                  <a:txBody>
                    <a:bodyPr/>
                    <a:lstStyle/>
                    <a:p>
                      <a:pPr algn="ctr"/>
                      <a:r>
                        <a:rPr lang="en-US" sz="1500" b="1" i="0" dirty="0">
                          <a:solidFill>
                            <a:srgbClr val="51565E"/>
                          </a:solidFill>
                          <a:effectLst/>
                          <a:latin typeface="Roboto" panose="02000000000000000000" pitchFamily="2" charset="0"/>
                        </a:rPr>
                        <a:t>Example Algorithms</a:t>
                      </a:r>
                    </a:p>
                  </a:txBody>
                  <a:tcPr marL="76200" marR="76200" marT="101600" marB="101600" anchor="ctr"/>
                </a:tc>
                <a:tc>
                  <a:txBody>
                    <a:bodyPr/>
                    <a:lstStyle/>
                    <a:p>
                      <a:pPr algn="ctr"/>
                      <a:r>
                        <a:rPr lang="en-US" sz="1500" b="0" i="0" dirty="0">
                          <a:solidFill>
                            <a:srgbClr val="51565E"/>
                          </a:solidFill>
                          <a:effectLst/>
                          <a:latin typeface="Roboto" panose="02000000000000000000" pitchFamily="2" charset="0"/>
                        </a:rPr>
                        <a:t>Linear regression, decision trees, neural networks.</a:t>
                      </a:r>
                    </a:p>
                  </a:txBody>
                  <a:tcPr marL="76200" marR="76200" marT="101600" marB="101600" anchor="ctr"/>
                </a:tc>
                <a:tc>
                  <a:txBody>
                    <a:bodyPr/>
                    <a:lstStyle/>
                    <a:p>
                      <a:pPr algn="ctr"/>
                      <a:r>
                        <a:rPr lang="en-US" sz="1500" b="0" i="0" dirty="0">
                          <a:solidFill>
                            <a:srgbClr val="51565E"/>
                          </a:solidFill>
                          <a:effectLst/>
                          <a:latin typeface="Roboto" panose="02000000000000000000" pitchFamily="2" charset="0"/>
                        </a:rPr>
                        <a:t>K-means clustering, PCA, DBSCAN, autoencoders.</a:t>
                      </a:r>
                    </a:p>
                  </a:txBody>
                  <a:tcPr marL="76200" marR="76200" marT="101600" marB="101600" anchor="ctr"/>
                </a:tc>
                <a:extLst>
                  <a:ext uri="{0D108BD9-81ED-4DB2-BD59-A6C34878D82A}">
                    <a16:rowId xmlns:a16="http://schemas.microsoft.com/office/drawing/2014/main" val="495271798"/>
                  </a:ext>
                </a:extLst>
              </a:tr>
              <a:tr h="370840">
                <a:tc>
                  <a:txBody>
                    <a:bodyPr/>
                    <a:lstStyle/>
                    <a:p>
                      <a:pPr algn="ctr"/>
                      <a:r>
                        <a:rPr lang="en-US" sz="1500" b="1" i="0" dirty="0">
                          <a:solidFill>
                            <a:srgbClr val="51565E"/>
                          </a:solidFill>
                          <a:effectLst/>
                          <a:latin typeface="Roboto" panose="02000000000000000000" pitchFamily="2" charset="0"/>
                        </a:rPr>
                        <a:t>Applications</a:t>
                      </a:r>
                    </a:p>
                  </a:txBody>
                  <a:tcPr marL="76200" marR="76200" marT="101600" marB="101600" anchor="ctr"/>
                </a:tc>
                <a:tc>
                  <a:txBody>
                    <a:bodyPr/>
                    <a:lstStyle/>
                    <a:p>
                      <a:pPr algn="ctr"/>
                      <a:r>
                        <a:rPr lang="en-US" sz="1500" b="0" i="0">
                          <a:solidFill>
                            <a:srgbClr val="51565E"/>
                          </a:solidFill>
                          <a:effectLst/>
                          <a:latin typeface="Roboto" panose="02000000000000000000" pitchFamily="2" charset="0"/>
                        </a:rPr>
                        <a:t>Spam filtering, image classification, medical diagnosis.</a:t>
                      </a:r>
                    </a:p>
                  </a:txBody>
                  <a:tcPr marL="76200" marR="76200" marT="101600" marB="101600" anchor="ctr"/>
                </a:tc>
                <a:tc>
                  <a:txBody>
                    <a:bodyPr/>
                    <a:lstStyle/>
                    <a:p>
                      <a:pPr algn="ctr"/>
                      <a:r>
                        <a:rPr lang="en-US" sz="1500" b="0" i="0" dirty="0">
                          <a:solidFill>
                            <a:srgbClr val="51565E"/>
                          </a:solidFill>
                          <a:effectLst/>
                          <a:latin typeface="Roboto" panose="02000000000000000000" pitchFamily="2" charset="0"/>
                        </a:rPr>
                        <a:t>Market segmentation, anomaly detection, recommendation systems.</a:t>
                      </a:r>
                    </a:p>
                  </a:txBody>
                  <a:tcPr marL="76200" marR="76200" marT="101600" marB="101600" anchor="ctr"/>
                </a:tc>
                <a:extLst>
                  <a:ext uri="{0D108BD9-81ED-4DB2-BD59-A6C34878D82A}">
                    <a16:rowId xmlns:a16="http://schemas.microsoft.com/office/drawing/2014/main" val="3248841348"/>
                  </a:ext>
                </a:extLst>
              </a:tr>
            </a:tbl>
          </a:graphicData>
        </a:graphic>
      </p:graphicFrame>
      <p:sp>
        <p:nvSpPr>
          <p:cNvPr id="4" name="Slide Number Placeholder 3">
            <a:extLst>
              <a:ext uri="{FF2B5EF4-FFF2-40B4-BE49-F238E27FC236}">
                <a16:creationId xmlns:a16="http://schemas.microsoft.com/office/drawing/2014/main" id="{6273F985-3F73-AA42-DA6D-D691A4A8E4EB}"/>
              </a:ext>
            </a:extLst>
          </p:cNvPr>
          <p:cNvSpPr>
            <a:spLocks noGrp="1"/>
          </p:cNvSpPr>
          <p:nvPr>
            <p:ph type="sldNum" sz="quarter" idx="12"/>
          </p:nvPr>
        </p:nvSpPr>
        <p:spPr/>
        <p:txBody>
          <a:bodyPr/>
          <a:lstStyle/>
          <a:p>
            <a:fld id="{3DBD8359-3329-4B3A-ACBC-A4090DEA2999}" type="slidenum">
              <a:rPr lang="en-US" smtClean="0"/>
              <a:t>14</a:t>
            </a:fld>
            <a:endParaRPr lang="en-US"/>
          </a:p>
        </p:txBody>
      </p:sp>
    </p:spTree>
    <p:extLst>
      <p:ext uri="{BB962C8B-B14F-4D97-AF65-F5344CB8AC3E}">
        <p14:creationId xmlns:p14="http://schemas.microsoft.com/office/powerpoint/2010/main" val="90064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74B5-F0DD-72D0-C346-5A8DA0079EDC}"/>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644BDCCA-8D4F-DDF8-A556-2D74058FB422}"/>
              </a:ext>
            </a:extLst>
          </p:cNvPr>
          <p:cNvSpPr>
            <a:spLocks noGrp="1"/>
          </p:cNvSpPr>
          <p:nvPr>
            <p:ph idx="1"/>
          </p:nvPr>
        </p:nvSpPr>
        <p:spPr/>
        <p:txBody>
          <a:bodyPr/>
          <a:lstStyle/>
          <a:p>
            <a:r>
              <a:rPr lang="en-US" sz="2400" dirty="0"/>
              <a:t>Deep Learning is a subset of machine learning that focuses on training artificial neural networks inspired by the human brain's structure and functioning. </a:t>
            </a:r>
          </a:p>
          <a:p>
            <a:r>
              <a:rPr lang="en-US" sz="2400" dirty="0"/>
              <a:t>Characteristics of Deep Learning:</a:t>
            </a:r>
          </a:p>
          <a:p>
            <a:pPr lvl="1"/>
            <a:r>
              <a:rPr lang="en-US" sz="2200" b="1" dirty="0">
                <a:highlight>
                  <a:srgbClr val="FFFF00"/>
                </a:highlight>
              </a:rPr>
              <a:t>Automatic Feature Extraction</a:t>
            </a:r>
            <a:r>
              <a:rPr lang="en-US" sz="2200" dirty="0"/>
              <a:t>: Deep learning algorithms have the ability to automatically extract relevant features from raw data, eliminating the need for explicit feature engineering.</a:t>
            </a:r>
          </a:p>
          <a:p>
            <a:pPr lvl="1"/>
            <a:r>
              <a:rPr lang="en-US" sz="2200" b="1" dirty="0">
                <a:highlight>
                  <a:srgbClr val="FFFF00"/>
                </a:highlight>
              </a:rPr>
              <a:t>Deep Neural Networks</a:t>
            </a:r>
            <a:r>
              <a:rPr lang="en-US" sz="2200" dirty="0"/>
              <a:t>: Deep learning employs neural networks with multiple layers of interconnected nodes (neurons), enabling the learning of complex hierarchical representations of data.</a:t>
            </a:r>
          </a:p>
          <a:p>
            <a:pPr lvl="1"/>
            <a:r>
              <a:rPr lang="en-US" sz="2200" b="1" dirty="0">
                <a:highlight>
                  <a:srgbClr val="FFFF00"/>
                </a:highlight>
              </a:rPr>
              <a:t>High Performance</a:t>
            </a:r>
            <a:r>
              <a:rPr lang="en-US" sz="2200" dirty="0"/>
              <a:t>: Deep learning has demonstrated exceptional performance in domains such as computer vision, natural language processing, and speech recognition, often surpassing traditional machine learning approaches.</a:t>
            </a:r>
          </a:p>
        </p:txBody>
      </p:sp>
      <p:sp>
        <p:nvSpPr>
          <p:cNvPr id="4" name="Slide Number Placeholder 3">
            <a:extLst>
              <a:ext uri="{FF2B5EF4-FFF2-40B4-BE49-F238E27FC236}">
                <a16:creationId xmlns:a16="http://schemas.microsoft.com/office/drawing/2014/main" id="{CE77635D-C07E-7497-69DF-76F1EAFFA30F}"/>
              </a:ext>
            </a:extLst>
          </p:cNvPr>
          <p:cNvSpPr>
            <a:spLocks noGrp="1"/>
          </p:cNvSpPr>
          <p:nvPr>
            <p:ph type="sldNum" sz="quarter" idx="12"/>
          </p:nvPr>
        </p:nvSpPr>
        <p:spPr/>
        <p:txBody>
          <a:bodyPr/>
          <a:lstStyle/>
          <a:p>
            <a:fld id="{3DBD8359-3329-4B3A-ACBC-A4090DEA2999}" type="slidenum">
              <a:rPr lang="en-US" smtClean="0"/>
              <a:t>15</a:t>
            </a:fld>
            <a:endParaRPr lang="en-US"/>
          </a:p>
        </p:txBody>
      </p:sp>
    </p:spTree>
    <p:extLst>
      <p:ext uri="{BB962C8B-B14F-4D97-AF65-F5344CB8AC3E}">
        <p14:creationId xmlns:p14="http://schemas.microsoft.com/office/powerpoint/2010/main" val="1647076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F068-0903-ECCB-15A0-AD33666EC7F0}"/>
              </a:ext>
            </a:extLst>
          </p:cNvPr>
          <p:cNvSpPr>
            <a:spLocks noGrp="1"/>
          </p:cNvSpPr>
          <p:nvPr>
            <p:ph type="title"/>
          </p:nvPr>
        </p:nvSpPr>
        <p:spPr/>
        <p:txBody>
          <a:bodyPr/>
          <a:lstStyle/>
          <a:p>
            <a:r>
              <a:rPr lang="en-US" dirty="0"/>
              <a:t>What Is Deep Learning?</a:t>
            </a:r>
          </a:p>
        </p:txBody>
      </p:sp>
      <p:sp>
        <p:nvSpPr>
          <p:cNvPr id="3" name="Content Placeholder 2">
            <a:extLst>
              <a:ext uri="{FF2B5EF4-FFF2-40B4-BE49-F238E27FC236}">
                <a16:creationId xmlns:a16="http://schemas.microsoft.com/office/drawing/2014/main" id="{EC9DC9E7-2197-5030-C537-2099AAC335CE}"/>
              </a:ext>
            </a:extLst>
          </p:cNvPr>
          <p:cNvSpPr>
            <a:spLocks noGrp="1"/>
          </p:cNvSpPr>
          <p:nvPr>
            <p:ph idx="1"/>
          </p:nvPr>
        </p:nvSpPr>
        <p:spPr/>
        <p:txBody>
          <a:bodyPr/>
          <a:lstStyle/>
          <a:p>
            <a:r>
              <a:rPr lang="en-US" sz="2800" dirty="0"/>
              <a:t>Deep learning is a machine learning subset that makes computers do what comes naturally to humans: learn by example.</a:t>
            </a:r>
          </a:p>
          <a:p>
            <a:r>
              <a:rPr lang="en-US" sz="2800" dirty="0"/>
              <a:t>Machines get trained with images as examples, a process very different from hardwiring a computer program to recognize something and learn. You don't control how it knows; you control the aspects that go into it. The computer identifies the object based on the images fed earlier.</a:t>
            </a:r>
          </a:p>
          <a:p>
            <a:r>
              <a:rPr lang="en-US" sz="2800" dirty="0"/>
              <a:t>Scientists built a synthetic form of a biological neuron that powers any deep learning-based machine.</a:t>
            </a:r>
          </a:p>
        </p:txBody>
      </p:sp>
      <p:sp>
        <p:nvSpPr>
          <p:cNvPr id="4" name="Slide Number Placeholder 3">
            <a:extLst>
              <a:ext uri="{FF2B5EF4-FFF2-40B4-BE49-F238E27FC236}">
                <a16:creationId xmlns:a16="http://schemas.microsoft.com/office/drawing/2014/main" id="{9D547D13-1A4B-5B5C-BEBE-5D69479BCCCE}"/>
              </a:ext>
            </a:extLst>
          </p:cNvPr>
          <p:cNvSpPr>
            <a:spLocks noGrp="1"/>
          </p:cNvSpPr>
          <p:nvPr>
            <p:ph type="sldNum" sz="quarter" idx="12"/>
          </p:nvPr>
        </p:nvSpPr>
        <p:spPr/>
        <p:txBody>
          <a:bodyPr/>
          <a:lstStyle/>
          <a:p>
            <a:fld id="{3DBD8359-3329-4B3A-ACBC-A4090DEA2999}" type="slidenum">
              <a:rPr lang="en-US" smtClean="0"/>
              <a:t>16</a:t>
            </a:fld>
            <a:endParaRPr lang="en-US"/>
          </a:p>
        </p:txBody>
      </p:sp>
    </p:spTree>
    <p:extLst>
      <p:ext uri="{BB962C8B-B14F-4D97-AF65-F5344CB8AC3E}">
        <p14:creationId xmlns:p14="http://schemas.microsoft.com/office/powerpoint/2010/main" val="1568829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C625-98EB-11A8-58EE-4CC0B6F7AA8B}"/>
              </a:ext>
            </a:extLst>
          </p:cNvPr>
          <p:cNvSpPr>
            <a:spLocks noGrp="1"/>
          </p:cNvSpPr>
          <p:nvPr>
            <p:ph type="title"/>
          </p:nvPr>
        </p:nvSpPr>
        <p:spPr/>
        <p:txBody>
          <a:bodyPr/>
          <a:lstStyle/>
          <a:p>
            <a:r>
              <a:rPr lang="en-US" dirty="0"/>
              <a:t>What Is a Neural Network?</a:t>
            </a:r>
          </a:p>
        </p:txBody>
      </p:sp>
      <p:sp>
        <p:nvSpPr>
          <p:cNvPr id="3" name="Content Placeholder 2">
            <a:extLst>
              <a:ext uri="{FF2B5EF4-FFF2-40B4-BE49-F238E27FC236}">
                <a16:creationId xmlns:a16="http://schemas.microsoft.com/office/drawing/2014/main" id="{982335FE-D05A-910B-B85F-0B6677C3702D}"/>
              </a:ext>
            </a:extLst>
          </p:cNvPr>
          <p:cNvSpPr>
            <a:spLocks noGrp="1"/>
          </p:cNvSpPr>
          <p:nvPr>
            <p:ph idx="1"/>
          </p:nvPr>
        </p:nvSpPr>
        <p:spPr>
          <a:xfrm>
            <a:off x="609600" y="1719263"/>
            <a:ext cx="5976257" cy="4411662"/>
          </a:xfrm>
        </p:spPr>
        <p:txBody>
          <a:bodyPr/>
          <a:lstStyle/>
          <a:p>
            <a:r>
              <a:rPr lang="en-US" sz="2200" dirty="0"/>
              <a:t>To understand how an artificial neuron works, we should first understand how a biological neuron works. </a:t>
            </a:r>
          </a:p>
          <a:p>
            <a:r>
              <a:rPr lang="en-US" sz="2200" b="1" dirty="0">
                <a:highlight>
                  <a:srgbClr val="FFFF00"/>
                </a:highlight>
              </a:rPr>
              <a:t>Dendrites</a:t>
            </a:r>
            <a:r>
              <a:rPr lang="en-US" sz="2200" dirty="0"/>
              <a:t> : These receive information or signals from other neurons that get connected to it.</a:t>
            </a:r>
          </a:p>
          <a:p>
            <a:r>
              <a:rPr lang="en-US" sz="2200" b="1" dirty="0">
                <a:highlight>
                  <a:srgbClr val="FFFF00"/>
                </a:highlight>
              </a:rPr>
              <a:t>Cell Body </a:t>
            </a:r>
            <a:r>
              <a:rPr lang="en-US" sz="2200" dirty="0"/>
              <a:t>: Information processing happens in a cell body. These take in all the information coming from the different dendrites and process that information.</a:t>
            </a:r>
          </a:p>
          <a:p>
            <a:r>
              <a:rPr lang="en-US" sz="2200" b="1" dirty="0">
                <a:highlight>
                  <a:srgbClr val="FFFF00"/>
                </a:highlight>
              </a:rPr>
              <a:t>Axon</a:t>
            </a:r>
            <a:r>
              <a:rPr lang="en-US" sz="2200" dirty="0"/>
              <a:t>  : It sends the output signal to another neuron for the flow of information. Here, each of the flanges connects to the dendrite or the hairs on the next one. </a:t>
            </a:r>
          </a:p>
        </p:txBody>
      </p:sp>
      <p:sp>
        <p:nvSpPr>
          <p:cNvPr id="4" name="Slide Number Placeholder 3">
            <a:extLst>
              <a:ext uri="{FF2B5EF4-FFF2-40B4-BE49-F238E27FC236}">
                <a16:creationId xmlns:a16="http://schemas.microsoft.com/office/drawing/2014/main" id="{61DD4979-184B-DF22-F047-070BC2CACCEC}"/>
              </a:ext>
            </a:extLst>
          </p:cNvPr>
          <p:cNvSpPr>
            <a:spLocks noGrp="1"/>
          </p:cNvSpPr>
          <p:nvPr>
            <p:ph type="sldNum" sz="quarter" idx="12"/>
          </p:nvPr>
        </p:nvSpPr>
        <p:spPr/>
        <p:txBody>
          <a:bodyPr/>
          <a:lstStyle/>
          <a:p>
            <a:fld id="{3DBD8359-3329-4B3A-ACBC-A4090DEA2999}" type="slidenum">
              <a:rPr lang="en-US" smtClean="0"/>
              <a:t>17</a:t>
            </a:fld>
            <a:endParaRPr lang="en-US"/>
          </a:p>
        </p:txBody>
      </p:sp>
      <p:pic>
        <p:nvPicPr>
          <p:cNvPr id="5" name="Picture 4">
            <a:extLst>
              <a:ext uri="{FF2B5EF4-FFF2-40B4-BE49-F238E27FC236}">
                <a16:creationId xmlns:a16="http://schemas.microsoft.com/office/drawing/2014/main" id="{EDD37D83-5105-8A35-C127-C95834B5C607}"/>
              </a:ext>
            </a:extLst>
          </p:cNvPr>
          <p:cNvPicPr>
            <a:picLocks noChangeAspect="1"/>
          </p:cNvPicPr>
          <p:nvPr/>
        </p:nvPicPr>
        <p:blipFill>
          <a:blip r:embed="rId2"/>
          <a:stretch>
            <a:fillRect/>
          </a:stretch>
        </p:blipFill>
        <p:spPr>
          <a:xfrm>
            <a:off x="6935561" y="1839346"/>
            <a:ext cx="4962525" cy="3179308"/>
          </a:xfrm>
          <a:prstGeom prst="rect">
            <a:avLst/>
          </a:prstGeom>
          <a:ln w="12700">
            <a:solidFill>
              <a:schemeClr val="tx1"/>
            </a:solidFill>
          </a:ln>
        </p:spPr>
      </p:pic>
    </p:spTree>
    <p:extLst>
      <p:ext uri="{BB962C8B-B14F-4D97-AF65-F5344CB8AC3E}">
        <p14:creationId xmlns:p14="http://schemas.microsoft.com/office/powerpoint/2010/main" val="2863305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B1A26-5E25-7A83-A487-2BA278B1E035}"/>
              </a:ext>
            </a:extLst>
          </p:cNvPr>
          <p:cNvSpPr>
            <a:spLocks noGrp="1"/>
          </p:cNvSpPr>
          <p:nvPr>
            <p:ph type="title"/>
          </p:nvPr>
        </p:nvSpPr>
        <p:spPr>
          <a:xfrm>
            <a:off x="609600" y="122238"/>
            <a:ext cx="10058400" cy="1295400"/>
          </a:xfrm>
        </p:spPr>
        <p:txBody>
          <a:bodyPr wrap="square" anchor="b">
            <a:normAutofit/>
          </a:bodyPr>
          <a:lstStyle/>
          <a:p>
            <a:r>
              <a:rPr lang="en-US" dirty="0"/>
              <a:t>Artificial Neural Networks</a:t>
            </a:r>
          </a:p>
        </p:txBody>
      </p:sp>
      <p:sp>
        <p:nvSpPr>
          <p:cNvPr id="3" name="Content Placeholder 2">
            <a:extLst>
              <a:ext uri="{FF2B5EF4-FFF2-40B4-BE49-F238E27FC236}">
                <a16:creationId xmlns:a16="http://schemas.microsoft.com/office/drawing/2014/main" id="{B65E684F-7251-6D31-F89C-227424F9D8F1}"/>
              </a:ext>
            </a:extLst>
          </p:cNvPr>
          <p:cNvSpPr>
            <a:spLocks noGrp="1"/>
          </p:cNvSpPr>
          <p:nvPr>
            <p:ph type="body" sz="half" idx="1"/>
          </p:nvPr>
        </p:nvSpPr>
        <p:spPr>
          <a:xfrm>
            <a:off x="239487" y="1719263"/>
            <a:ext cx="6368142" cy="4411662"/>
          </a:xfrm>
        </p:spPr>
        <p:txBody>
          <a:bodyPr wrap="square" anchor="t">
            <a:noAutofit/>
          </a:bodyPr>
          <a:lstStyle/>
          <a:p>
            <a:pPr>
              <a:lnSpc>
                <a:spcPct val="90000"/>
              </a:lnSpc>
            </a:pPr>
            <a:r>
              <a:rPr lang="en-US" sz="2200" dirty="0"/>
              <a:t>A neural network is a system of hardware or software patterned after the operation of neurons in the human brain. Neural networks, also called artificial neural networks, are a means of achieving deep learning.</a:t>
            </a:r>
          </a:p>
          <a:p>
            <a:pPr>
              <a:lnSpc>
                <a:spcPct val="90000"/>
              </a:lnSpc>
            </a:pPr>
            <a:r>
              <a:rPr lang="en-US" sz="2200" dirty="0"/>
              <a:t>The network starts with an input layer that receives input in data form.</a:t>
            </a:r>
          </a:p>
          <a:p>
            <a:pPr>
              <a:lnSpc>
                <a:spcPct val="90000"/>
              </a:lnSpc>
            </a:pPr>
            <a:r>
              <a:rPr lang="en-US" sz="2200" dirty="0"/>
              <a:t>The lines connected to the hidden layers are called weights, and they add up on the hidden layers. Each dot in the hidden layer processes the inputs, and it puts an output into the next hidden layer and, lastly, into the output layer. </a:t>
            </a:r>
          </a:p>
          <a:p>
            <a:pPr>
              <a:lnSpc>
                <a:spcPct val="90000"/>
              </a:lnSpc>
            </a:pPr>
            <a:r>
              <a:rPr lang="en-US" sz="2200" dirty="0"/>
              <a:t>Input to a neuron - input layer</a:t>
            </a:r>
          </a:p>
          <a:p>
            <a:pPr>
              <a:lnSpc>
                <a:spcPct val="90000"/>
              </a:lnSpc>
            </a:pPr>
            <a:r>
              <a:rPr lang="en-US" sz="2200" dirty="0"/>
              <a:t>Neuron - hidden layer</a:t>
            </a:r>
          </a:p>
          <a:p>
            <a:pPr>
              <a:lnSpc>
                <a:spcPct val="90000"/>
              </a:lnSpc>
            </a:pPr>
            <a:r>
              <a:rPr lang="en-US" sz="2200" dirty="0"/>
              <a:t>Output to the next neuron - output layer</a:t>
            </a:r>
          </a:p>
        </p:txBody>
      </p:sp>
      <p:sp>
        <p:nvSpPr>
          <p:cNvPr id="4" name="Slide Number Placeholder 3">
            <a:extLst>
              <a:ext uri="{FF2B5EF4-FFF2-40B4-BE49-F238E27FC236}">
                <a16:creationId xmlns:a16="http://schemas.microsoft.com/office/drawing/2014/main" id="{9D7CBCF3-A99C-BEC9-A10C-5223B1D746A8}"/>
              </a:ext>
            </a:extLst>
          </p:cNvPr>
          <p:cNvSpPr>
            <a:spLocks noGrp="1"/>
          </p:cNvSpPr>
          <p:nvPr>
            <p:ph type="sldNum" sz="quarter" idx="12"/>
          </p:nvPr>
        </p:nvSpPr>
        <p:spPr>
          <a:xfrm>
            <a:off x="8737600" y="6248400"/>
            <a:ext cx="2844800" cy="457200"/>
          </a:xfrm>
        </p:spPr>
        <p:txBody>
          <a:bodyPr wrap="square" anchor="t">
            <a:normAutofit/>
          </a:bodyPr>
          <a:lstStyle/>
          <a:p>
            <a:pPr>
              <a:spcAft>
                <a:spcPts val="600"/>
              </a:spcAft>
            </a:pPr>
            <a:fld id="{3DBD8359-3329-4B3A-ACBC-A4090DEA2999}" type="slidenum">
              <a:rPr lang="en-US" smtClean="0"/>
              <a:pPr>
                <a:spcAft>
                  <a:spcPts val="600"/>
                </a:spcAft>
              </a:pPr>
              <a:t>18</a:t>
            </a:fld>
            <a:endParaRPr lang="en-US"/>
          </a:p>
        </p:txBody>
      </p:sp>
      <p:pic>
        <p:nvPicPr>
          <p:cNvPr id="6" name="Picture 5">
            <a:extLst>
              <a:ext uri="{FF2B5EF4-FFF2-40B4-BE49-F238E27FC236}">
                <a16:creationId xmlns:a16="http://schemas.microsoft.com/office/drawing/2014/main" id="{3DB97A44-7075-9D53-AE1D-05DAAC972515}"/>
              </a:ext>
            </a:extLst>
          </p:cNvPr>
          <p:cNvPicPr>
            <a:picLocks noChangeAspect="1"/>
          </p:cNvPicPr>
          <p:nvPr/>
        </p:nvPicPr>
        <p:blipFill rotWithShape="1">
          <a:blip r:embed="rId2"/>
          <a:srcRect b="14811"/>
          <a:stretch/>
        </p:blipFill>
        <p:spPr>
          <a:xfrm>
            <a:off x="6832147" y="2225448"/>
            <a:ext cx="5120366" cy="2629581"/>
          </a:xfrm>
          <a:prstGeom prst="rect">
            <a:avLst/>
          </a:prstGeom>
          <a:ln w="19050">
            <a:solidFill>
              <a:schemeClr val="tx1"/>
            </a:solidFill>
          </a:ln>
        </p:spPr>
      </p:pic>
    </p:spTree>
    <p:extLst>
      <p:ext uri="{BB962C8B-B14F-4D97-AF65-F5344CB8AC3E}">
        <p14:creationId xmlns:p14="http://schemas.microsoft.com/office/powerpoint/2010/main" val="3647634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2662AD-EABD-CB4B-CF8B-39682A3517F3}"/>
              </a:ext>
            </a:extLst>
          </p:cNvPr>
          <p:cNvSpPr>
            <a:spLocks noGrp="1"/>
          </p:cNvSpPr>
          <p:nvPr>
            <p:ph type="title"/>
          </p:nvPr>
        </p:nvSpPr>
        <p:spPr/>
        <p:txBody>
          <a:bodyPr/>
          <a:lstStyle/>
          <a:p>
            <a:r>
              <a:rPr lang="en-US" dirty="0"/>
              <a:t>Applications of Neural Network</a:t>
            </a:r>
          </a:p>
        </p:txBody>
      </p:sp>
      <p:sp>
        <p:nvSpPr>
          <p:cNvPr id="7" name="Content Placeholder 6">
            <a:extLst>
              <a:ext uri="{FF2B5EF4-FFF2-40B4-BE49-F238E27FC236}">
                <a16:creationId xmlns:a16="http://schemas.microsoft.com/office/drawing/2014/main" id="{40590638-D1D4-8369-DF0A-C8391FF4BB2A}"/>
              </a:ext>
            </a:extLst>
          </p:cNvPr>
          <p:cNvSpPr>
            <a:spLocks noGrp="1"/>
          </p:cNvSpPr>
          <p:nvPr>
            <p:ph idx="1"/>
          </p:nvPr>
        </p:nvSpPr>
        <p:spPr/>
        <p:txBody>
          <a:bodyPr/>
          <a:lstStyle/>
          <a:p>
            <a:r>
              <a:rPr lang="en-US" dirty="0"/>
              <a:t>Handwriting Recognition</a:t>
            </a:r>
          </a:p>
          <a:p>
            <a:r>
              <a:rPr lang="en-US" dirty="0"/>
              <a:t>Image compression</a:t>
            </a:r>
          </a:p>
          <a:p>
            <a:r>
              <a:rPr lang="en-US" dirty="0"/>
              <a:t>Traveling Issues of sales professionals</a:t>
            </a:r>
          </a:p>
        </p:txBody>
      </p:sp>
      <p:sp>
        <p:nvSpPr>
          <p:cNvPr id="5" name="Slide Number Placeholder 4">
            <a:extLst>
              <a:ext uri="{FF2B5EF4-FFF2-40B4-BE49-F238E27FC236}">
                <a16:creationId xmlns:a16="http://schemas.microsoft.com/office/drawing/2014/main" id="{12EEC2FF-60EC-8E9C-54E8-678A09DBF7DC}"/>
              </a:ext>
            </a:extLst>
          </p:cNvPr>
          <p:cNvSpPr>
            <a:spLocks noGrp="1"/>
          </p:cNvSpPr>
          <p:nvPr>
            <p:ph type="sldNum" sz="quarter" idx="12"/>
          </p:nvPr>
        </p:nvSpPr>
        <p:spPr/>
        <p:txBody>
          <a:bodyPr/>
          <a:lstStyle/>
          <a:p>
            <a:fld id="{3DBD8359-3329-4B3A-ACBC-A4090DEA2999}" type="slidenum">
              <a:rPr lang="en-US" smtClean="0"/>
              <a:t>19</a:t>
            </a:fld>
            <a:endParaRPr lang="en-US"/>
          </a:p>
        </p:txBody>
      </p:sp>
    </p:spTree>
    <p:extLst>
      <p:ext uri="{BB962C8B-B14F-4D97-AF65-F5344CB8AC3E}">
        <p14:creationId xmlns:p14="http://schemas.microsoft.com/office/powerpoint/2010/main" val="331465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D0EF-4AC4-7FD4-ACA9-C5F66A58E610}"/>
              </a:ext>
            </a:extLst>
          </p:cNvPr>
          <p:cNvSpPr>
            <a:spLocks noGrp="1"/>
          </p:cNvSpPr>
          <p:nvPr>
            <p:ph type="title"/>
          </p:nvPr>
        </p:nvSpPr>
        <p:spPr/>
        <p:txBody>
          <a:bodyPr/>
          <a:lstStyle/>
          <a:p>
            <a:r>
              <a:rPr lang="en-US" dirty="0"/>
              <a:t>What Is Artificial Intelligence?</a:t>
            </a:r>
          </a:p>
        </p:txBody>
      </p:sp>
      <p:sp>
        <p:nvSpPr>
          <p:cNvPr id="3" name="Content Placeholder 2">
            <a:extLst>
              <a:ext uri="{FF2B5EF4-FFF2-40B4-BE49-F238E27FC236}">
                <a16:creationId xmlns:a16="http://schemas.microsoft.com/office/drawing/2014/main" id="{2566AC47-B116-C291-52B3-9B6DC3A2217A}"/>
              </a:ext>
            </a:extLst>
          </p:cNvPr>
          <p:cNvSpPr>
            <a:spLocks noGrp="1"/>
          </p:cNvSpPr>
          <p:nvPr>
            <p:ph idx="1"/>
          </p:nvPr>
        </p:nvSpPr>
        <p:spPr/>
        <p:txBody>
          <a:bodyPr/>
          <a:lstStyle/>
          <a:p>
            <a:r>
              <a:rPr lang="en-US" sz="2800" dirty="0"/>
              <a:t>Artificial intelligence (AI) is the simulation of human intelligence in machines that are programmed to think and act like humans. </a:t>
            </a:r>
          </a:p>
          <a:p>
            <a:r>
              <a:rPr lang="en-US" sz="2800" dirty="0"/>
              <a:t>Learning, reasoning, problem-solving, perception, and language comprehension are all examples of cognitive abilities.</a:t>
            </a:r>
          </a:p>
          <a:p>
            <a:r>
              <a:rPr lang="en-US" sz="2800" dirty="0"/>
              <a:t>Artificial Intelligence is a method of making a computer, a computer-controlled robot, or a software think intelligently like the human mind. </a:t>
            </a:r>
          </a:p>
          <a:p>
            <a:r>
              <a:rPr lang="en-US" sz="2800" dirty="0"/>
              <a:t>AI is accomplished by studying the patterns of the human brain and by analyzing the cognitive process. </a:t>
            </a:r>
          </a:p>
          <a:p>
            <a:r>
              <a:rPr lang="en-US" sz="2800" dirty="0"/>
              <a:t>The outcome of these studies develops intelligent software and systems.</a:t>
            </a:r>
          </a:p>
        </p:txBody>
      </p:sp>
      <p:sp>
        <p:nvSpPr>
          <p:cNvPr id="4" name="Slide Number Placeholder 3">
            <a:extLst>
              <a:ext uri="{FF2B5EF4-FFF2-40B4-BE49-F238E27FC236}">
                <a16:creationId xmlns:a16="http://schemas.microsoft.com/office/drawing/2014/main" id="{EC7E7DC3-1BC8-F9C0-326D-0072B72C59CC}"/>
              </a:ext>
            </a:extLst>
          </p:cNvPr>
          <p:cNvSpPr>
            <a:spLocks noGrp="1"/>
          </p:cNvSpPr>
          <p:nvPr>
            <p:ph type="sldNum" sz="quarter" idx="12"/>
          </p:nvPr>
        </p:nvSpPr>
        <p:spPr/>
        <p:txBody>
          <a:bodyPr/>
          <a:lstStyle/>
          <a:p>
            <a:fld id="{3DBD8359-3329-4B3A-ACBC-A4090DEA2999}" type="slidenum">
              <a:rPr lang="en-US" smtClean="0"/>
              <a:t>2</a:t>
            </a:fld>
            <a:endParaRPr lang="en-US"/>
          </a:p>
        </p:txBody>
      </p:sp>
    </p:spTree>
    <p:extLst>
      <p:ext uri="{BB962C8B-B14F-4D97-AF65-F5344CB8AC3E}">
        <p14:creationId xmlns:p14="http://schemas.microsoft.com/office/powerpoint/2010/main" val="3012479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CFB08-D849-8382-76EF-4E3527B8FBAC}"/>
              </a:ext>
            </a:extLst>
          </p:cNvPr>
          <p:cNvSpPr>
            <a:spLocks noGrp="1"/>
          </p:cNvSpPr>
          <p:nvPr>
            <p:ph type="title"/>
          </p:nvPr>
        </p:nvSpPr>
        <p:spPr/>
        <p:txBody>
          <a:bodyPr/>
          <a:lstStyle/>
          <a:p>
            <a:r>
              <a:rPr lang="en-US" dirty="0"/>
              <a:t>How Does Artificial Intelligence Work?</a:t>
            </a:r>
          </a:p>
        </p:txBody>
      </p:sp>
      <p:sp>
        <p:nvSpPr>
          <p:cNvPr id="3" name="Content Placeholder 2">
            <a:extLst>
              <a:ext uri="{FF2B5EF4-FFF2-40B4-BE49-F238E27FC236}">
                <a16:creationId xmlns:a16="http://schemas.microsoft.com/office/drawing/2014/main" id="{8CF2DD0A-AB1F-4124-E580-65CC08FDC90E}"/>
              </a:ext>
            </a:extLst>
          </p:cNvPr>
          <p:cNvSpPr>
            <a:spLocks noGrp="1"/>
          </p:cNvSpPr>
          <p:nvPr>
            <p:ph idx="1"/>
          </p:nvPr>
        </p:nvSpPr>
        <p:spPr/>
        <p:txBody>
          <a:bodyPr/>
          <a:lstStyle/>
          <a:p>
            <a:r>
              <a:rPr lang="en-US" dirty="0"/>
              <a:t>Put simply, AI systems work by merging large with intelligent, iterative processing algorithms. </a:t>
            </a:r>
          </a:p>
          <a:p>
            <a:r>
              <a:rPr lang="en-US" dirty="0"/>
              <a:t>This combination allows AI to learn from patterns and features in the analyzed data. </a:t>
            </a:r>
          </a:p>
          <a:p>
            <a:r>
              <a:rPr lang="en-US" dirty="0"/>
              <a:t>Each time an Artificial Intelligence system performs a round of data processing, it tests and measures its performance and uses the results to develop additional expertise.</a:t>
            </a:r>
          </a:p>
        </p:txBody>
      </p:sp>
      <p:sp>
        <p:nvSpPr>
          <p:cNvPr id="4" name="Slide Number Placeholder 3">
            <a:extLst>
              <a:ext uri="{FF2B5EF4-FFF2-40B4-BE49-F238E27FC236}">
                <a16:creationId xmlns:a16="http://schemas.microsoft.com/office/drawing/2014/main" id="{B9E01A25-D452-FC04-A686-692859ADC3AC}"/>
              </a:ext>
            </a:extLst>
          </p:cNvPr>
          <p:cNvSpPr>
            <a:spLocks noGrp="1"/>
          </p:cNvSpPr>
          <p:nvPr>
            <p:ph type="sldNum" sz="quarter" idx="12"/>
          </p:nvPr>
        </p:nvSpPr>
        <p:spPr/>
        <p:txBody>
          <a:bodyPr/>
          <a:lstStyle/>
          <a:p>
            <a:fld id="{3DBD8359-3329-4B3A-ACBC-A4090DEA2999}" type="slidenum">
              <a:rPr lang="en-US" smtClean="0"/>
              <a:t>20</a:t>
            </a:fld>
            <a:endParaRPr lang="en-US"/>
          </a:p>
        </p:txBody>
      </p:sp>
    </p:spTree>
    <p:extLst>
      <p:ext uri="{BB962C8B-B14F-4D97-AF65-F5344CB8AC3E}">
        <p14:creationId xmlns:p14="http://schemas.microsoft.com/office/powerpoint/2010/main" val="3051322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1B06-4E6E-C6D3-1085-8248B08D3DEF}"/>
              </a:ext>
            </a:extLst>
          </p:cNvPr>
          <p:cNvSpPr>
            <a:spLocks noGrp="1"/>
          </p:cNvSpPr>
          <p:nvPr>
            <p:ph type="title"/>
          </p:nvPr>
        </p:nvSpPr>
        <p:spPr/>
        <p:txBody>
          <a:bodyPr/>
          <a:lstStyle/>
          <a:p>
            <a:r>
              <a:rPr lang="en-US" dirty="0"/>
              <a:t>AI Programming Cognitive Skills</a:t>
            </a:r>
          </a:p>
        </p:txBody>
      </p:sp>
      <p:sp>
        <p:nvSpPr>
          <p:cNvPr id="3" name="Content Placeholder 2">
            <a:extLst>
              <a:ext uri="{FF2B5EF4-FFF2-40B4-BE49-F238E27FC236}">
                <a16:creationId xmlns:a16="http://schemas.microsoft.com/office/drawing/2014/main" id="{BB49E80A-CFC3-9338-2097-3EFD93ED4263}"/>
              </a:ext>
            </a:extLst>
          </p:cNvPr>
          <p:cNvSpPr>
            <a:spLocks noGrp="1"/>
          </p:cNvSpPr>
          <p:nvPr>
            <p:ph idx="1"/>
          </p:nvPr>
        </p:nvSpPr>
        <p:spPr/>
        <p:txBody>
          <a:bodyPr/>
          <a:lstStyle/>
          <a:p>
            <a:r>
              <a:rPr lang="en-US" sz="2800" dirty="0"/>
              <a:t>Artificial Intelligence emphasizes three cognitive skills of learning, reasoning, and self-correction, skills that the human brain possess to one degree or another. </a:t>
            </a:r>
          </a:p>
          <a:p>
            <a:pPr marL="0" indent="0">
              <a:buNone/>
            </a:pPr>
            <a:r>
              <a:rPr lang="en-US" sz="2800" dirty="0"/>
              <a:t>We define these in the context of AI as:</a:t>
            </a:r>
          </a:p>
          <a:p>
            <a:r>
              <a:rPr lang="en-US" sz="2800" b="1" dirty="0">
                <a:highlight>
                  <a:srgbClr val="FFFF00"/>
                </a:highlight>
              </a:rPr>
              <a:t>Learning</a:t>
            </a:r>
            <a:r>
              <a:rPr lang="en-US" sz="2800" dirty="0"/>
              <a:t>: The acquisition of information and the rules needed to use that information.</a:t>
            </a:r>
          </a:p>
          <a:p>
            <a:r>
              <a:rPr lang="en-US" sz="2800" b="1" dirty="0">
                <a:highlight>
                  <a:srgbClr val="FFFF00"/>
                </a:highlight>
              </a:rPr>
              <a:t>Reasoning</a:t>
            </a:r>
            <a:r>
              <a:rPr lang="en-US" sz="2800" dirty="0"/>
              <a:t>: Using the information rules to reach definite or approximate conclusions.</a:t>
            </a:r>
          </a:p>
          <a:p>
            <a:r>
              <a:rPr lang="en-US" sz="2800" b="1" dirty="0">
                <a:highlight>
                  <a:srgbClr val="FFFF00"/>
                </a:highlight>
              </a:rPr>
              <a:t>Self-Correction</a:t>
            </a:r>
            <a:r>
              <a:rPr lang="en-US" sz="2800" dirty="0"/>
              <a:t>: The process of continually fine-tuning AI algorithms and ensure that they offer the most accurate results they can.</a:t>
            </a:r>
          </a:p>
        </p:txBody>
      </p:sp>
      <p:sp>
        <p:nvSpPr>
          <p:cNvPr id="4" name="Slide Number Placeholder 3">
            <a:extLst>
              <a:ext uri="{FF2B5EF4-FFF2-40B4-BE49-F238E27FC236}">
                <a16:creationId xmlns:a16="http://schemas.microsoft.com/office/drawing/2014/main" id="{3EDC8B69-60FD-C9C5-C4D2-3614875252C3}"/>
              </a:ext>
            </a:extLst>
          </p:cNvPr>
          <p:cNvSpPr>
            <a:spLocks noGrp="1"/>
          </p:cNvSpPr>
          <p:nvPr>
            <p:ph type="sldNum" sz="quarter" idx="12"/>
          </p:nvPr>
        </p:nvSpPr>
        <p:spPr/>
        <p:txBody>
          <a:bodyPr/>
          <a:lstStyle/>
          <a:p>
            <a:fld id="{3DBD8359-3329-4B3A-ACBC-A4090DEA2999}" type="slidenum">
              <a:rPr lang="en-US" smtClean="0"/>
              <a:t>21</a:t>
            </a:fld>
            <a:endParaRPr lang="en-US"/>
          </a:p>
        </p:txBody>
      </p:sp>
    </p:spTree>
    <p:extLst>
      <p:ext uri="{BB962C8B-B14F-4D97-AF65-F5344CB8AC3E}">
        <p14:creationId xmlns:p14="http://schemas.microsoft.com/office/powerpoint/2010/main" val="134452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089C-FDC1-A436-7CB6-385E0BE64162}"/>
              </a:ext>
            </a:extLst>
          </p:cNvPr>
          <p:cNvSpPr>
            <a:spLocks noGrp="1"/>
          </p:cNvSpPr>
          <p:nvPr>
            <p:ph type="title"/>
          </p:nvPr>
        </p:nvSpPr>
        <p:spPr/>
        <p:txBody>
          <a:bodyPr/>
          <a:lstStyle/>
          <a:p>
            <a:r>
              <a:rPr lang="en-US" dirty="0"/>
              <a:t>Advantages and Disadvantages of AI</a:t>
            </a:r>
          </a:p>
        </p:txBody>
      </p:sp>
      <p:sp>
        <p:nvSpPr>
          <p:cNvPr id="3" name="Content Placeholder 2">
            <a:extLst>
              <a:ext uri="{FF2B5EF4-FFF2-40B4-BE49-F238E27FC236}">
                <a16:creationId xmlns:a16="http://schemas.microsoft.com/office/drawing/2014/main" id="{0103C25C-E382-28D9-1308-1EACA9EA58FD}"/>
              </a:ext>
            </a:extLst>
          </p:cNvPr>
          <p:cNvSpPr>
            <a:spLocks noGrp="1"/>
          </p:cNvSpPr>
          <p:nvPr>
            <p:ph idx="1"/>
          </p:nvPr>
        </p:nvSpPr>
        <p:spPr/>
        <p:txBody>
          <a:bodyPr/>
          <a:lstStyle/>
          <a:p>
            <a:r>
              <a:rPr lang="en-US" sz="2300" dirty="0"/>
              <a:t>Artificial intelligence has its pluses and minuses, much like any other concept or innovation. Here’s a quick rundown of some pros and cons.</a:t>
            </a:r>
          </a:p>
          <a:p>
            <a:pPr marL="0" indent="0">
              <a:buNone/>
            </a:pPr>
            <a:r>
              <a:rPr lang="en-US" sz="2300" b="1" dirty="0"/>
              <a:t>Pros</a:t>
            </a:r>
          </a:p>
          <a:p>
            <a:r>
              <a:rPr lang="en-US" sz="2300" dirty="0"/>
              <a:t>It reduces human error</a:t>
            </a:r>
          </a:p>
          <a:p>
            <a:r>
              <a:rPr lang="en-US" sz="2300" dirty="0"/>
              <a:t>It never sleeps, so it’s available 24x7</a:t>
            </a:r>
          </a:p>
          <a:p>
            <a:r>
              <a:rPr lang="en-US" sz="2300" dirty="0"/>
              <a:t>It never gets bored, so it easily handles repetitive tasks</a:t>
            </a:r>
          </a:p>
          <a:p>
            <a:r>
              <a:rPr lang="en-US" sz="2300" dirty="0"/>
              <a:t>It’s fast</a:t>
            </a:r>
          </a:p>
          <a:p>
            <a:pPr marL="0" indent="0">
              <a:buNone/>
            </a:pPr>
            <a:r>
              <a:rPr lang="en-US" sz="2300" b="1" dirty="0"/>
              <a:t>Cons</a:t>
            </a:r>
          </a:p>
          <a:p>
            <a:r>
              <a:rPr lang="en-US" sz="2300" dirty="0"/>
              <a:t>It’s costly to implement</a:t>
            </a:r>
          </a:p>
          <a:p>
            <a:r>
              <a:rPr lang="en-US" sz="2300" dirty="0"/>
              <a:t>It can’t duplicate human creativity</a:t>
            </a:r>
          </a:p>
          <a:p>
            <a:r>
              <a:rPr lang="en-US" sz="2300" dirty="0"/>
              <a:t>It will definitely replace some jobs, leading to unemployment</a:t>
            </a:r>
          </a:p>
          <a:p>
            <a:r>
              <a:rPr lang="en-US" sz="2300" dirty="0"/>
              <a:t>People can become overly reliant on it</a:t>
            </a:r>
          </a:p>
        </p:txBody>
      </p:sp>
      <p:sp>
        <p:nvSpPr>
          <p:cNvPr id="4" name="Slide Number Placeholder 3">
            <a:extLst>
              <a:ext uri="{FF2B5EF4-FFF2-40B4-BE49-F238E27FC236}">
                <a16:creationId xmlns:a16="http://schemas.microsoft.com/office/drawing/2014/main" id="{D253CF86-6DF7-5B68-89A8-F2E756A8AC84}"/>
              </a:ext>
            </a:extLst>
          </p:cNvPr>
          <p:cNvSpPr>
            <a:spLocks noGrp="1"/>
          </p:cNvSpPr>
          <p:nvPr>
            <p:ph type="sldNum" sz="quarter" idx="12"/>
          </p:nvPr>
        </p:nvSpPr>
        <p:spPr/>
        <p:txBody>
          <a:bodyPr/>
          <a:lstStyle/>
          <a:p>
            <a:fld id="{3DBD8359-3329-4B3A-ACBC-A4090DEA2999}" type="slidenum">
              <a:rPr lang="en-US" smtClean="0"/>
              <a:t>22</a:t>
            </a:fld>
            <a:endParaRPr lang="en-US"/>
          </a:p>
        </p:txBody>
      </p:sp>
    </p:spTree>
    <p:extLst>
      <p:ext uri="{BB962C8B-B14F-4D97-AF65-F5344CB8AC3E}">
        <p14:creationId xmlns:p14="http://schemas.microsoft.com/office/powerpoint/2010/main" val="3978209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B06C-8D1D-503D-C3F7-E42F2EEB1493}"/>
              </a:ext>
            </a:extLst>
          </p:cNvPr>
          <p:cNvSpPr>
            <a:spLocks noGrp="1"/>
          </p:cNvSpPr>
          <p:nvPr>
            <p:ph type="title"/>
          </p:nvPr>
        </p:nvSpPr>
        <p:spPr/>
        <p:txBody>
          <a:bodyPr/>
          <a:lstStyle/>
          <a:p>
            <a:r>
              <a:rPr lang="en-US" dirty="0"/>
              <a:t>Applications of Artificial Intelligence</a:t>
            </a:r>
          </a:p>
        </p:txBody>
      </p:sp>
      <p:sp>
        <p:nvSpPr>
          <p:cNvPr id="3" name="Content Placeholder 2">
            <a:extLst>
              <a:ext uri="{FF2B5EF4-FFF2-40B4-BE49-F238E27FC236}">
                <a16:creationId xmlns:a16="http://schemas.microsoft.com/office/drawing/2014/main" id="{8E618759-7C15-4CAD-9B90-7E6BD4F999B8}"/>
              </a:ext>
            </a:extLst>
          </p:cNvPr>
          <p:cNvSpPr>
            <a:spLocks noGrp="1"/>
          </p:cNvSpPr>
          <p:nvPr>
            <p:ph idx="1"/>
          </p:nvPr>
        </p:nvSpPr>
        <p:spPr/>
        <p:txBody>
          <a:bodyPr/>
          <a:lstStyle/>
          <a:p>
            <a:r>
              <a:rPr lang="en-US" sz="2600" dirty="0"/>
              <a:t>Natural Language Processing (NLP)</a:t>
            </a:r>
          </a:p>
          <a:p>
            <a:r>
              <a:rPr lang="en-US" sz="2600" dirty="0"/>
              <a:t>Image and Video Analysis</a:t>
            </a:r>
          </a:p>
          <a:p>
            <a:r>
              <a:rPr lang="en-US" sz="2600" dirty="0"/>
              <a:t>Robotics and Automation</a:t>
            </a:r>
          </a:p>
          <a:p>
            <a:r>
              <a:rPr lang="en-US" sz="2600" dirty="0"/>
              <a:t>Recommendation Systems</a:t>
            </a:r>
          </a:p>
          <a:p>
            <a:r>
              <a:rPr lang="en-US" sz="2600" dirty="0"/>
              <a:t>Financial Services</a:t>
            </a:r>
          </a:p>
          <a:p>
            <a:r>
              <a:rPr lang="en-US" sz="2600" dirty="0"/>
              <a:t>Healthcare</a:t>
            </a:r>
          </a:p>
          <a:p>
            <a:r>
              <a:rPr lang="en-US" sz="2600" dirty="0"/>
              <a:t>Virtual Assistants and Chatbots</a:t>
            </a:r>
          </a:p>
          <a:p>
            <a:r>
              <a:rPr lang="en-US" sz="2600" dirty="0"/>
              <a:t>Gaming</a:t>
            </a:r>
          </a:p>
          <a:p>
            <a:r>
              <a:rPr lang="en-US" sz="2600" dirty="0"/>
              <a:t>Smart Homes and IoT</a:t>
            </a:r>
          </a:p>
          <a:p>
            <a:pPr marL="0" indent="0">
              <a:buNone/>
            </a:pPr>
            <a:r>
              <a:rPr lang="en-US" sz="2600" dirty="0"/>
              <a:t>And many more….</a:t>
            </a:r>
          </a:p>
        </p:txBody>
      </p:sp>
      <p:sp>
        <p:nvSpPr>
          <p:cNvPr id="4" name="Slide Number Placeholder 3">
            <a:extLst>
              <a:ext uri="{FF2B5EF4-FFF2-40B4-BE49-F238E27FC236}">
                <a16:creationId xmlns:a16="http://schemas.microsoft.com/office/drawing/2014/main" id="{19C6FE04-D06A-F5AE-55CD-C2D5D431A17B}"/>
              </a:ext>
            </a:extLst>
          </p:cNvPr>
          <p:cNvSpPr>
            <a:spLocks noGrp="1"/>
          </p:cNvSpPr>
          <p:nvPr>
            <p:ph type="sldNum" sz="quarter" idx="12"/>
          </p:nvPr>
        </p:nvSpPr>
        <p:spPr/>
        <p:txBody>
          <a:bodyPr/>
          <a:lstStyle/>
          <a:p>
            <a:fld id="{3DBD8359-3329-4B3A-ACBC-A4090DEA2999}" type="slidenum">
              <a:rPr lang="en-US" smtClean="0"/>
              <a:t>23</a:t>
            </a:fld>
            <a:endParaRPr lang="en-US"/>
          </a:p>
        </p:txBody>
      </p:sp>
    </p:spTree>
    <p:extLst>
      <p:ext uri="{BB962C8B-B14F-4D97-AF65-F5344CB8AC3E}">
        <p14:creationId xmlns:p14="http://schemas.microsoft.com/office/powerpoint/2010/main" val="3152782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A941-77FA-AF40-5CD9-CA91E21861DC}"/>
              </a:ext>
            </a:extLst>
          </p:cNvPr>
          <p:cNvSpPr>
            <a:spLocks noGrp="1"/>
          </p:cNvSpPr>
          <p:nvPr>
            <p:ph type="title"/>
          </p:nvPr>
        </p:nvSpPr>
        <p:spPr/>
        <p:txBody>
          <a:bodyPr/>
          <a:lstStyle/>
          <a:p>
            <a:r>
              <a:rPr lang="en-US" dirty="0"/>
              <a:t>Artificial Intelligence Examples</a:t>
            </a:r>
          </a:p>
        </p:txBody>
      </p:sp>
      <p:sp>
        <p:nvSpPr>
          <p:cNvPr id="3" name="Content Placeholder 2">
            <a:extLst>
              <a:ext uri="{FF2B5EF4-FFF2-40B4-BE49-F238E27FC236}">
                <a16:creationId xmlns:a16="http://schemas.microsoft.com/office/drawing/2014/main" id="{ED11857F-6977-A78B-9982-840B4D361081}"/>
              </a:ext>
            </a:extLst>
          </p:cNvPr>
          <p:cNvSpPr>
            <a:spLocks noGrp="1"/>
          </p:cNvSpPr>
          <p:nvPr>
            <p:ph idx="1"/>
          </p:nvPr>
        </p:nvSpPr>
        <p:spPr/>
        <p:txBody>
          <a:bodyPr/>
          <a:lstStyle/>
          <a:p>
            <a:r>
              <a:rPr lang="en-US" dirty="0"/>
              <a:t>ChatGPT</a:t>
            </a:r>
          </a:p>
          <a:p>
            <a:r>
              <a:rPr lang="en-US" dirty="0"/>
              <a:t>Google Maps</a:t>
            </a:r>
          </a:p>
          <a:p>
            <a:r>
              <a:rPr lang="en-US" dirty="0"/>
              <a:t>Smart Assistants</a:t>
            </a:r>
          </a:p>
          <a:p>
            <a:r>
              <a:rPr lang="en-US" dirty="0"/>
              <a:t>Self-Driving Cars</a:t>
            </a:r>
          </a:p>
          <a:p>
            <a:r>
              <a:rPr lang="en-US"/>
              <a:t>Wearables</a:t>
            </a:r>
          </a:p>
        </p:txBody>
      </p:sp>
      <p:sp>
        <p:nvSpPr>
          <p:cNvPr id="4" name="Slide Number Placeholder 3">
            <a:extLst>
              <a:ext uri="{FF2B5EF4-FFF2-40B4-BE49-F238E27FC236}">
                <a16:creationId xmlns:a16="http://schemas.microsoft.com/office/drawing/2014/main" id="{93E09B13-EACA-4965-586C-2944508DC679}"/>
              </a:ext>
            </a:extLst>
          </p:cNvPr>
          <p:cNvSpPr>
            <a:spLocks noGrp="1"/>
          </p:cNvSpPr>
          <p:nvPr>
            <p:ph type="sldNum" sz="quarter" idx="12"/>
          </p:nvPr>
        </p:nvSpPr>
        <p:spPr/>
        <p:txBody>
          <a:bodyPr/>
          <a:lstStyle/>
          <a:p>
            <a:fld id="{3DBD8359-3329-4B3A-ACBC-A4090DEA2999}" type="slidenum">
              <a:rPr lang="en-US" smtClean="0"/>
              <a:t>24</a:t>
            </a:fld>
            <a:endParaRPr lang="en-US"/>
          </a:p>
        </p:txBody>
      </p:sp>
    </p:spTree>
    <p:extLst>
      <p:ext uri="{BB962C8B-B14F-4D97-AF65-F5344CB8AC3E}">
        <p14:creationId xmlns:p14="http://schemas.microsoft.com/office/powerpoint/2010/main" val="112242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6F18-4375-86C1-8DEA-DB55B47C6846}"/>
              </a:ext>
            </a:extLst>
          </p:cNvPr>
          <p:cNvSpPr>
            <a:spLocks noGrp="1"/>
          </p:cNvSpPr>
          <p:nvPr>
            <p:ph type="title"/>
          </p:nvPr>
        </p:nvSpPr>
        <p:spPr/>
        <p:txBody>
          <a:bodyPr/>
          <a:lstStyle/>
          <a:p>
            <a:r>
              <a:rPr lang="it-IT" dirty="0"/>
              <a:t>Weak AI vs. Strong AI</a:t>
            </a:r>
            <a:endParaRPr lang="en-US" dirty="0"/>
          </a:p>
        </p:txBody>
      </p:sp>
      <p:sp>
        <p:nvSpPr>
          <p:cNvPr id="3" name="Content Placeholder 2">
            <a:extLst>
              <a:ext uri="{FF2B5EF4-FFF2-40B4-BE49-F238E27FC236}">
                <a16:creationId xmlns:a16="http://schemas.microsoft.com/office/drawing/2014/main" id="{FF36EAEC-3784-8CFD-2B8C-26E0C67F34EE}"/>
              </a:ext>
            </a:extLst>
          </p:cNvPr>
          <p:cNvSpPr>
            <a:spLocks noGrp="1"/>
          </p:cNvSpPr>
          <p:nvPr>
            <p:ph idx="1"/>
          </p:nvPr>
        </p:nvSpPr>
        <p:spPr/>
        <p:txBody>
          <a:bodyPr/>
          <a:lstStyle/>
          <a:p>
            <a:r>
              <a:rPr lang="en-US" dirty="0"/>
              <a:t>When discussing artificial intelligence (AI), it is common to distinguish between two broad categories: </a:t>
            </a:r>
            <a:br>
              <a:rPr lang="en-US" dirty="0"/>
            </a:br>
            <a:r>
              <a:rPr lang="en-US" dirty="0"/>
              <a:t>weak AI and strong AI.</a:t>
            </a:r>
          </a:p>
        </p:txBody>
      </p:sp>
      <p:sp>
        <p:nvSpPr>
          <p:cNvPr id="4" name="Slide Number Placeholder 3">
            <a:extLst>
              <a:ext uri="{FF2B5EF4-FFF2-40B4-BE49-F238E27FC236}">
                <a16:creationId xmlns:a16="http://schemas.microsoft.com/office/drawing/2014/main" id="{7DEED36A-53D6-CC9E-D0F6-52F6FAB192F7}"/>
              </a:ext>
            </a:extLst>
          </p:cNvPr>
          <p:cNvSpPr>
            <a:spLocks noGrp="1"/>
          </p:cNvSpPr>
          <p:nvPr>
            <p:ph type="sldNum" sz="quarter" idx="12"/>
          </p:nvPr>
        </p:nvSpPr>
        <p:spPr/>
        <p:txBody>
          <a:bodyPr/>
          <a:lstStyle/>
          <a:p>
            <a:fld id="{3DBD8359-3329-4B3A-ACBC-A4090DEA2999}" type="slidenum">
              <a:rPr lang="en-US" smtClean="0"/>
              <a:t>3</a:t>
            </a:fld>
            <a:endParaRPr lang="en-US"/>
          </a:p>
        </p:txBody>
      </p:sp>
    </p:spTree>
    <p:extLst>
      <p:ext uri="{BB962C8B-B14F-4D97-AF65-F5344CB8AC3E}">
        <p14:creationId xmlns:p14="http://schemas.microsoft.com/office/powerpoint/2010/main" val="1662308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EDC5-A045-C6F1-86F3-4789DD7C0B22}"/>
              </a:ext>
            </a:extLst>
          </p:cNvPr>
          <p:cNvSpPr>
            <a:spLocks noGrp="1"/>
          </p:cNvSpPr>
          <p:nvPr>
            <p:ph type="title"/>
          </p:nvPr>
        </p:nvSpPr>
        <p:spPr/>
        <p:txBody>
          <a:bodyPr/>
          <a:lstStyle/>
          <a:p>
            <a:r>
              <a:rPr lang="en-US" dirty="0"/>
              <a:t>Weak AI (Narrow AI)</a:t>
            </a:r>
          </a:p>
        </p:txBody>
      </p:sp>
      <p:sp>
        <p:nvSpPr>
          <p:cNvPr id="3" name="Content Placeholder 2">
            <a:extLst>
              <a:ext uri="{FF2B5EF4-FFF2-40B4-BE49-F238E27FC236}">
                <a16:creationId xmlns:a16="http://schemas.microsoft.com/office/drawing/2014/main" id="{77417318-DD5B-49E2-9462-E21FCBC05F43}"/>
              </a:ext>
            </a:extLst>
          </p:cNvPr>
          <p:cNvSpPr>
            <a:spLocks noGrp="1"/>
          </p:cNvSpPr>
          <p:nvPr>
            <p:ph idx="1"/>
          </p:nvPr>
        </p:nvSpPr>
        <p:spPr/>
        <p:txBody>
          <a:bodyPr/>
          <a:lstStyle/>
          <a:p>
            <a:r>
              <a:rPr lang="en-US" sz="2800" b="1" dirty="0">
                <a:highlight>
                  <a:srgbClr val="FFFF00"/>
                </a:highlight>
              </a:rPr>
              <a:t>ANI - Artificial Narrow Intelligence</a:t>
            </a:r>
          </a:p>
          <a:p>
            <a:r>
              <a:rPr lang="en-US" sz="2800" dirty="0"/>
              <a:t>Weak AI refers to AI systems that are designed to perform specific tasks and are limited to those tasks only. </a:t>
            </a:r>
          </a:p>
          <a:p>
            <a:r>
              <a:rPr lang="en-US" sz="2800" dirty="0"/>
              <a:t>These AI systems excel at their designated functions but lack general intelligence. </a:t>
            </a:r>
          </a:p>
          <a:p>
            <a:r>
              <a:rPr lang="en-US" sz="2800" b="1" dirty="0">
                <a:highlight>
                  <a:srgbClr val="FFFF00"/>
                </a:highlight>
              </a:rPr>
              <a:t>Examples of weak AI include voice assistants like Siri or Alexa, self driving cars, recommendation algorithms, and image recognition systems. </a:t>
            </a:r>
          </a:p>
          <a:p>
            <a:r>
              <a:rPr lang="en-US" sz="2800" dirty="0"/>
              <a:t>Weak AI operates within predefined boundaries and cannot generalize beyond their specialized domain.</a:t>
            </a:r>
          </a:p>
        </p:txBody>
      </p:sp>
      <p:sp>
        <p:nvSpPr>
          <p:cNvPr id="4" name="Slide Number Placeholder 3">
            <a:extLst>
              <a:ext uri="{FF2B5EF4-FFF2-40B4-BE49-F238E27FC236}">
                <a16:creationId xmlns:a16="http://schemas.microsoft.com/office/drawing/2014/main" id="{2049A01A-4AAE-B938-A85C-4C731B693F94}"/>
              </a:ext>
            </a:extLst>
          </p:cNvPr>
          <p:cNvSpPr>
            <a:spLocks noGrp="1"/>
          </p:cNvSpPr>
          <p:nvPr>
            <p:ph type="sldNum" sz="quarter" idx="12"/>
          </p:nvPr>
        </p:nvSpPr>
        <p:spPr/>
        <p:txBody>
          <a:bodyPr/>
          <a:lstStyle/>
          <a:p>
            <a:fld id="{3DBD8359-3329-4B3A-ACBC-A4090DEA2999}" type="slidenum">
              <a:rPr lang="en-US" smtClean="0"/>
              <a:t>4</a:t>
            </a:fld>
            <a:endParaRPr lang="en-US"/>
          </a:p>
        </p:txBody>
      </p:sp>
    </p:spTree>
    <p:extLst>
      <p:ext uri="{BB962C8B-B14F-4D97-AF65-F5344CB8AC3E}">
        <p14:creationId xmlns:p14="http://schemas.microsoft.com/office/powerpoint/2010/main" val="3562788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42A0-F958-F499-5653-1086A4552D6D}"/>
              </a:ext>
            </a:extLst>
          </p:cNvPr>
          <p:cNvSpPr>
            <a:spLocks noGrp="1"/>
          </p:cNvSpPr>
          <p:nvPr>
            <p:ph type="title"/>
          </p:nvPr>
        </p:nvSpPr>
        <p:spPr/>
        <p:txBody>
          <a:bodyPr/>
          <a:lstStyle/>
          <a:p>
            <a:r>
              <a:rPr lang="en-US" dirty="0"/>
              <a:t>Strong AI (General AI)</a:t>
            </a:r>
          </a:p>
        </p:txBody>
      </p:sp>
      <p:sp>
        <p:nvSpPr>
          <p:cNvPr id="3" name="Content Placeholder 2">
            <a:extLst>
              <a:ext uri="{FF2B5EF4-FFF2-40B4-BE49-F238E27FC236}">
                <a16:creationId xmlns:a16="http://schemas.microsoft.com/office/drawing/2014/main" id="{D12D9E7D-2AD4-647F-464B-90051385C772}"/>
              </a:ext>
            </a:extLst>
          </p:cNvPr>
          <p:cNvSpPr>
            <a:spLocks noGrp="1"/>
          </p:cNvSpPr>
          <p:nvPr>
            <p:ph idx="1"/>
          </p:nvPr>
        </p:nvSpPr>
        <p:spPr/>
        <p:txBody>
          <a:bodyPr/>
          <a:lstStyle/>
          <a:p>
            <a:r>
              <a:rPr lang="en-US" b="1" dirty="0">
                <a:highlight>
                  <a:srgbClr val="FFFF00"/>
                </a:highlight>
              </a:rPr>
              <a:t>AGI - Artificial General Intelligence</a:t>
            </a:r>
          </a:p>
          <a:p>
            <a:r>
              <a:rPr lang="en-US" dirty="0"/>
              <a:t>Strong AI, also known as general AI, refers to AI systems that possess human-level intelligence or even surpass human intelligence across a wide range of tasks. </a:t>
            </a:r>
          </a:p>
          <a:p>
            <a:r>
              <a:rPr lang="en-US" dirty="0"/>
              <a:t>Strong AI would be capable of understanding, reasoning, learning, and applying knowledge to solve complex problems in a manner similar to human cognition. </a:t>
            </a:r>
          </a:p>
          <a:p>
            <a:r>
              <a:rPr lang="en-US" dirty="0"/>
              <a:t>However, the development of strong AI is still largely theoretical and has not been achieved to date.</a:t>
            </a:r>
          </a:p>
          <a:p>
            <a:endParaRPr lang="en-US" dirty="0"/>
          </a:p>
          <a:p>
            <a:endParaRPr lang="en-US" dirty="0"/>
          </a:p>
        </p:txBody>
      </p:sp>
      <p:sp>
        <p:nvSpPr>
          <p:cNvPr id="4" name="Slide Number Placeholder 3">
            <a:extLst>
              <a:ext uri="{FF2B5EF4-FFF2-40B4-BE49-F238E27FC236}">
                <a16:creationId xmlns:a16="http://schemas.microsoft.com/office/drawing/2014/main" id="{2DC2A188-9E13-95CF-CAB1-896EA61D70FC}"/>
              </a:ext>
            </a:extLst>
          </p:cNvPr>
          <p:cNvSpPr>
            <a:spLocks noGrp="1"/>
          </p:cNvSpPr>
          <p:nvPr>
            <p:ph type="sldNum" sz="quarter" idx="12"/>
          </p:nvPr>
        </p:nvSpPr>
        <p:spPr/>
        <p:txBody>
          <a:bodyPr/>
          <a:lstStyle/>
          <a:p>
            <a:fld id="{3DBD8359-3329-4B3A-ACBC-A4090DEA2999}" type="slidenum">
              <a:rPr lang="en-US" smtClean="0"/>
              <a:t>5</a:t>
            </a:fld>
            <a:endParaRPr lang="en-US"/>
          </a:p>
        </p:txBody>
      </p:sp>
    </p:spTree>
    <p:extLst>
      <p:ext uri="{BB962C8B-B14F-4D97-AF65-F5344CB8AC3E}">
        <p14:creationId xmlns:p14="http://schemas.microsoft.com/office/powerpoint/2010/main" val="283466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DF70-E6C8-7C4F-9F8F-2BCC41A8DF67}"/>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AF5BADAA-ABA5-9D26-E61E-AB81DA89CA54}"/>
              </a:ext>
            </a:extLst>
          </p:cNvPr>
          <p:cNvSpPr>
            <a:spLocks noGrp="1"/>
          </p:cNvSpPr>
          <p:nvPr>
            <p:ph idx="1"/>
          </p:nvPr>
        </p:nvSpPr>
        <p:spPr/>
        <p:txBody>
          <a:bodyPr/>
          <a:lstStyle/>
          <a:p>
            <a:r>
              <a:rPr lang="en-US" dirty="0"/>
              <a:t>The rise of AI has been largely driven by one tool in AI called Machine Learning. </a:t>
            </a:r>
          </a:p>
          <a:p>
            <a:r>
              <a:rPr lang="en-US" dirty="0"/>
              <a:t>Machine Learning focuses on the development of algorithms and models that enable computers to learn from data and make predictions or decisions without explicit programming.</a:t>
            </a:r>
          </a:p>
        </p:txBody>
      </p:sp>
      <p:sp>
        <p:nvSpPr>
          <p:cNvPr id="4" name="Slide Number Placeholder 3">
            <a:extLst>
              <a:ext uri="{FF2B5EF4-FFF2-40B4-BE49-F238E27FC236}">
                <a16:creationId xmlns:a16="http://schemas.microsoft.com/office/drawing/2014/main" id="{6ECE5A55-7C96-A6B3-ECC7-DBBFA2BC54D0}"/>
              </a:ext>
            </a:extLst>
          </p:cNvPr>
          <p:cNvSpPr>
            <a:spLocks noGrp="1"/>
          </p:cNvSpPr>
          <p:nvPr>
            <p:ph type="sldNum" sz="quarter" idx="12"/>
          </p:nvPr>
        </p:nvSpPr>
        <p:spPr/>
        <p:txBody>
          <a:bodyPr/>
          <a:lstStyle/>
          <a:p>
            <a:fld id="{3DBD8359-3329-4B3A-ACBC-A4090DEA2999}" type="slidenum">
              <a:rPr lang="en-US" smtClean="0"/>
              <a:t>6</a:t>
            </a:fld>
            <a:endParaRPr lang="en-US"/>
          </a:p>
        </p:txBody>
      </p:sp>
    </p:spTree>
    <p:extLst>
      <p:ext uri="{BB962C8B-B14F-4D97-AF65-F5344CB8AC3E}">
        <p14:creationId xmlns:p14="http://schemas.microsoft.com/office/powerpoint/2010/main" val="2190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3337-9E61-F9F0-61B9-6CAE82FB7499}"/>
              </a:ext>
            </a:extLst>
          </p:cNvPr>
          <p:cNvSpPr>
            <a:spLocks noGrp="1"/>
          </p:cNvSpPr>
          <p:nvPr>
            <p:ph type="title"/>
          </p:nvPr>
        </p:nvSpPr>
        <p:spPr/>
        <p:txBody>
          <a:bodyPr/>
          <a:lstStyle/>
          <a:p>
            <a:r>
              <a:rPr lang="en-US" dirty="0"/>
              <a:t>Characteristics Of Machine Learning</a:t>
            </a:r>
          </a:p>
        </p:txBody>
      </p:sp>
      <p:sp>
        <p:nvSpPr>
          <p:cNvPr id="3" name="Content Placeholder 2">
            <a:extLst>
              <a:ext uri="{FF2B5EF4-FFF2-40B4-BE49-F238E27FC236}">
                <a16:creationId xmlns:a16="http://schemas.microsoft.com/office/drawing/2014/main" id="{AD640E2F-EE1F-29D8-BD41-6DBCDA582EB3}"/>
              </a:ext>
            </a:extLst>
          </p:cNvPr>
          <p:cNvSpPr>
            <a:spLocks noGrp="1"/>
          </p:cNvSpPr>
          <p:nvPr>
            <p:ph idx="1"/>
          </p:nvPr>
        </p:nvSpPr>
        <p:spPr/>
        <p:txBody>
          <a:bodyPr/>
          <a:lstStyle/>
          <a:p>
            <a:r>
              <a:rPr lang="en-US" sz="2800" b="1" dirty="0">
                <a:highlight>
                  <a:srgbClr val="FFFF00"/>
                </a:highlight>
              </a:rPr>
              <a:t>Feature Engineering</a:t>
            </a:r>
            <a:r>
              <a:rPr lang="en-US" sz="2800" dirty="0"/>
              <a:t>: In machine learning, experts manually engineer or select relevant features from the input data to aid the algorithm in making accurate predictions.</a:t>
            </a:r>
          </a:p>
          <a:p>
            <a:r>
              <a:rPr lang="en-US" sz="2800" b="1" dirty="0">
                <a:highlight>
                  <a:srgbClr val="FFFF00"/>
                </a:highlight>
              </a:rPr>
              <a:t>Supervised and Unsupervised Learning</a:t>
            </a:r>
            <a:r>
              <a:rPr lang="en-US" sz="2800" dirty="0"/>
              <a:t>: Machine learning algorithms can be categorized into supervised learning, where models learn from labeled data with known outcomes, and unsupervised learning, where algorithms discover patterns and structures in unlabeled data.</a:t>
            </a:r>
          </a:p>
          <a:p>
            <a:r>
              <a:rPr lang="en-US" sz="2800" b="1" dirty="0">
                <a:highlight>
                  <a:srgbClr val="FFFF00"/>
                </a:highlight>
              </a:rPr>
              <a:t>Broad Applicability</a:t>
            </a:r>
            <a:r>
              <a:rPr lang="en-US" sz="2800" dirty="0"/>
              <a:t>: Machine learning techniques find application across various domains, including image and speech recognition, natural language processing, and recommendation systems.</a:t>
            </a:r>
          </a:p>
        </p:txBody>
      </p:sp>
      <p:sp>
        <p:nvSpPr>
          <p:cNvPr id="4" name="Slide Number Placeholder 3">
            <a:extLst>
              <a:ext uri="{FF2B5EF4-FFF2-40B4-BE49-F238E27FC236}">
                <a16:creationId xmlns:a16="http://schemas.microsoft.com/office/drawing/2014/main" id="{0EE7B435-E6F1-C93D-B593-B17B7C84545D}"/>
              </a:ext>
            </a:extLst>
          </p:cNvPr>
          <p:cNvSpPr>
            <a:spLocks noGrp="1"/>
          </p:cNvSpPr>
          <p:nvPr>
            <p:ph type="sldNum" sz="quarter" idx="12"/>
          </p:nvPr>
        </p:nvSpPr>
        <p:spPr/>
        <p:txBody>
          <a:bodyPr/>
          <a:lstStyle/>
          <a:p>
            <a:fld id="{3DBD8359-3329-4B3A-ACBC-A4090DEA2999}" type="slidenum">
              <a:rPr lang="en-US" smtClean="0"/>
              <a:t>7</a:t>
            </a:fld>
            <a:endParaRPr lang="en-US"/>
          </a:p>
        </p:txBody>
      </p:sp>
    </p:spTree>
    <p:extLst>
      <p:ext uri="{BB962C8B-B14F-4D97-AF65-F5344CB8AC3E}">
        <p14:creationId xmlns:p14="http://schemas.microsoft.com/office/powerpoint/2010/main" val="3974759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74F5-43B4-32EB-540B-B90667EF314D}"/>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03B519D5-C31C-3917-56CB-97ED8122277E}"/>
              </a:ext>
            </a:extLst>
          </p:cNvPr>
          <p:cNvSpPr>
            <a:spLocks noGrp="1"/>
          </p:cNvSpPr>
          <p:nvPr>
            <p:ph idx="1"/>
          </p:nvPr>
        </p:nvSpPr>
        <p:spPr/>
        <p:txBody>
          <a:bodyPr/>
          <a:lstStyle/>
          <a:p>
            <a:r>
              <a:rPr lang="en-US" dirty="0"/>
              <a:t>Supervised learning is a form of ML in which the model is trained to associate input data with specific output labels, drawing from labeled training data. </a:t>
            </a:r>
          </a:p>
          <a:p>
            <a:r>
              <a:rPr lang="en-US" dirty="0"/>
              <a:t>Here, the algorithm is furnished with a dataset containing input features paired with corresponding output labels. </a:t>
            </a:r>
          </a:p>
          <a:p>
            <a:r>
              <a:rPr lang="en-US" dirty="0"/>
              <a:t>The model's objective is to discern the correlation between input features and output labels, enabling it to provide precise predictions or classifications when confronted with unseen data.</a:t>
            </a:r>
          </a:p>
        </p:txBody>
      </p:sp>
      <p:sp>
        <p:nvSpPr>
          <p:cNvPr id="4" name="Slide Number Placeholder 3">
            <a:extLst>
              <a:ext uri="{FF2B5EF4-FFF2-40B4-BE49-F238E27FC236}">
                <a16:creationId xmlns:a16="http://schemas.microsoft.com/office/drawing/2014/main" id="{39FC14B6-AAA6-BF61-D309-8CD666648508}"/>
              </a:ext>
            </a:extLst>
          </p:cNvPr>
          <p:cNvSpPr>
            <a:spLocks noGrp="1"/>
          </p:cNvSpPr>
          <p:nvPr>
            <p:ph type="sldNum" sz="quarter" idx="12"/>
          </p:nvPr>
        </p:nvSpPr>
        <p:spPr/>
        <p:txBody>
          <a:bodyPr/>
          <a:lstStyle/>
          <a:p>
            <a:fld id="{3DBD8359-3329-4B3A-ACBC-A4090DEA2999}" type="slidenum">
              <a:rPr lang="en-US" smtClean="0"/>
              <a:t>8</a:t>
            </a:fld>
            <a:endParaRPr lang="en-US"/>
          </a:p>
        </p:txBody>
      </p:sp>
    </p:spTree>
    <p:extLst>
      <p:ext uri="{BB962C8B-B14F-4D97-AF65-F5344CB8AC3E}">
        <p14:creationId xmlns:p14="http://schemas.microsoft.com/office/powerpoint/2010/main" val="319090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5F9CC-994F-EE9F-F11E-19638FC58918}"/>
              </a:ext>
            </a:extLst>
          </p:cNvPr>
          <p:cNvSpPr>
            <a:spLocks noGrp="1"/>
          </p:cNvSpPr>
          <p:nvPr>
            <p:ph type="title"/>
          </p:nvPr>
        </p:nvSpPr>
        <p:spPr/>
        <p:txBody>
          <a:bodyPr/>
          <a:lstStyle/>
          <a:p>
            <a:r>
              <a:rPr lang="en-US" sz="3200" dirty="0"/>
              <a:t>Real-Life Applications of Supervised Learning</a:t>
            </a:r>
          </a:p>
        </p:txBody>
      </p:sp>
      <p:sp>
        <p:nvSpPr>
          <p:cNvPr id="3" name="Content Placeholder 2">
            <a:extLst>
              <a:ext uri="{FF2B5EF4-FFF2-40B4-BE49-F238E27FC236}">
                <a16:creationId xmlns:a16="http://schemas.microsoft.com/office/drawing/2014/main" id="{F060F029-7D10-BED6-8C81-2FD699076AC3}"/>
              </a:ext>
            </a:extLst>
          </p:cNvPr>
          <p:cNvSpPr>
            <a:spLocks noGrp="1"/>
          </p:cNvSpPr>
          <p:nvPr>
            <p:ph idx="1"/>
          </p:nvPr>
        </p:nvSpPr>
        <p:spPr/>
        <p:txBody>
          <a:bodyPr/>
          <a:lstStyle/>
          <a:p>
            <a:r>
              <a:rPr lang="en-US" dirty="0"/>
              <a:t>Spam Filtering</a:t>
            </a:r>
          </a:p>
          <a:p>
            <a:r>
              <a:rPr lang="en-US" dirty="0"/>
              <a:t>Image Classification</a:t>
            </a:r>
          </a:p>
          <a:p>
            <a:r>
              <a:rPr lang="en-US" dirty="0"/>
              <a:t>Medical Diagnosis</a:t>
            </a:r>
          </a:p>
          <a:p>
            <a:r>
              <a:rPr lang="en-US" dirty="0"/>
              <a:t>Fraud Detection</a:t>
            </a:r>
          </a:p>
          <a:p>
            <a:r>
              <a:rPr lang="en-US" dirty="0"/>
              <a:t>Natural Language Processing</a:t>
            </a:r>
          </a:p>
        </p:txBody>
      </p:sp>
      <p:sp>
        <p:nvSpPr>
          <p:cNvPr id="4" name="Slide Number Placeholder 3">
            <a:extLst>
              <a:ext uri="{FF2B5EF4-FFF2-40B4-BE49-F238E27FC236}">
                <a16:creationId xmlns:a16="http://schemas.microsoft.com/office/drawing/2014/main" id="{17CE5B27-FDE4-96CF-70EC-086A2D9CFD14}"/>
              </a:ext>
            </a:extLst>
          </p:cNvPr>
          <p:cNvSpPr>
            <a:spLocks noGrp="1"/>
          </p:cNvSpPr>
          <p:nvPr>
            <p:ph type="sldNum" sz="quarter" idx="12"/>
          </p:nvPr>
        </p:nvSpPr>
        <p:spPr/>
        <p:txBody>
          <a:bodyPr/>
          <a:lstStyle/>
          <a:p>
            <a:fld id="{3DBD8359-3329-4B3A-ACBC-A4090DEA2999}" type="slidenum">
              <a:rPr lang="en-US" smtClean="0"/>
              <a:t>9</a:t>
            </a:fld>
            <a:endParaRPr lang="en-US"/>
          </a:p>
        </p:txBody>
      </p:sp>
    </p:spTree>
    <p:extLst>
      <p:ext uri="{BB962C8B-B14F-4D97-AF65-F5344CB8AC3E}">
        <p14:creationId xmlns:p14="http://schemas.microsoft.com/office/powerpoint/2010/main" val="2202869361"/>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86</TotalTime>
  <Words>1748</Words>
  <Application>Microsoft Office PowerPoint</Application>
  <PresentationFormat>Widescreen</PresentationFormat>
  <Paragraphs>191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Arial</vt:lpstr>
      <vt:lpstr>Roboto</vt:lpstr>
      <vt:lpstr>Wingdings</vt:lpstr>
      <vt:lpstr>Learner Template</vt:lpstr>
      <vt:lpstr>Artificial Intelligence</vt:lpstr>
      <vt:lpstr>What Is Artificial Intelligence?</vt:lpstr>
      <vt:lpstr>Weak AI vs. Strong AI</vt:lpstr>
      <vt:lpstr>Weak AI (Narrow AI)</vt:lpstr>
      <vt:lpstr>Strong AI (General AI)</vt:lpstr>
      <vt:lpstr>Machine Learning</vt:lpstr>
      <vt:lpstr>Characteristics Of Machine Learning</vt:lpstr>
      <vt:lpstr>Supervised Learning</vt:lpstr>
      <vt:lpstr>Real-Life Applications of Supervised Learning</vt:lpstr>
      <vt:lpstr>Advantages and Disadvantages of Supervised Learning</vt:lpstr>
      <vt:lpstr>Unsupervised Learning</vt:lpstr>
      <vt:lpstr>Real-Life Applications of Unsupervised Learning</vt:lpstr>
      <vt:lpstr>Advantages and Disadvantages of Unsupervised Learning</vt:lpstr>
      <vt:lpstr>Difference Between Supervised and Unsupervised Learning</vt:lpstr>
      <vt:lpstr>Deep Learning</vt:lpstr>
      <vt:lpstr>What Is Deep Learning?</vt:lpstr>
      <vt:lpstr>What Is a Neural Network?</vt:lpstr>
      <vt:lpstr>Artificial Neural Networks</vt:lpstr>
      <vt:lpstr>Applications of Neural Network</vt:lpstr>
      <vt:lpstr>How Does Artificial Intelligence Work?</vt:lpstr>
      <vt:lpstr>AI Programming Cognitive Skills</vt:lpstr>
      <vt:lpstr>Advantages and Disadvantages of AI</vt:lpstr>
      <vt:lpstr>Applications of Artificial Intelligence</vt:lpstr>
      <vt:lpstr>Artificial Intelligence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Jasdhir Singh</dc:creator>
  <cp:lastModifiedBy>Jasdhir Singh</cp:lastModifiedBy>
  <cp:revision>46</cp:revision>
  <dcterms:created xsi:type="dcterms:W3CDTF">2024-08-31T01:45:52Z</dcterms:created>
  <dcterms:modified xsi:type="dcterms:W3CDTF">2024-08-31T03:12:05Z</dcterms:modified>
</cp:coreProperties>
</file>