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9BEDE-B70F-4DAB-A9A9-07B1D0368D25}"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03D80-9A23-4463-B6FF-3CE23C681448}" type="slidenum">
              <a:rPr lang="en-US" smtClean="0"/>
              <a:t>‹#›</a:t>
            </a:fld>
            <a:endParaRPr lang="en-US"/>
          </a:p>
        </p:txBody>
      </p:sp>
    </p:spTree>
    <p:extLst>
      <p:ext uri="{BB962C8B-B14F-4D97-AF65-F5344CB8AC3E}">
        <p14:creationId xmlns:p14="http://schemas.microsoft.com/office/powerpoint/2010/main" val="14581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DDD75E5D-8116-43FC-9527-5601AAA271BD}" type="datetime1">
              <a:rPr lang="en-US" smtClean="0"/>
              <a:t>8/31/2024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838F796C-6917-47A1-B45E-9EF25C01329D}"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52918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353714C-8C30-4BCB-816C-298BB1C00407}"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9820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F789C86-CC4E-4B0F-9BB3-CDDB2EDA3EC5}"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8356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6D206E6A-2226-40F7-A8D9-D6A12CA15C1E}" type="datetime1">
              <a:rPr lang="en-US" smtClean="0"/>
              <a:t>8/31/2024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38F796C-6917-47A1-B45E-9EF25C01329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2085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4CAC1B3-CE5C-4B96-8E98-09E81F93A6AF}"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57623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E3E1285-9DD5-40A7-AB37-9244ADA95360}"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0439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1969A18-2607-47CF-AF57-795B4E8EDB7F}"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1373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349BE914-D353-4E93-AED9-54671FD33E53}" type="datetime1">
              <a:rPr lang="en-US" smtClean="0"/>
              <a:t>8/31/2024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3836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99F4E2B5-66E3-4D78-9E75-54EBEE19D8BB}" type="datetime1">
              <a:rPr lang="en-US" smtClean="0"/>
              <a:t>8/31/2024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7376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8F8211E-2181-4A64-B66B-DEBAD3055CAB}" type="datetime1">
              <a:rPr lang="en-US" smtClean="0"/>
              <a:t>8/31/2024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1000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DC30BCB-7DCA-4CBB-A291-7C7364CE9F91}"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7822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C9395ED-D616-4A0C-92E7-D70A010406A5}"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8F796C-6917-47A1-B45E-9EF25C01329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4818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6DD6338-9981-4B3E-B830-0527230D8A2B}" type="datetime1">
              <a:rPr lang="en-US" smtClean="0"/>
              <a:t>8/31/2024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38F796C-6917-47A1-B45E-9EF25C01329D}"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611247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11DC-8D5D-C13B-4F5D-91B0CD78E7BB}"/>
              </a:ext>
            </a:extLst>
          </p:cNvPr>
          <p:cNvSpPr>
            <a:spLocks noGrp="1"/>
          </p:cNvSpPr>
          <p:nvPr>
            <p:ph type="ctrTitle"/>
          </p:nvPr>
        </p:nvSpPr>
        <p:spPr/>
        <p:txBody>
          <a:bodyPr/>
          <a:lstStyle/>
          <a:p>
            <a:r>
              <a:rPr lang="en-US" dirty="0"/>
              <a:t>Generative AI</a:t>
            </a:r>
          </a:p>
        </p:txBody>
      </p:sp>
      <p:sp>
        <p:nvSpPr>
          <p:cNvPr id="3" name="Subtitle 2">
            <a:extLst>
              <a:ext uri="{FF2B5EF4-FFF2-40B4-BE49-F238E27FC236}">
                <a16:creationId xmlns:a16="http://schemas.microsoft.com/office/drawing/2014/main" id="{C15DFD61-4643-B996-9F0A-7F18DAE8FFC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AF485BD-7ED0-05B0-E44D-ABAEDBBB99FB}"/>
              </a:ext>
            </a:extLst>
          </p:cNvPr>
          <p:cNvSpPr>
            <a:spLocks noGrp="1"/>
          </p:cNvSpPr>
          <p:nvPr>
            <p:ph type="sldNum" sz="quarter" idx="4"/>
          </p:nvPr>
        </p:nvSpPr>
        <p:spPr/>
        <p:txBody>
          <a:bodyPr/>
          <a:lstStyle/>
          <a:p>
            <a:fld id="{838F796C-6917-47A1-B45E-9EF25C01329D}" type="slidenum">
              <a:rPr lang="en-US" smtClean="0"/>
              <a:t>1</a:t>
            </a:fld>
            <a:endParaRPr lang="en-US"/>
          </a:p>
        </p:txBody>
      </p:sp>
    </p:spTree>
    <p:extLst>
      <p:ext uri="{BB962C8B-B14F-4D97-AF65-F5344CB8AC3E}">
        <p14:creationId xmlns:p14="http://schemas.microsoft.com/office/powerpoint/2010/main" val="187666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355F-A568-0FE9-CB1B-B329E3AE369C}"/>
              </a:ext>
            </a:extLst>
          </p:cNvPr>
          <p:cNvSpPr>
            <a:spLocks noGrp="1"/>
          </p:cNvSpPr>
          <p:nvPr>
            <p:ph type="title"/>
          </p:nvPr>
        </p:nvSpPr>
        <p:spPr/>
        <p:txBody>
          <a:bodyPr/>
          <a:lstStyle/>
          <a:p>
            <a:r>
              <a:rPr lang="en-US" dirty="0"/>
              <a:t>Generative AI in Image Generation</a:t>
            </a:r>
          </a:p>
        </p:txBody>
      </p:sp>
      <p:sp>
        <p:nvSpPr>
          <p:cNvPr id="3" name="Content Placeholder 2">
            <a:extLst>
              <a:ext uri="{FF2B5EF4-FFF2-40B4-BE49-F238E27FC236}">
                <a16:creationId xmlns:a16="http://schemas.microsoft.com/office/drawing/2014/main" id="{925C375E-81C3-3F1F-E483-DB8DB08A9663}"/>
              </a:ext>
            </a:extLst>
          </p:cNvPr>
          <p:cNvSpPr>
            <a:spLocks noGrp="1"/>
          </p:cNvSpPr>
          <p:nvPr>
            <p:ph idx="1"/>
          </p:nvPr>
        </p:nvSpPr>
        <p:spPr/>
        <p:txBody>
          <a:bodyPr/>
          <a:lstStyle/>
          <a:p>
            <a:r>
              <a:rPr lang="en-US" dirty="0"/>
              <a:t>Generative AI is used to generate realistic images by training models on large datasets of real images. </a:t>
            </a:r>
          </a:p>
          <a:p>
            <a:r>
              <a:rPr lang="en-US" dirty="0"/>
              <a:t>These models, such as Generative Adversarial Networks (GANs) or Variational Autoencoders (VAEs), learn the patterns and structures present in the training data. </a:t>
            </a:r>
          </a:p>
          <a:p>
            <a:r>
              <a:rPr lang="en-US" dirty="0"/>
              <a:t>They then utilize this learned knowledge to generate new images that resemble the original dataset. </a:t>
            </a:r>
          </a:p>
          <a:p>
            <a:r>
              <a:rPr lang="en-US" dirty="0"/>
              <a:t>GANs consist of a generator that produces synthetic images and a discriminator that distinguishes between real and generated images.</a:t>
            </a:r>
          </a:p>
        </p:txBody>
      </p:sp>
      <p:sp>
        <p:nvSpPr>
          <p:cNvPr id="4" name="Slide Number Placeholder 3">
            <a:extLst>
              <a:ext uri="{FF2B5EF4-FFF2-40B4-BE49-F238E27FC236}">
                <a16:creationId xmlns:a16="http://schemas.microsoft.com/office/drawing/2014/main" id="{513578DC-E9A8-8F76-A3F3-A0EE98B3DC7B}"/>
              </a:ext>
            </a:extLst>
          </p:cNvPr>
          <p:cNvSpPr>
            <a:spLocks noGrp="1"/>
          </p:cNvSpPr>
          <p:nvPr>
            <p:ph type="sldNum" sz="quarter" idx="12"/>
          </p:nvPr>
        </p:nvSpPr>
        <p:spPr/>
        <p:txBody>
          <a:bodyPr/>
          <a:lstStyle/>
          <a:p>
            <a:fld id="{838F796C-6917-47A1-B45E-9EF25C01329D}" type="slidenum">
              <a:rPr lang="en-US" smtClean="0"/>
              <a:t>10</a:t>
            </a:fld>
            <a:endParaRPr lang="en-US"/>
          </a:p>
        </p:txBody>
      </p:sp>
    </p:spTree>
    <p:extLst>
      <p:ext uri="{BB962C8B-B14F-4D97-AF65-F5344CB8AC3E}">
        <p14:creationId xmlns:p14="http://schemas.microsoft.com/office/powerpoint/2010/main" val="22969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E937-1D53-E392-0419-A1963CF1D422}"/>
              </a:ext>
            </a:extLst>
          </p:cNvPr>
          <p:cNvSpPr>
            <a:spLocks noGrp="1"/>
          </p:cNvSpPr>
          <p:nvPr>
            <p:ph type="title"/>
          </p:nvPr>
        </p:nvSpPr>
        <p:spPr/>
        <p:txBody>
          <a:bodyPr/>
          <a:lstStyle/>
          <a:p>
            <a:r>
              <a:rPr lang="en-US" dirty="0"/>
              <a:t>Generative AI in Image Generation</a:t>
            </a:r>
          </a:p>
        </p:txBody>
      </p:sp>
      <p:sp>
        <p:nvSpPr>
          <p:cNvPr id="3" name="Content Placeholder 2">
            <a:extLst>
              <a:ext uri="{FF2B5EF4-FFF2-40B4-BE49-F238E27FC236}">
                <a16:creationId xmlns:a16="http://schemas.microsoft.com/office/drawing/2014/main" id="{A7324B31-A164-32A7-B659-AC56ACA346BD}"/>
              </a:ext>
            </a:extLst>
          </p:cNvPr>
          <p:cNvSpPr>
            <a:spLocks noGrp="1"/>
          </p:cNvSpPr>
          <p:nvPr>
            <p:ph idx="1"/>
          </p:nvPr>
        </p:nvSpPr>
        <p:spPr/>
        <p:txBody>
          <a:bodyPr/>
          <a:lstStyle/>
          <a:p>
            <a:r>
              <a:rPr lang="en-US" dirty="0"/>
              <a:t>Through an adversarial training process, the generator improves its ability to create realistic images that fool the discriminator. </a:t>
            </a:r>
          </a:p>
          <a:p>
            <a:r>
              <a:rPr lang="en-US" dirty="0"/>
              <a:t>VAEs, on the other hand, learn a compressed representation of the images called the latent space and generate new images by sampling points in this space and decoding them. </a:t>
            </a:r>
          </a:p>
          <a:p>
            <a:r>
              <a:rPr lang="en-US" dirty="0"/>
              <a:t>These generative AI techniques have revolutionized image synthesis, enabling applications in computer graphics, art, design, and beyond.</a:t>
            </a:r>
          </a:p>
          <a:p>
            <a:endParaRPr lang="en-US" dirty="0"/>
          </a:p>
        </p:txBody>
      </p:sp>
      <p:sp>
        <p:nvSpPr>
          <p:cNvPr id="4" name="Slide Number Placeholder 3">
            <a:extLst>
              <a:ext uri="{FF2B5EF4-FFF2-40B4-BE49-F238E27FC236}">
                <a16:creationId xmlns:a16="http://schemas.microsoft.com/office/drawing/2014/main" id="{2099E351-C3ED-6D25-01DA-8A9D253A1083}"/>
              </a:ext>
            </a:extLst>
          </p:cNvPr>
          <p:cNvSpPr>
            <a:spLocks noGrp="1"/>
          </p:cNvSpPr>
          <p:nvPr>
            <p:ph type="sldNum" sz="quarter" idx="12"/>
          </p:nvPr>
        </p:nvSpPr>
        <p:spPr/>
        <p:txBody>
          <a:bodyPr/>
          <a:lstStyle/>
          <a:p>
            <a:fld id="{838F796C-6917-47A1-B45E-9EF25C01329D}" type="slidenum">
              <a:rPr lang="en-US" smtClean="0"/>
              <a:t>11</a:t>
            </a:fld>
            <a:endParaRPr lang="en-US"/>
          </a:p>
        </p:txBody>
      </p:sp>
    </p:spTree>
    <p:extLst>
      <p:ext uri="{BB962C8B-B14F-4D97-AF65-F5344CB8AC3E}">
        <p14:creationId xmlns:p14="http://schemas.microsoft.com/office/powerpoint/2010/main" val="267985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A5D3-DF36-F701-1917-54BF424DFFF8}"/>
              </a:ext>
            </a:extLst>
          </p:cNvPr>
          <p:cNvSpPr>
            <a:spLocks noGrp="1"/>
          </p:cNvSpPr>
          <p:nvPr>
            <p:ph type="title"/>
          </p:nvPr>
        </p:nvSpPr>
        <p:spPr/>
        <p:txBody>
          <a:bodyPr/>
          <a:lstStyle/>
          <a:p>
            <a:r>
              <a:rPr lang="en-US" dirty="0"/>
              <a:t>Examples Of Image Generation Applications </a:t>
            </a:r>
          </a:p>
        </p:txBody>
      </p:sp>
      <p:sp>
        <p:nvSpPr>
          <p:cNvPr id="3" name="Content Placeholder 2">
            <a:extLst>
              <a:ext uri="{FF2B5EF4-FFF2-40B4-BE49-F238E27FC236}">
                <a16:creationId xmlns:a16="http://schemas.microsoft.com/office/drawing/2014/main" id="{86BDCD69-F752-48C7-422C-E1E94486656A}"/>
              </a:ext>
            </a:extLst>
          </p:cNvPr>
          <p:cNvSpPr>
            <a:spLocks noGrp="1"/>
          </p:cNvSpPr>
          <p:nvPr>
            <p:ph idx="1"/>
          </p:nvPr>
        </p:nvSpPr>
        <p:spPr/>
        <p:txBody>
          <a:bodyPr/>
          <a:lstStyle/>
          <a:p>
            <a:r>
              <a:rPr lang="en-US" dirty="0"/>
              <a:t>Image-to-Image Translation</a:t>
            </a:r>
          </a:p>
          <a:p>
            <a:r>
              <a:rPr lang="en-US" dirty="0"/>
              <a:t>Face Generation and Editing</a:t>
            </a:r>
          </a:p>
          <a:p>
            <a:r>
              <a:rPr lang="en-US" dirty="0"/>
              <a:t>Photo Realism and Art Generation</a:t>
            </a:r>
          </a:p>
          <a:p>
            <a:r>
              <a:rPr lang="en-US" dirty="0"/>
              <a:t>Style Transfer and Fusion</a:t>
            </a:r>
          </a:p>
        </p:txBody>
      </p:sp>
      <p:sp>
        <p:nvSpPr>
          <p:cNvPr id="4" name="Slide Number Placeholder 3">
            <a:extLst>
              <a:ext uri="{FF2B5EF4-FFF2-40B4-BE49-F238E27FC236}">
                <a16:creationId xmlns:a16="http://schemas.microsoft.com/office/drawing/2014/main" id="{74692C70-077D-B14A-D090-921C56B89C51}"/>
              </a:ext>
            </a:extLst>
          </p:cNvPr>
          <p:cNvSpPr>
            <a:spLocks noGrp="1"/>
          </p:cNvSpPr>
          <p:nvPr>
            <p:ph type="sldNum" sz="quarter" idx="12"/>
          </p:nvPr>
        </p:nvSpPr>
        <p:spPr/>
        <p:txBody>
          <a:bodyPr/>
          <a:lstStyle/>
          <a:p>
            <a:fld id="{838F796C-6917-47A1-B45E-9EF25C01329D}" type="slidenum">
              <a:rPr lang="en-US" smtClean="0"/>
              <a:t>12</a:t>
            </a:fld>
            <a:endParaRPr lang="en-US"/>
          </a:p>
        </p:txBody>
      </p:sp>
    </p:spTree>
    <p:extLst>
      <p:ext uri="{BB962C8B-B14F-4D97-AF65-F5344CB8AC3E}">
        <p14:creationId xmlns:p14="http://schemas.microsoft.com/office/powerpoint/2010/main" val="114913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5D5B-6B73-6B4D-8512-7306CF4E5913}"/>
              </a:ext>
            </a:extLst>
          </p:cNvPr>
          <p:cNvSpPr>
            <a:spLocks noGrp="1"/>
          </p:cNvSpPr>
          <p:nvPr>
            <p:ph type="title"/>
          </p:nvPr>
        </p:nvSpPr>
        <p:spPr/>
        <p:txBody>
          <a:bodyPr/>
          <a:lstStyle/>
          <a:p>
            <a:r>
              <a:rPr lang="en-US" dirty="0"/>
              <a:t>Pros of Generative AI</a:t>
            </a:r>
          </a:p>
        </p:txBody>
      </p:sp>
      <p:sp>
        <p:nvSpPr>
          <p:cNvPr id="3" name="Content Placeholder 2">
            <a:extLst>
              <a:ext uri="{FF2B5EF4-FFF2-40B4-BE49-F238E27FC236}">
                <a16:creationId xmlns:a16="http://schemas.microsoft.com/office/drawing/2014/main" id="{F4BD386E-A436-C4DE-FE62-AC22C55372B0}"/>
              </a:ext>
            </a:extLst>
          </p:cNvPr>
          <p:cNvSpPr>
            <a:spLocks noGrp="1"/>
          </p:cNvSpPr>
          <p:nvPr>
            <p:ph idx="1"/>
          </p:nvPr>
        </p:nvSpPr>
        <p:spPr/>
        <p:txBody>
          <a:bodyPr/>
          <a:lstStyle/>
          <a:p>
            <a:r>
              <a:rPr lang="en-US" sz="2400" b="1" dirty="0">
                <a:highlight>
                  <a:srgbClr val="FFFF00"/>
                </a:highlight>
              </a:rPr>
              <a:t>Creativity and Novelty</a:t>
            </a:r>
            <a:r>
              <a:rPr lang="en-US" sz="2400" dirty="0"/>
              <a:t>: Generative AI enables the creation of new and unique content, whether it's images, music, or text. It can generate innovative and original outputs that may not have been created otherwise.</a:t>
            </a:r>
          </a:p>
          <a:p>
            <a:r>
              <a:rPr lang="en-US" sz="2400" b="1" dirty="0">
                <a:highlight>
                  <a:srgbClr val="FFFF00"/>
                </a:highlight>
              </a:rPr>
              <a:t>Automation and Efficiency</a:t>
            </a:r>
            <a:r>
              <a:rPr lang="en-US" sz="2400" dirty="0"/>
              <a:t>: Generative AI automates the process of content creation, saving time and resources. It can generate large volumes of content quickly and efficiently, assisting in tasks like data augmentation, content generation, and design exploration.</a:t>
            </a:r>
          </a:p>
          <a:p>
            <a:r>
              <a:rPr lang="en-US" sz="2400" b="1" dirty="0">
                <a:highlight>
                  <a:srgbClr val="FFFF00"/>
                </a:highlight>
              </a:rPr>
              <a:t>Personalization and Customization</a:t>
            </a:r>
            <a:r>
              <a:rPr lang="en-US" sz="2400" dirty="0"/>
              <a:t>: Generative models can be trained on specific data or preferences, allowing for personalized recommendations, tailored content, and customized user experiences.</a:t>
            </a:r>
          </a:p>
          <a:p>
            <a:r>
              <a:rPr lang="en-US" sz="2400" b="1" dirty="0">
                <a:highlight>
                  <a:srgbClr val="FFFF00"/>
                </a:highlight>
              </a:rPr>
              <a:t>Exploration and Inspiration</a:t>
            </a:r>
            <a:r>
              <a:rPr lang="en-US" sz="2400" dirty="0"/>
              <a:t>: Generative AI can provide inspiration to artists, designers, and writers by generating diverse variations, exploring creative possibilities, and serving as a starting point for further creative exploration.</a:t>
            </a:r>
          </a:p>
        </p:txBody>
      </p:sp>
      <p:sp>
        <p:nvSpPr>
          <p:cNvPr id="4" name="Slide Number Placeholder 3">
            <a:extLst>
              <a:ext uri="{FF2B5EF4-FFF2-40B4-BE49-F238E27FC236}">
                <a16:creationId xmlns:a16="http://schemas.microsoft.com/office/drawing/2014/main" id="{1DA7CD80-D998-A11A-B1E4-3092F9EC63B9}"/>
              </a:ext>
            </a:extLst>
          </p:cNvPr>
          <p:cNvSpPr>
            <a:spLocks noGrp="1"/>
          </p:cNvSpPr>
          <p:nvPr>
            <p:ph type="sldNum" sz="quarter" idx="12"/>
          </p:nvPr>
        </p:nvSpPr>
        <p:spPr/>
        <p:txBody>
          <a:bodyPr/>
          <a:lstStyle/>
          <a:p>
            <a:fld id="{838F796C-6917-47A1-B45E-9EF25C01329D}" type="slidenum">
              <a:rPr lang="en-US" smtClean="0"/>
              <a:t>13</a:t>
            </a:fld>
            <a:endParaRPr lang="en-US"/>
          </a:p>
        </p:txBody>
      </p:sp>
    </p:spTree>
    <p:extLst>
      <p:ext uri="{BB962C8B-B14F-4D97-AF65-F5344CB8AC3E}">
        <p14:creationId xmlns:p14="http://schemas.microsoft.com/office/powerpoint/2010/main" val="14687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56F4-1835-B124-1BD1-239C52A883D1}"/>
              </a:ext>
            </a:extLst>
          </p:cNvPr>
          <p:cNvSpPr>
            <a:spLocks noGrp="1"/>
          </p:cNvSpPr>
          <p:nvPr>
            <p:ph type="title"/>
          </p:nvPr>
        </p:nvSpPr>
        <p:spPr/>
        <p:txBody>
          <a:bodyPr/>
          <a:lstStyle/>
          <a:p>
            <a:r>
              <a:rPr lang="en-US" dirty="0"/>
              <a:t>Cons of Generative AI</a:t>
            </a:r>
          </a:p>
        </p:txBody>
      </p:sp>
      <p:sp>
        <p:nvSpPr>
          <p:cNvPr id="3" name="Content Placeholder 2">
            <a:extLst>
              <a:ext uri="{FF2B5EF4-FFF2-40B4-BE49-F238E27FC236}">
                <a16:creationId xmlns:a16="http://schemas.microsoft.com/office/drawing/2014/main" id="{FC65A2C2-587B-0C07-5AC7-6B86B702319B}"/>
              </a:ext>
            </a:extLst>
          </p:cNvPr>
          <p:cNvSpPr>
            <a:spLocks noGrp="1"/>
          </p:cNvSpPr>
          <p:nvPr>
            <p:ph idx="1"/>
          </p:nvPr>
        </p:nvSpPr>
        <p:spPr/>
        <p:txBody>
          <a:bodyPr/>
          <a:lstStyle/>
          <a:p>
            <a:r>
              <a:rPr lang="en-US" sz="1800" b="1" dirty="0">
                <a:highlight>
                  <a:srgbClr val="FFFF00"/>
                </a:highlight>
              </a:rPr>
              <a:t>Ethical Concerns</a:t>
            </a:r>
            <a:r>
              <a:rPr lang="en-US" sz="1800" dirty="0"/>
              <a:t>: Generative AI raises ethical concerns, particularly regarding the misuse of synthetic media, deepfakes, and potential infringement of intellectual property rights. It requires careful consideration and responsible usage to avoid malicious or deceptive applications.</a:t>
            </a:r>
          </a:p>
          <a:p>
            <a:r>
              <a:rPr lang="en-US" sz="1800" b="1" dirty="0">
                <a:highlight>
                  <a:srgbClr val="FFFF00"/>
                </a:highlight>
              </a:rPr>
              <a:t>Lack of Control</a:t>
            </a:r>
            <a:r>
              <a:rPr lang="en-US" sz="1800" dirty="0"/>
              <a:t>: Generative models can produce outputs that are difficult to control or fine-tune to specific requirements. The generated content may not always meet the desired expectations or adhere to specific guidelines.</a:t>
            </a:r>
          </a:p>
          <a:p>
            <a:r>
              <a:rPr lang="en-US" sz="1800" b="1" dirty="0">
                <a:highlight>
                  <a:srgbClr val="FFFF00"/>
                </a:highlight>
              </a:rPr>
              <a:t>Dataset Bias and Generalization</a:t>
            </a:r>
            <a:r>
              <a:rPr lang="en-US" sz="1800" dirty="0"/>
              <a:t>: Generative models heavily rely on the training data they are exposed to. If the training data is biased or limited, the generated outputs may inherit those biases or struggle with generalizing to unseen scenarios.</a:t>
            </a:r>
          </a:p>
          <a:p>
            <a:r>
              <a:rPr lang="en-US" sz="1800" b="1" dirty="0">
                <a:highlight>
                  <a:srgbClr val="FFFF00"/>
                </a:highlight>
              </a:rPr>
              <a:t>Computational Resources and Complexity</a:t>
            </a:r>
            <a:r>
              <a:rPr lang="en-US" sz="1800" dirty="0"/>
              <a:t>: Training and deploying generative models can be computationally intensive and require significant resources, including high-performance hardware and substantial training times. Implementing and maintaining these models can be complex and resource-demanding.</a:t>
            </a:r>
          </a:p>
          <a:p>
            <a:r>
              <a:rPr lang="en-US" sz="1800" b="1" dirty="0">
                <a:highlight>
                  <a:srgbClr val="FFFF00"/>
                </a:highlight>
              </a:rPr>
              <a:t>Quality and Coherence</a:t>
            </a:r>
            <a:r>
              <a:rPr lang="en-US" sz="1800" dirty="0"/>
              <a:t>: While generative models have made significant progress, they may still struggle with producing outputs that consistently exhibit high quality, coherence, and contextual relevance. Fine-tuning and careful model selection may be necessary to achieve desired results.</a:t>
            </a:r>
          </a:p>
        </p:txBody>
      </p:sp>
      <p:sp>
        <p:nvSpPr>
          <p:cNvPr id="4" name="Slide Number Placeholder 3">
            <a:extLst>
              <a:ext uri="{FF2B5EF4-FFF2-40B4-BE49-F238E27FC236}">
                <a16:creationId xmlns:a16="http://schemas.microsoft.com/office/drawing/2014/main" id="{9D591CCF-8979-5786-82DA-FD70AEFD2C8F}"/>
              </a:ext>
            </a:extLst>
          </p:cNvPr>
          <p:cNvSpPr>
            <a:spLocks noGrp="1"/>
          </p:cNvSpPr>
          <p:nvPr>
            <p:ph type="sldNum" sz="quarter" idx="12"/>
          </p:nvPr>
        </p:nvSpPr>
        <p:spPr/>
        <p:txBody>
          <a:bodyPr/>
          <a:lstStyle/>
          <a:p>
            <a:fld id="{838F796C-6917-47A1-B45E-9EF25C01329D}" type="slidenum">
              <a:rPr lang="en-US" smtClean="0"/>
              <a:t>14</a:t>
            </a:fld>
            <a:endParaRPr lang="en-US"/>
          </a:p>
        </p:txBody>
      </p:sp>
    </p:spTree>
    <p:extLst>
      <p:ext uri="{BB962C8B-B14F-4D97-AF65-F5344CB8AC3E}">
        <p14:creationId xmlns:p14="http://schemas.microsoft.com/office/powerpoint/2010/main" val="317730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35B5-81DA-E91A-5F10-16BCF1ADD4D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418EF2-34FD-418D-FD14-D9FA5AFB2D56}"/>
              </a:ext>
            </a:extLst>
          </p:cNvPr>
          <p:cNvSpPr>
            <a:spLocks noGrp="1"/>
          </p:cNvSpPr>
          <p:nvPr>
            <p:ph idx="1"/>
          </p:nvPr>
        </p:nvSpPr>
        <p:spPr/>
        <p:txBody>
          <a:bodyPr/>
          <a:lstStyle/>
          <a:p>
            <a:r>
              <a:rPr lang="en-US" sz="2400" dirty="0"/>
              <a:t>Generative AI is a powerful technology that enables the generation of diverse and contextually relevant content, including images, text, and music. </a:t>
            </a:r>
          </a:p>
          <a:p>
            <a:r>
              <a:rPr lang="en-US" sz="2400" dirty="0"/>
              <a:t>However, it also comes with challenges and concerns, including ethical considerations, lack of control over outputs, potential biases, resource requirements, and quality issues.</a:t>
            </a:r>
          </a:p>
          <a:p>
            <a:r>
              <a:rPr lang="en-US" sz="2400" dirty="0"/>
              <a:t>To harness the potential of generative AI effectively, it is crucial to strike a balance between exploration and responsibility, ensuring ethical usage and addressing the limitations through continuous research and advancements. </a:t>
            </a:r>
          </a:p>
          <a:p>
            <a:r>
              <a:rPr lang="en-US" sz="2400" dirty="0"/>
              <a:t>With careful consideration and responsible implementation, generative AI can continue to contribute to innovation, artistic expression, and practical applications across various fields.</a:t>
            </a:r>
          </a:p>
        </p:txBody>
      </p:sp>
      <p:sp>
        <p:nvSpPr>
          <p:cNvPr id="4" name="Slide Number Placeholder 3">
            <a:extLst>
              <a:ext uri="{FF2B5EF4-FFF2-40B4-BE49-F238E27FC236}">
                <a16:creationId xmlns:a16="http://schemas.microsoft.com/office/drawing/2014/main" id="{FB58B00C-B0DB-22EA-4082-BBACFB3F37F4}"/>
              </a:ext>
            </a:extLst>
          </p:cNvPr>
          <p:cNvSpPr>
            <a:spLocks noGrp="1"/>
          </p:cNvSpPr>
          <p:nvPr>
            <p:ph type="sldNum" sz="quarter" idx="12"/>
          </p:nvPr>
        </p:nvSpPr>
        <p:spPr/>
        <p:txBody>
          <a:bodyPr/>
          <a:lstStyle/>
          <a:p>
            <a:fld id="{838F796C-6917-47A1-B45E-9EF25C01329D}" type="slidenum">
              <a:rPr lang="en-US" smtClean="0"/>
              <a:t>15</a:t>
            </a:fld>
            <a:endParaRPr lang="en-US"/>
          </a:p>
        </p:txBody>
      </p:sp>
    </p:spTree>
    <p:extLst>
      <p:ext uri="{BB962C8B-B14F-4D97-AF65-F5344CB8AC3E}">
        <p14:creationId xmlns:p14="http://schemas.microsoft.com/office/powerpoint/2010/main" val="427325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4F00-3819-34D7-BEC8-95C48361D387}"/>
              </a:ext>
            </a:extLst>
          </p:cNvPr>
          <p:cNvSpPr>
            <a:spLocks noGrp="1"/>
          </p:cNvSpPr>
          <p:nvPr>
            <p:ph type="title"/>
          </p:nvPr>
        </p:nvSpPr>
        <p:spPr/>
        <p:txBody>
          <a:bodyPr/>
          <a:lstStyle/>
          <a:p>
            <a:r>
              <a:rPr lang="en-US" dirty="0"/>
              <a:t>What Is Generative AI</a:t>
            </a:r>
          </a:p>
        </p:txBody>
      </p:sp>
      <p:sp>
        <p:nvSpPr>
          <p:cNvPr id="3" name="Content Placeholder 2">
            <a:extLst>
              <a:ext uri="{FF2B5EF4-FFF2-40B4-BE49-F238E27FC236}">
                <a16:creationId xmlns:a16="http://schemas.microsoft.com/office/drawing/2014/main" id="{24CCDDA4-A4FD-C944-011D-8C7AA06B84B3}"/>
              </a:ext>
            </a:extLst>
          </p:cNvPr>
          <p:cNvSpPr>
            <a:spLocks noGrp="1"/>
          </p:cNvSpPr>
          <p:nvPr>
            <p:ph idx="1"/>
          </p:nvPr>
        </p:nvSpPr>
        <p:spPr>
          <a:xfrm>
            <a:off x="381000" y="1719263"/>
            <a:ext cx="11201400" cy="4411662"/>
          </a:xfrm>
        </p:spPr>
        <p:txBody>
          <a:bodyPr/>
          <a:lstStyle/>
          <a:p>
            <a:r>
              <a:rPr lang="en-US" sz="2900" dirty="0"/>
              <a:t>Generative AI is a subset of artificial intelligence that focuses on creating or generating new content, such as images, text, music, or videos, based on patterns and examples from existing data. </a:t>
            </a:r>
          </a:p>
          <a:p>
            <a:r>
              <a:rPr lang="en-US" sz="2900" dirty="0"/>
              <a:t>It involves training algorithms to understand and analyze a large dataset and then using that knowledge to generate new, original content similar in style or structure to the training data.</a:t>
            </a:r>
          </a:p>
        </p:txBody>
      </p:sp>
      <p:sp>
        <p:nvSpPr>
          <p:cNvPr id="4" name="Slide Number Placeholder 3">
            <a:extLst>
              <a:ext uri="{FF2B5EF4-FFF2-40B4-BE49-F238E27FC236}">
                <a16:creationId xmlns:a16="http://schemas.microsoft.com/office/drawing/2014/main" id="{34F4C823-F9A1-695D-EF3F-D5D95FC6963B}"/>
              </a:ext>
            </a:extLst>
          </p:cNvPr>
          <p:cNvSpPr>
            <a:spLocks noGrp="1"/>
          </p:cNvSpPr>
          <p:nvPr>
            <p:ph type="sldNum" sz="quarter" idx="12"/>
          </p:nvPr>
        </p:nvSpPr>
        <p:spPr/>
        <p:txBody>
          <a:bodyPr/>
          <a:lstStyle/>
          <a:p>
            <a:fld id="{838F796C-6917-47A1-B45E-9EF25C01329D}" type="slidenum">
              <a:rPr lang="en-US" smtClean="0"/>
              <a:t>2</a:t>
            </a:fld>
            <a:endParaRPr lang="en-US"/>
          </a:p>
        </p:txBody>
      </p:sp>
    </p:spTree>
    <p:extLst>
      <p:ext uri="{BB962C8B-B14F-4D97-AF65-F5344CB8AC3E}">
        <p14:creationId xmlns:p14="http://schemas.microsoft.com/office/powerpoint/2010/main" val="366297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23F2-79C3-8A08-2E4C-2216B2292057}"/>
              </a:ext>
            </a:extLst>
          </p:cNvPr>
          <p:cNvSpPr>
            <a:spLocks noGrp="1"/>
          </p:cNvSpPr>
          <p:nvPr>
            <p:ph type="title"/>
          </p:nvPr>
        </p:nvSpPr>
        <p:spPr/>
        <p:txBody>
          <a:bodyPr/>
          <a:lstStyle/>
          <a:p>
            <a:r>
              <a:rPr lang="en-US" dirty="0"/>
              <a:t>What Is Generative AI</a:t>
            </a:r>
          </a:p>
        </p:txBody>
      </p:sp>
      <p:sp>
        <p:nvSpPr>
          <p:cNvPr id="3" name="Content Placeholder 2">
            <a:extLst>
              <a:ext uri="{FF2B5EF4-FFF2-40B4-BE49-F238E27FC236}">
                <a16:creationId xmlns:a16="http://schemas.microsoft.com/office/drawing/2014/main" id="{EA895F60-1361-0EF7-ED17-9634004BD0ED}"/>
              </a:ext>
            </a:extLst>
          </p:cNvPr>
          <p:cNvSpPr>
            <a:spLocks noGrp="1"/>
          </p:cNvSpPr>
          <p:nvPr>
            <p:ph idx="1"/>
          </p:nvPr>
        </p:nvSpPr>
        <p:spPr/>
        <p:txBody>
          <a:bodyPr/>
          <a:lstStyle/>
          <a:p>
            <a:r>
              <a:rPr lang="en-US" dirty="0"/>
              <a:t>Generative AI utilizes deep learning, neural networks, and machine learning techniques to enable computers to produce content that closely resembles human-created output autonomously. </a:t>
            </a:r>
          </a:p>
          <a:p>
            <a:r>
              <a:rPr lang="en-US" dirty="0"/>
              <a:t>These algorithms learn from patterns, trends, and relationships within the training data to generate coherent and meaningful content. </a:t>
            </a:r>
          </a:p>
          <a:p>
            <a:r>
              <a:rPr lang="en-US" dirty="0"/>
              <a:t>The models can generate new text, images, or other forms of media by predicting and filling in missing or next possible pieces of information.</a:t>
            </a:r>
          </a:p>
          <a:p>
            <a:endParaRPr lang="en-US" dirty="0"/>
          </a:p>
        </p:txBody>
      </p:sp>
      <p:sp>
        <p:nvSpPr>
          <p:cNvPr id="4" name="Slide Number Placeholder 3">
            <a:extLst>
              <a:ext uri="{FF2B5EF4-FFF2-40B4-BE49-F238E27FC236}">
                <a16:creationId xmlns:a16="http://schemas.microsoft.com/office/drawing/2014/main" id="{CA2BA6DC-5DBC-8293-97D0-C97E50A35DD5}"/>
              </a:ext>
            </a:extLst>
          </p:cNvPr>
          <p:cNvSpPr>
            <a:spLocks noGrp="1"/>
          </p:cNvSpPr>
          <p:nvPr>
            <p:ph type="sldNum" sz="quarter" idx="12"/>
          </p:nvPr>
        </p:nvSpPr>
        <p:spPr/>
        <p:txBody>
          <a:bodyPr/>
          <a:lstStyle/>
          <a:p>
            <a:fld id="{838F796C-6917-47A1-B45E-9EF25C01329D}" type="slidenum">
              <a:rPr lang="en-US" smtClean="0"/>
              <a:t>3</a:t>
            </a:fld>
            <a:endParaRPr lang="en-US"/>
          </a:p>
        </p:txBody>
      </p:sp>
    </p:spTree>
    <p:extLst>
      <p:ext uri="{BB962C8B-B14F-4D97-AF65-F5344CB8AC3E}">
        <p14:creationId xmlns:p14="http://schemas.microsoft.com/office/powerpoint/2010/main" val="330030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EF6D-6EE8-B6D3-85A7-D9B96F5D5378}"/>
              </a:ext>
            </a:extLst>
          </p:cNvPr>
          <p:cNvSpPr>
            <a:spLocks noGrp="1"/>
          </p:cNvSpPr>
          <p:nvPr>
            <p:ph type="title"/>
          </p:nvPr>
        </p:nvSpPr>
        <p:spPr/>
        <p:txBody>
          <a:bodyPr/>
          <a:lstStyle/>
          <a:p>
            <a:r>
              <a:rPr lang="en-US" dirty="0"/>
              <a:t>How Does Generative AI Work?</a:t>
            </a:r>
          </a:p>
        </p:txBody>
      </p:sp>
      <p:sp>
        <p:nvSpPr>
          <p:cNvPr id="3" name="Content Placeholder 2">
            <a:extLst>
              <a:ext uri="{FF2B5EF4-FFF2-40B4-BE49-F238E27FC236}">
                <a16:creationId xmlns:a16="http://schemas.microsoft.com/office/drawing/2014/main" id="{503EB2C2-7E9D-76A4-8764-77F3F1998117}"/>
              </a:ext>
            </a:extLst>
          </p:cNvPr>
          <p:cNvSpPr>
            <a:spLocks noGrp="1"/>
          </p:cNvSpPr>
          <p:nvPr>
            <p:ph idx="1"/>
          </p:nvPr>
        </p:nvSpPr>
        <p:spPr/>
        <p:txBody>
          <a:bodyPr/>
          <a:lstStyle/>
          <a:p>
            <a:r>
              <a:rPr lang="en-US" sz="2600" dirty="0"/>
              <a:t>Generative AI utilizes advanced algorithms, typically based on deep learning and neural networks, to generate new content based on patterns and examples from existing data. </a:t>
            </a:r>
          </a:p>
          <a:p>
            <a:r>
              <a:rPr lang="en-US" sz="2600" dirty="0"/>
              <a:t>The process involves several key steps: Data Collection, Training, Latent Space Representation, Generation, Iterative Refinement.</a:t>
            </a:r>
          </a:p>
          <a:p>
            <a:r>
              <a:rPr lang="en-US" sz="2600" dirty="0"/>
              <a:t>It's important to note that the training process and the specific algorithms used can vary depending on the generative AI model employed. </a:t>
            </a:r>
          </a:p>
          <a:p>
            <a:r>
              <a:rPr lang="en-US" sz="2600" dirty="0"/>
              <a:t>Different techniques, such as GANs, VAEs, or other variants, have unique approaches to generating content</a:t>
            </a:r>
          </a:p>
          <a:p>
            <a:endParaRPr lang="en-US" sz="2600" dirty="0"/>
          </a:p>
        </p:txBody>
      </p:sp>
      <p:sp>
        <p:nvSpPr>
          <p:cNvPr id="4" name="Slide Number Placeholder 3">
            <a:extLst>
              <a:ext uri="{FF2B5EF4-FFF2-40B4-BE49-F238E27FC236}">
                <a16:creationId xmlns:a16="http://schemas.microsoft.com/office/drawing/2014/main" id="{BB31A856-DE70-77A6-B1F0-E196F938958E}"/>
              </a:ext>
            </a:extLst>
          </p:cNvPr>
          <p:cNvSpPr>
            <a:spLocks noGrp="1"/>
          </p:cNvSpPr>
          <p:nvPr>
            <p:ph type="sldNum" sz="quarter" idx="12"/>
          </p:nvPr>
        </p:nvSpPr>
        <p:spPr/>
        <p:txBody>
          <a:bodyPr/>
          <a:lstStyle/>
          <a:p>
            <a:fld id="{838F796C-6917-47A1-B45E-9EF25C01329D}" type="slidenum">
              <a:rPr lang="en-US" smtClean="0"/>
              <a:t>4</a:t>
            </a:fld>
            <a:endParaRPr lang="en-US"/>
          </a:p>
        </p:txBody>
      </p:sp>
    </p:spTree>
    <p:extLst>
      <p:ext uri="{BB962C8B-B14F-4D97-AF65-F5344CB8AC3E}">
        <p14:creationId xmlns:p14="http://schemas.microsoft.com/office/powerpoint/2010/main" val="198675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7DB2-5017-15D4-C197-DC4B723CDBD7}"/>
              </a:ext>
            </a:extLst>
          </p:cNvPr>
          <p:cNvSpPr>
            <a:spLocks noGrp="1"/>
          </p:cNvSpPr>
          <p:nvPr>
            <p:ph type="title"/>
          </p:nvPr>
        </p:nvSpPr>
        <p:spPr/>
        <p:txBody>
          <a:bodyPr/>
          <a:lstStyle/>
          <a:p>
            <a:r>
              <a:rPr lang="en-US" dirty="0"/>
              <a:t>How Does Generative AI Work?</a:t>
            </a:r>
          </a:p>
        </p:txBody>
      </p:sp>
      <p:sp>
        <p:nvSpPr>
          <p:cNvPr id="3" name="Content Placeholder 2">
            <a:extLst>
              <a:ext uri="{FF2B5EF4-FFF2-40B4-BE49-F238E27FC236}">
                <a16:creationId xmlns:a16="http://schemas.microsoft.com/office/drawing/2014/main" id="{16570371-74E7-420F-8AA4-686B486B4276}"/>
              </a:ext>
            </a:extLst>
          </p:cNvPr>
          <p:cNvSpPr>
            <a:spLocks noGrp="1"/>
          </p:cNvSpPr>
          <p:nvPr>
            <p:ph idx="1"/>
          </p:nvPr>
        </p:nvSpPr>
        <p:spPr/>
        <p:txBody>
          <a:bodyPr/>
          <a:lstStyle/>
          <a:p>
            <a:r>
              <a:rPr lang="en-US" sz="2600" b="1" dirty="0">
                <a:highlight>
                  <a:srgbClr val="FFFF00"/>
                </a:highlight>
              </a:rPr>
              <a:t>Data Collection</a:t>
            </a:r>
            <a:r>
              <a:rPr lang="en-US" sz="2600" dirty="0"/>
              <a:t>: A large dataset contains examples of the type of content the generative AI model will generate. For instance, if the goal is to create images of cats, a dataset of various cat images would be gathered.</a:t>
            </a:r>
          </a:p>
          <a:p>
            <a:r>
              <a:rPr lang="en-US" sz="2600" b="1" dirty="0">
                <a:highlight>
                  <a:srgbClr val="FFFF00"/>
                </a:highlight>
              </a:rPr>
              <a:t>Training</a:t>
            </a:r>
            <a:r>
              <a:rPr lang="en-US" sz="2600" dirty="0"/>
              <a:t>: The generative AI model is trained on the collected dataset. This typically involves using techniques such as deep learning, specifically generative models like Generative Adversarial Networks (GANs) or Variational Autoencoders (VAEs). During training, the model analyzes the patterns, structures, and features of the dataset to learn and understand the underlying characteristics.</a:t>
            </a:r>
          </a:p>
        </p:txBody>
      </p:sp>
      <p:sp>
        <p:nvSpPr>
          <p:cNvPr id="4" name="Slide Number Placeholder 3">
            <a:extLst>
              <a:ext uri="{FF2B5EF4-FFF2-40B4-BE49-F238E27FC236}">
                <a16:creationId xmlns:a16="http://schemas.microsoft.com/office/drawing/2014/main" id="{62BA4F15-15AC-9CB9-F5E4-E1D5BC70B473}"/>
              </a:ext>
            </a:extLst>
          </p:cNvPr>
          <p:cNvSpPr>
            <a:spLocks noGrp="1"/>
          </p:cNvSpPr>
          <p:nvPr>
            <p:ph type="sldNum" sz="quarter" idx="12"/>
          </p:nvPr>
        </p:nvSpPr>
        <p:spPr/>
        <p:txBody>
          <a:bodyPr/>
          <a:lstStyle/>
          <a:p>
            <a:fld id="{838F796C-6917-47A1-B45E-9EF25C01329D}" type="slidenum">
              <a:rPr lang="en-US" smtClean="0"/>
              <a:t>5</a:t>
            </a:fld>
            <a:endParaRPr lang="en-US"/>
          </a:p>
        </p:txBody>
      </p:sp>
    </p:spTree>
    <p:extLst>
      <p:ext uri="{BB962C8B-B14F-4D97-AF65-F5344CB8AC3E}">
        <p14:creationId xmlns:p14="http://schemas.microsoft.com/office/powerpoint/2010/main" val="267359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6BED-7696-97BD-5509-9596CCC24B76}"/>
              </a:ext>
            </a:extLst>
          </p:cNvPr>
          <p:cNvSpPr>
            <a:spLocks noGrp="1"/>
          </p:cNvSpPr>
          <p:nvPr>
            <p:ph type="title"/>
          </p:nvPr>
        </p:nvSpPr>
        <p:spPr/>
        <p:txBody>
          <a:bodyPr/>
          <a:lstStyle/>
          <a:p>
            <a:r>
              <a:rPr lang="en-US" dirty="0"/>
              <a:t>How Does Generative AI Work?</a:t>
            </a:r>
          </a:p>
        </p:txBody>
      </p:sp>
      <p:sp>
        <p:nvSpPr>
          <p:cNvPr id="3" name="Content Placeholder 2">
            <a:extLst>
              <a:ext uri="{FF2B5EF4-FFF2-40B4-BE49-F238E27FC236}">
                <a16:creationId xmlns:a16="http://schemas.microsoft.com/office/drawing/2014/main" id="{97813835-872A-8E70-2471-843E7B9BD68D}"/>
              </a:ext>
            </a:extLst>
          </p:cNvPr>
          <p:cNvSpPr>
            <a:spLocks noGrp="1"/>
          </p:cNvSpPr>
          <p:nvPr>
            <p:ph idx="1"/>
          </p:nvPr>
        </p:nvSpPr>
        <p:spPr/>
        <p:txBody>
          <a:bodyPr/>
          <a:lstStyle/>
          <a:p>
            <a:r>
              <a:rPr lang="en-US" sz="2400" b="1" dirty="0">
                <a:highlight>
                  <a:srgbClr val="FFFF00"/>
                </a:highlight>
              </a:rPr>
              <a:t>Latent Space Representation</a:t>
            </a:r>
            <a:r>
              <a:rPr lang="en-US" sz="2400" dirty="0"/>
              <a:t>: The trained generative AI model creates a latent space representation, which is a mathematical representation of the patterns and features it has learned from the training data. This latent space acts as a compressed, abstract representation of the dataset.</a:t>
            </a:r>
          </a:p>
          <a:p>
            <a:r>
              <a:rPr lang="en-US" sz="2400" b="1" dirty="0">
                <a:highlight>
                  <a:srgbClr val="FFFF00"/>
                </a:highlight>
              </a:rPr>
              <a:t>Generation</a:t>
            </a:r>
            <a:r>
              <a:rPr lang="en-US" sz="2400" dirty="0"/>
              <a:t>: Using the learned latent space representation, the generative AI model can generate new content by sampling points in the latent space and decoding them back into the original content format. For example, in the case of generating images of cats, the model would sample points in the latent space and decode them into new cat images.</a:t>
            </a:r>
          </a:p>
          <a:p>
            <a:r>
              <a:rPr lang="en-US" sz="2400" b="1" dirty="0">
                <a:highlight>
                  <a:srgbClr val="FFFF00"/>
                </a:highlight>
              </a:rPr>
              <a:t>Iterative Refinement</a:t>
            </a:r>
            <a:r>
              <a:rPr lang="en-US" sz="2400" dirty="0"/>
              <a:t>: Generative AI models are often trained through an iterative process of training, evaluating the generated output, and adjusting the model's parameters to improve the quality and realism of the generated content. This process continues until the model produces satisfactory results.</a:t>
            </a:r>
          </a:p>
        </p:txBody>
      </p:sp>
      <p:sp>
        <p:nvSpPr>
          <p:cNvPr id="4" name="Slide Number Placeholder 3">
            <a:extLst>
              <a:ext uri="{FF2B5EF4-FFF2-40B4-BE49-F238E27FC236}">
                <a16:creationId xmlns:a16="http://schemas.microsoft.com/office/drawing/2014/main" id="{7C938507-1542-13DD-6032-9BF2C191B025}"/>
              </a:ext>
            </a:extLst>
          </p:cNvPr>
          <p:cNvSpPr>
            <a:spLocks noGrp="1"/>
          </p:cNvSpPr>
          <p:nvPr>
            <p:ph type="sldNum" sz="quarter" idx="12"/>
          </p:nvPr>
        </p:nvSpPr>
        <p:spPr/>
        <p:txBody>
          <a:bodyPr/>
          <a:lstStyle/>
          <a:p>
            <a:fld id="{838F796C-6917-47A1-B45E-9EF25C01329D}" type="slidenum">
              <a:rPr lang="en-US" smtClean="0"/>
              <a:t>6</a:t>
            </a:fld>
            <a:endParaRPr lang="en-US"/>
          </a:p>
        </p:txBody>
      </p:sp>
    </p:spTree>
    <p:extLst>
      <p:ext uri="{BB962C8B-B14F-4D97-AF65-F5344CB8AC3E}">
        <p14:creationId xmlns:p14="http://schemas.microsoft.com/office/powerpoint/2010/main" val="350847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FE14-8CAB-6378-8151-D6198F7F3138}"/>
              </a:ext>
            </a:extLst>
          </p:cNvPr>
          <p:cNvSpPr>
            <a:spLocks noGrp="1"/>
          </p:cNvSpPr>
          <p:nvPr>
            <p:ph type="title"/>
          </p:nvPr>
        </p:nvSpPr>
        <p:spPr/>
        <p:txBody>
          <a:bodyPr/>
          <a:lstStyle/>
          <a:p>
            <a:r>
              <a:rPr lang="en-US" dirty="0"/>
              <a:t>Use Cases For Generative AI</a:t>
            </a:r>
          </a:p>
        </p:txBody>
      </p:sp>
      <p:sp>
        <p:nvSpPr>
          <p:cNvPr id="3" name="Content Placeholder 2">
            <a:extLst>
              <a:ext uri="{FF2B5EF4-FFF2-40B4-BE49-F238E27FC236}">
                <a16:creationId xmlns:a16="http://schemas.microsoft.com/office/drawing/2014/main" id="{444A4BC9-7727-E617-BA44-69758C8E2FE8}"/>
              </a:ext>
            </a:extLst>
          </p:cNvPr>
          <p:cNvSpPr>
            <a:spLocks noGrp="1"/>
          </p:cNvSpPr>
          <p:nvPr>
            <p:ph idx="1"/>
          </p:nvPr>
        </p:nvSpPr>
        <p:spPr/>
        <p:txBody>
          <a:bodyPr/>
          <a:lstStyle/>
          <a:p>
            <a:r>
              <a:rPr lang="en-US" dirty="0"/>
              <a:t>Image Synthesis and Editing</a:t>
            </a:r>
          </a:p>
          <a:p>
            <a:r>
              <a:rPr lang="en-US" dirty="0"/>
              <a:t>Text Generation and Natural Language Processing</a:t>
            </a:r>
          </a:p>
          <a:p>
            <a:r>
              <a:rPr lang="en-US" dirty="0"/>
              <a:t>Music Composition</a:t>
            </a:r>
          </a:p>
          <a:p>
            <a:r>
              <a:rPr lang="en-US" dirty="0"/>
              <a:t>Video Game Design</a:t>
            </a:r>
          </a:p>
          <a:p>
            <a:r>
              <a:rPr lang="en-US" dirty="0"/>
              <a:t>Product Design and Prototyping</a:t>
            </a:r>
          </a:p>
          <a:p>
            <a:r>
              <a:rPr lang="en-US" dirty="0"/>
              <a:t>Video Synthesis and Deepfakes</a:t>
            </a:r>
          </a:p>
          <a:p>
            <a:r>
              <a:rPr lang="en-US" dirty="0"/>
              <a:t>Fashion and Style Generation</a:t>
            </a:r>
          </a:p>
          <a:p>
            <a:r>
              <a:rPr lang="en-US" dirty="0"/>
              <a:t>Storytelling and Content Creation</a:t>
            </a:r>
          </a:p>
        </p:txBody>
      </p:sp>
      <p:sp>
        <p:nvSpPr>
          <p:cNvPr id="4" name="Slide Number Placeholder 3">
            <a:extLst>
              <a:ext uri="{FF2B5EF4-FFF2-40B4-BE49-F238E27FC236}">
                <a16:creationId xmlns:a16="http://schemas.microsoft.com/office/drawing/2014/main" id="{23D621FB-E8D9-41F0-1D3E-B7AD7B31B7A0}"/>
              </a:ext>
            </a:extLst>
          </p:cNvPr>
          <p:cNvSpPr>
            <a:spLocks noGrp="1"/>
          </p:cNvSpPr>
          <p:nvPr>
            <p:ph type="sldNum" sz="quarter" idx="12"/>
          </p:nvPr>
        </p:nvSpPr>
        <p:spPr/>
        <p:txBody>
          <a:bodyPr/>
          <a:lstStyle/>
          <a:p>
            <a:fld id="{838F796C-6917-47A1-B45E-9EF25C01329D}" type="slidenum">
              <a:rPr lang="en-US" smtClean="0"/>
              <a:t>7</a:t>
            </a:fld>
            <a:endParaRPr lang="en-US"/>
          </a:p>
        </p:txBody>
      </p:sp>
    </p:spTree>
    <p:extLst>
      <p:ext uri="{BB962C8B-B14F-4D97-AF65-F5344CB8AC3E}">
        <p14:creationId xmlns:p14="http://schemas.microsoft.com/office/powerpoint/2010/main" val="26879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AB2A-0D2F-8861-79C4-58C91244F7EA}"/>
              </a:ext>
            </a:extLst>
          </p:cNvPr>
          <p:cNvSpPr>
            <a:spLocks noGrp="1"/>
          </p:cNvSpPr>
          <p:nvPr>
            <p:ph type="title"/>
          </p:nvPr>
        </p:nvSpPr>
        <p:spPr/>
        <p:txBody>
          <a:bodyPr/>
          <a:lstStyle/>
          <a:p>
            <a:r>
              <a:rPr lang="it-IT" dirty="0"/>
              <a:t>Generative AI in Text Generation</a:t>
            </a:r>
            <a:endParaRPr lang="en-US" dirty="0"/>
          </a:p>
        </p:txBody>
      </p:sp>
      <p:sp>
        <p:nvSpPr>
          <p:cNvPr id="3" name="Content Placeholder 2">
            <a:extLst>
              <a:ext uri="{FF2B5EF4-FFF2-40B4-BE49-F238E27FC236}">
                <a16:creationId xmlns:a16="http://schemas.microsoft.com/office/drawing/2014/main" id="{02563DFF-77E5-626C-F64F-5B662BB3C4F7}"/>
              </a:ext>
            </a:extLst>
          </p:cNvPr>
          <p:cNvSpPr>
            <a:spLocks noGrp="1"/>
          </p:cNvSpPr>
          <p:nvPr>
            <p:ph idx="1"/>
          </p:nvPr>
        </p:nvSpPr>
        <p:spPr/>
        <p:txBody>
          <a:bodyPr/>
          <a:lstStyle/>
          <a:p>
            <a:r>
              <a:rPr lang="en-US" sz="2600" dirty="0"/>
              <a:t>Generative AI can generate coherent and contextually relevant text by learning patterns and structures from a large corpus of text data. </a:t>
            </a:r>
          </a:p>
          <a:p>
            <a:r>
              <a:rPr lang="en-US" sz="2600" dirty="0"/>
              <a:t>Models such as Recurrent Neural Networks (RNNs), Transformers, or Language Models are trained on textual data to understand the relationships between words and the context in which they are used.</a:t>
            </a:r>
          </a:p>
          <a:p>
            <a:r>
              <a:rPr lang="en-US" sz="2600" dirty="0"/>
              <a:t>By leveraging this learned knowledge, generative AI models can generate new text that follows grammatical rules, maintains coherence, and aligns with the given context or topic. </a:t>
            </a:r>
          </a:p>
          <a:p>
            <a:r>
              <a:rPr lang="en-US" sz="2600" dirty="0"/>
              <a:t>These models capture the statistical patterns of language and use them to generate text that is contextually relevant and appears as if it could have been written by a human.</a:t>
            </a:r>
          </a:p>
        </p:txBody>
      </p:sp>
      <p:sp>
        <p:nvSpPr>
          <p:cNvPr id="4" name="Slide Number Placeholder 3">
            <a:extLst>
              <a:ext uri="{FF2B5EF4-FFF2-40B4-BE49-F238E27FC236}">
                <a16:creationId xmlns:a16="http://schemas.microsoft.com/office/drawing/2014/main" id="{88F2C98A-9172-B402-32DB-398579905AE9}"/>
              </a:ext>
            </a:extLst>
          </p:cNvPr>
          <p:cNvSpPr>
            <a:spLocks noGrp="1"/>
          </p:cNvSpPr>
          <p:nvPr>
            <p:ph type="sldNum" sz="quarter" idx="12"/>
          </p:nvPr>
        </p:nvSpPr>
        <p:spPr/>
        <p:txBody>
          <a:bodyPr/>
          <a:lstStyle/>
          <a:p>
            <a:fld id="{838F796C-6917-47A1-B45E-9EF25C01329D}" type="slidenum">
              <a:rPr lang="en-US" smtClean="0"/>
              <a:t>8</a:t>
            </a:fld>
            <a:endParaRPr lang="en-US"/>
          </a:p>
        </p:txBody>
      </p:sp>
    </p:spTree>
    <p:extLst>
      <p:ext uri="{BB962C8B-B14F-4D97-AF65-F5344CB8AC3E}">
        <p14:creationId xmlns:p14="http://schemas.microsoft.com/office/powerpoint/2010/main" val="178837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8741-9570-6BD3-371A-14E8F9BC6004}"/>
              </a:ext>
            </a:extLst>
          </p:cNvPr>
          <p:cNvSpPr>
            <a:spLocks noGrp="1"/>
          </p:cNvSpPr>
          <p:nvPr>
            <p:ph type="title"/>
          </p:nvPr>
        </p:nvSpPr>
        <p:spPr/>
        <p:txBody>
          <a:bodyPr/>
          <a:lstStyle/>
          <a:p>
            <a:r>
              <a:rPr lang="en-US" dirty="0"/>
              <a:t>Examples of Text Generation Applications</a:t>
            </a:r>
          </a:p>
        </p:txBody>
      </p:sp>
      <p:sp>
        <p:nvSpPr>
          <p:cNvPr id="3" name="Content Placeholder 2">
            <a:extLst>
              <a:ext uri="{FF2B5EF4-FFF2-40B4-BE49-F238E27FC236}">
                <a16:creationId xmlns:a16="http://schemas.microsoft.com/office/drawing/2014/main" id="{A3FA390B-BAD7-DAED-49AB-0E2A41847CB6}"/>
              </a:ext>
            </a:extLst>
          </p:cNvPr>
          <p:cNvSpPr>
            <a:spLocks noGrp="1"/>
          </p:cNvSpPr>
          <p:nvPr>
            <p:ph idx="1"/>
          </p:nvPr>
        </p:nvSpPr>
        <p:spPr/>
        <p:txBody>
          <a:bodyPr/>
          <a:lstStyle/>
          <a:p>
            <a:r>
              <a:rPr lang="en-US" dirty="0"/>
              <a:t>Chatbots and Virtual Assistants</a:t>
            </a:r>
          </a:p>
          <a:p>
            <a:r>
              <a:rPr lang="en-US" dirty="0"/>
              <a:t>Content Generation</a:t>
            </a:r>
          </a:p>
          <a:p>
            <a:r>
              <a:rPr lang="en-US" dirty="0"/>
              <a:t>Language Translation</a:t>
            </a:r>
          </a:p>
          <a:p>
            <a:r>
              <a:rPr lang="en-US" dirty="0"/>
              <a:t>Text Summarization</a:t>
            </a:r>
          </a:p>
          <a:p>
            <a:r>
              <a:rPr lang="en-US" dirty="0"/>
              <a:t>Personalized Recommendations and Ads</a:t>
            </a:r>
          </a:p>
          <a:p>
            <a:r>
              <a:rPr lang="en-US" b="0" i="0" dirty="0">
                <a:solidFill>
                  <a:srgbClr val="51565E"/>
                </a:solidFill>
                <a:effectLst/>
                <a:highlight>
                  <a:srgbClr val="FFFFFF"/>
                </a:highlight>
                <a:latin typeface="Roboto" panose="02000000000000000000" pitchFamily="2" charset="0"/>
              </a:rPr>
              <a:t>Text-to-Speech Synthesis</a:t>
            </a:r>
            <a:endParaRPr lang="en-US" dirty="0"/>
          </a:p>
        </p:txBody>
      </p:sp>
      <p:sp>
        <p:nvSpPr>
          <p:cNvPr id="4" name="Slide Number Placeholder 3">
            <a:extLst>
              <a:ext uri="{FF2B5EF4-FFF2-40B4-BE49-F238E27FC236}">
                <a16:creationId xmlns:a16="http://schemas.microsoft.com/office/drawing/2014/main" id="{7F82C11C-B304-3E28-8B87-043963913A2E}"/>
              </a:ext>
            </a:extLst>
          </p:cNvPr>
          <p:cNvSpPr>
            <a:spLocks noGrp="1"/>
          </p:cNvSpPr>
          <p:nvPr>
            <p:ph type="sldNum" sz="quarter" idx="12"/>
          </p:nvPr>
        </p:nvSpPr>
        <p:spPr/>
        <p:txBody>
          <a:bodyPr/>
          <a:lstStyle/>
          <a:p>
            <a:fld id="{838F796C-6917-47A1-B45E-9EF25C01329D}" type="slidenum">
              <a:rPr lang="en-US" smtClean="0"/>
              <a:t>9</a:t>
            </a:fld>
            <a:endParaRPr lang="en-US"/>
          </a:p>
        </p:txBody>
      </p:sp>
    </p:spTree>
    <p:extLst>
      <p:ext uri="{BB962C8B-B14F-4D97-AF65-F5344CB8AC3E}">
        <p14:creationId xmlns:p14="http://schemas.microsoft.com/office/powerpoint/2010/main" val="367488121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31</TotalTime>
  <Words>1376</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Roboto</vt:lpstr>
      <vt:lpstr>Wingdings</vt:lpstr>
      <vt:lpstr>Learner Template</vt:lpstr>
      <vt:lpstr>Generative AI</vt:lpstr>
      <vt:lpstr>What Is Generative AI</vt:lpstr>
      <vt:lpstr>What Is Generative AI</vt:lpstr>
      <vt:lpstr>How Does Generative AI Work?</vt:lpstr>
      <vt:lpstr>How Does Generative AI Work?</vt:lpstr>
      <vt:lpstr>How Does Generative AI Work?</vt:lpstr>
      <vt:lpstr>Use Cases For Generative AI</vt:lpstr>
      <vt:lpstr>Generative AI in Text Generation</vt:lpstr>
      <vt:lpstr>Examples of Text Generation Applications</vt:lpstr>
      <vt:lpstr>Generative AI in Image Generation</vt:lpstr>
      <vt:lpstr>Generative AI in Image Generation</vt:lpstr>
      <vt:lpstr>Examples Of Image Generation Applications </vt:lpstr>
      <vt:lpstr>Pros of Generative AI</vt:lpstr>
      <vt:lpstr>Cons of Generative AI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Jasdhir Singh</dc:creator>
  <cp:lastModifiedBy>Jasdhir Singh</cp:lastModifiedBy>
  <cp:revision>22</cp:revision>
  <dcterms:created xsi:type="dcterms:W3CDTF">2024-08-31T04:16:41Z</dcterms:created>
  <dcterms:modified xsi:type="dcterms:W3CDTF">2024-08-31T04:47:55Z</dcterms:modified>
</cp:coreProperties>
</file>