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B5443-FFCA-407B-81C9-E3F71514113B}" type="datetimeFigureOut">
              <a:rPr lang="en-US" smtClean="0"/>
              <a:t>8/31/2024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41A27-592F-4A95-9CF2-CD0E8A762599}" type="slidenum">
              <a:rPr lang="en-US" smtClean="0"/>
              <a:t>‹#›</a:t>
            </a:fld>
            <a:endParaRPr lang="en-US"/>
          </a:p>
        </p:txBody>
      </p:sp>
    </p:spTree>
    <p:extLst>
      <p:ext uri="{BB962C8B-B14F-4D97-AF65-F5344CB8AC3E}">
        <p14:creationId xmlns:p14="http://schemas.microsoft.com/office/powerpoint/2010/main" val="230850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39D4330-2589-45F4-9B3B-DDC60DE4B710}" type="datetime1">
              <a:rPr lang="en-US" smtClean="0"/>
              <a:t>8/31/2024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8209A9B-8E50-4C9D-B846-A012C98738E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78685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465D99E-5FC8-4931-8642-4226B79D5321}"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8321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E855836-8362-4B7D-B061-87FC8A54EDA6}"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8387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8C4478F7-B562-4C22-A88D-01F584A2AF84}" type="datetime1">
              <a:rPr lang="en-US" smtClean="0"/>
              <a:t>8/31/2024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8209A9B-8E50-4C9D-B846-A012C98738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7546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3D3F088-D4A7-4B0A-A5DF-DE7825611193}"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31205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E38CB73-73D9-44F8-8100-65AFEBF558CA}"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9510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63BD93A-1170-43F0-920F-1E2C3472363C}"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6070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4A443F0-D7F1-4AD7-A5A9-B9871D17C230}" type="datetime1">
              <a:rPr lang="en-US" smtClean="0"/>
              <a:t>8/31/2024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7509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214DE90C-C969-49DF-8517-D88C63794F6A}" type="datetime1">
              <a:rPr lang="en-US" smtClean="0"/>
              <a:t>8/31/2024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1064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1A9A5E1-6DB3-447A-959E-A3C48C3B6F91}" type="datetime1">
              <a:rPr lang="en-US" smtClean="0"/>
              <a:t>8/31/2024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7914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0F3963B-F52D-4656-BD09-D539F96E62ED}"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039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F4DF31A-EB3A-41B0-9F02-1EC11C5439EC}" type="datetime1">
              <a:rPr lang="en-US" smtClean="0"/>
              <a:t>8/31/2024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8209A9B-8E50-4C9D-B846-A012C98738E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4000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3F90C82-63B2-418E-9ED5-3CD8D7532238}" type="datetime1">
              <a:rPr lang="en-US" smtClean="0"/>
              <a:t>8/31/2024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8209A9B-8E50-4C9D-B846-A012C98738E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15151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5D16-8868-6028-91E4-C0ECB37A126E}"/>
              </a:ext>
            </a:extLst>
          </p:cNvPr>
          <p:cNvSpPr>
            <a:spLocks noGrp="1"/>
          </p:cNvSpPr>
          <p:nvPr>
            <p:ph type="ctrTitle"/>
          </p:nvPr>
        </p:nvSpPr>
        <p:spPr/>
        <p:txBody>
          <a:bodyPr/>
          <a:lstStyle/>
          <a:p>
            <a:r>
              <a:rPr lang="en-US" dirty="0"/>
              <a:t>Large Language Models</a:t>
            </a:r>
          </a:p>
        </p:txBody>
      </p:sp>
      <p:sp>
        <p:nvSpPr>
          <p:cNvPr id="3" name="Subtitle 2">
            <a:extLst>
              <a:ext uri="{FF2B5EF4-FFF2-40B4-BE49-F238E27FC236}">
                <a16:creationId xmlns:a16="http://schemas.microsoft.com/office/drawing/2014/main" id="{E5449DD9-D100-E021-975E-93824BBBD2F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4FBEB16-06A4-59EB-635F-1BB16222F25B}"/>
              </a:ext>
            </a:extLst>
          </p:cNvPr>
          <p:cNvSpPr>
            <a:spLocks noGrp="1"/>
          </p:cNvSpPr>
          <p:nvPr>
            <p:ph type="sldNum" sz="quarter" idx="4"/>
          </p:nvPr>
        </p:nvSpPr>
        <p:spPr/>
        <p:txBody>
          <a:bodyPr/>
          <a:lstStyle/>
          <a:p>
            <a:fld id="{28209A9B-8E50-4C9D-B846-A012C98738E6}" type="slidenum">
              <a:rPr lang="en-US" smtClean="0"/>
              <a:t>1</a:t>
            </a:fld>
            <a:endParaRPr lang="en-US"/>
          </a:p>
        </p:txBody>
      </p:sp>
    </p:spTree>
    <p:extLst>
      <p:ext uri="{BB962C8B-B14F-4D97-AF65-F5344CB8AC3E}">
        <p14:creationId xmlns:p14="http://schemas.microsoft.com/office/powerpoint/2010/main" val="330136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47A5-7FC2-8685-969D-0E7A6DF56023}"/>
              </a:ext>
            </a:extLst>
          </p:cNvPr>
          <p:cNvSpPr>
            <a:spLocks noGrp="1"/>
          </p:cNvSpPr>
          <p:nvPr>
            <p:ph type="title"/>
          </p:nvPr>
        </p:nvSpPr>
        <p:spPr/>
        <p:txBody>
          <a:bodyPr/>
          <a:lstStyle/>
          <a:p>
            <a:r>
              <a:rPr lang="en-US" dirty="0"/>
              <a:t>Configure The Training Parameters</a:t>
            </a:r>
          </a:p>
        </p:txBody>
      </p:sp>
      <p:sp>
        <p:nvSpPr>
          <p:cNvPr id="3" name="Content Placeholder 2">
            <a:extLst>
              <a:ext uri="{FF2B5EF4-FFF2-40B4-BE49-F238E27FC236}">
                <a16:creationId xmlns:a16="http://schemas.microsoft.com/office/drawing/2014/main" id="{39BCD142-3DAD-02D0-4445-B1E095DB90A2}"/>
              </a:ext>
            </a:extLst>
          </p:cNvPr>
          <p:cNvSpPr>
            <a:spLocks noGrp="1"/>
          </p:cNvSpPr>
          <p:nvPr>
            <p:ph idx="1"/>
          </p:nvPr>
        </p:nvSpPr>
        <p:spPr/>
        <p:txBody>
          <a:bodyPr/>
          <a:lstStyle/>
          <a:p>
            <a:r>
              <a:rPr lang="en-US" dirty="0"/>
              <a:t>The second step is to configure the training parameters. </a:t>
            </a:r>
          </a:p>
          <a:p>
            <a:r>
              <a:rPr lang="en-US" dirty="0"/>
              <a:t>You need to decide on the architecture, size, and hyperparameters of your large language model. </a:t>
            </a:r>
          </a:p>
          <a:p>
            <a:r>
              <a:rPr lang="en-US" dirty="0"/>
              <a:t>You can use a pre-trained model, such as GPT-3 or BERT, and fine-tune it on your custom dataset, or train a model from scratch. </a:t>
            </a:r>
          </a:p>
          <a:p>
            <a:r>
              <a:rPr lang="en-US" dirty="0"/>
              <a:t>You also need to choose the optimizer, learning rate, batch size, and other settings that affect the training process. </a:t>
            </a:r>
          </a:p>
          <a:p>
            <a:r>
              <a:rPr lang="en-US" dirty="0"/>
              <a:t>You can use libraries like Hugging Face Transformers or </a:t>
            </a:r>
            <a:r>
              <a:rPr lang="en-US" dirty="0" err="1"/>
              <a:t>PyTorch</a:t>
            </a:r>
            <a:r>
              <a:rPr lang="en-US" dirty="0"/>
              <a:t> to easily access and modify these parameters.</a:t>
            </a:r>
          </a:p>
        </p:txBody>
      </p:sp>
      <p:sp>
        <p:nvSpPr>
          <p:cNvPr id="4" name="Slide Number Placeholder 3">
            <a:extLst>
              <a:ext uri="{FF2B5EF4-FFF2-40B4-BE49-F238E27FC236}">
                <a16:creationId xmlns:a16="http://schemas.microsoft.com/office/drawing/2014/main" id="{A94A1023-E0C0-7857-9D9F-F5E67E338316}"/>
              </a:ext>
            </a:extLst>
          </p:cNvPr>
          <p:cNvSpPr>
            <a:spLocks noGrp="1"/>
          </p:cNvSpPr>
          <p:nvPr>
            <p:ph type="sldNum" sz="quarter" idx="12"/>
          </p:nvPr>
        </p:nvSpPr>
        <p:spPr/>
        <p:txBody>
          <a:bodyPr/>
          <a:lstStyle/>
          <a:p>
            <a:fld id="{28209A9B-8E50-4C9D-B846-A012C98738E6}" type="slidenum">
              <a:rPr lang="en-US" smtClean="0"/>
              <a:t>10</a:t>
            </a:fld>
            <a:endParaRPr lang="en-US"/>
          </a:p>
        </p:txBody>
      </p:sp>
    </p:spTree>
    <p:extLst>
      <p:ext uri="{BB962C8B-B14F-4D97-AF65-F5344CB8AC3E}">
        <p14:creationId xmlns:p14="http://schemas.microsoft.com/office/powerpoint/2010/main" val="206033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FBC2-1AA9-247F-B0CD-31F268C24167}"/>
              </a:ext>
            </a:extLst>
          </p:cNvPr>
          <p:cNvSpPr>
            <a:spLocks noGrp="1"/>
          </p:cNvSpPr>
          <p:nvPr>
            <p:ph type="title"/>
          </p:nvPr>
        </p:nvSpPr>
        <p:spPr/>
        <p:txBody>
          <a:bodyPr/>
          <a:lstStyle/>
          <a:p>
            <a:r>
              <a:rPr lang="en-US" dirty="0"/>
              <a:t>Set Up The Training Environment</a:t>
            </a:r>
          </a:p>
        </p:txBody>
      </p:sp>
      <p:sp>
        <p:nvSpPr>
          <p:cNvPr id="3" name="Content Placeholder 2">
            <a:extLst>
              <a:ext uri="{FF2B5EF4-FFF2-40B4-BE49-F238E27FC236}">
                <a16:creationId xmlns:a16="http://schemas.microsoft.com/office/drawing/2014/main" id="{1B415F8E-4481-D965-93E1-97D4895610D5}"/>
              </a:ext>
            </a:extLst>
          </p:cNvPr>
          <p:cNvSpPr>
            <a:spLocks noGrp="1"/>
          </p:cNvSpPr>
          <p:nvPr>
            <p:ph idx="1"/>
          </p:nvPr>
        </p:nvSpPr>
        <p:spPr/>
        <p:txBody>
          <a:bodyPr/>
          <a:lstStyle/>
          <a:p>
            <a:r>
              <a:rPr lang="en-US" dirty="0"/>
              <a:t>The third step is to set up the training environment. </a:t>
            </a:r>
          </a:p>
          <a:p>
            <a:r>
              <a:rPr lang="en-US" dirty="0"/>
              <a:t>You need a powerful machine or a cluster of machines that can handle the large amount of data and computation required for training a large language model. </a:t>
            </a:r>
          </a:p>
          <a:p>
            <a:r>
              <a:rPr lang="en-US" dirty="0"/>
              <a:t>You can use cloud services, such as AWS, Google Cloud, or Azure, to rent GPU or TPU instances, or use your own hardware if you have access to it. </a:t>
            </a:r>
          </a:p>
          <a:p>
            <a:r>
              <a:rPr lang="en-US" dirty="0"/>
              <a:t>You also need to install and run the necessary software, such as Python, </a:t>
            </a:r>
            <a:r>
              <a:rPr lang="en-US" dirty="0" err="1"/>
              <a:t>PyTorch</a:t>
            </a:r>
            <a:r>
              <a:rPr lang="en-US" dirty="0"/>
              <a:t>, and the libraries mentioned above.</a:t>
            </a:r>
          </a:p>
        </p:txBody>
      </p:sp>
      <p:sp>
        <p:nvSpPr>
          <p:cNvPr id="4" name="Slide Number Placeholder 3">
            <a:extLst>
              <a:ext uri="{FF2B5EF4-FFF2-40B4-BE49-F238E27FC236}">
                <a16:creationId xmlns:a16="http://schemas.microsoft.com/office/drawing/2014/main" id="{0631B074-072C-F535-2B77-464B45A8417D}"/>
              </a:ext>
            </a:extLst>
          </p:cNvPr>
          <p:cNvSpPr>
            <a:spLocks noGrp="1"/>
          </p:cNvSpPr>
          <p:nvPr>
            <p:ph type="sldNum" sz="quarter" idx="12"/>
          </p:nvPr>
        </p:nvSpPr>
        <p:spPr/>
        <p:txBody>
          <a:bodyPr/>
          <a:lstStyle/>
          <a:p>
            <a:fld id="{28209A9B-8E50-4C9D-B846-A012C98738E6}" type="slidenum">
              <a:rPr lang="en-US" smtClean="0"/>
              <a:t>11</a:t>
            </a:fld>
            <a:endParaRPr lang="en-US"/>
          </a:p>
        </p:txBody>
      </p:sp>
    </p:spTree>
    <p:extLst>
      <p:ext uri="{BB962C8B-B14F-4D97-AF65-F5344CB8AC3E}">
        <p14:creationId xmlns:p14="http://schemas.microsoft.com/office/powerpoint/2010/main" val="264763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7CAD-1D01-DA71-DC59-77B7EB091FB3}"/>
              </a:ext>
            </a:extLst>
          </p:cNvPr>
          <p:cNvSpPr>
            <a:spLocks noGrp="1"/>
          </p:cNvSpPr>
          <p:nvPr>
            <p:ph type="title"/>
          </p:nvPr>
        </p:nvSpPr>
        <p:spPr/>
        <p:txBody>
          <a:bodyPr/>
          <a:lstStyle/>
          <a:p>
            <a:r>
              <a:rPr lang="en-US" dirty="0"/>
              <a:t>Fine-tune Or Train The Model</a:t>
            </a:r>
          </a:p>
        </p:txBody>
      </p:sp>
      <p:sp>
        <p:nvSpPr>
          <p:cNvPr id="3" name="Content Placeholder 2">
            <a:extLst>
              <a:ext uri="{FF2B5EF4-FFF2-40B4-BE49-F238E27FC236}">
                <a16:creationId xmlns:a16="http://schemas.microsoft.com/office/drawing/2014/main" id="{E6AC0BF3-5FC4-406A-0E3B-FE9BCF8E466B}"/>
              </a:ext>
            </a:extLst>
          </p:cNvPr>
          <p:cNvSpPr>
            <a:spLocks noGrp="1"/>
          </p:cNvSpPr>
          <p:nvPr>
            <p:ph idx="1"/>
          </p:nvPr>
        </p:nvSpPr>
        <p:spPr/>
        <p:txBody>
          <a:bodyPr/>
          <a:lstStyle/>
          <a:p>
            <a:r>
              <a:rPr lang="en-US" dirty="0"/>
              <a:t>The fourth step is to fine-tune or train the model. </a:t>
            </a:r>
          </a:p>
          <a:p>
            <a:r>
              <a:rPr lang="en-US" dirty="0"/>
              <a:t>You need to feed your data to the model and update its weights based on the loss function and the optimizer. </a:t>
            </a:r>
          </a:p>
          <a:p>
            <a:r>
              <a:rPr lang="en-US" dirty="0"/>
              <a:t>You can use a training loop, such as the one provided by Hugging Face Trainer, or write your own using </a:t>
            </a:r>
            <a:r>
              <a:rPr lang="en-US" dirty="0" err="1"/>
              <a:t>PyTorch</a:t>
            </a:r>
            <a:r>
              <a:rPr lang="en-US" dirty="0"/>
              <a:t>. </a:t>
            </a:r>
          </a:p>
          <a:p>
            <a:r>
              <a:rPr lang="en-US" dirty="0"/>
              <a:t>You also need to monitor the training progress, such as the loss, accuracy, and perplexity, and save the checkpoints of the model at regular intervals.</a:t>
            </a:r>
          </a:p>
        </p:txBody>
      </p:sp>
      <p:sp>
        <p:nvSpPr>
          <p:cNvPr id="4" name="Slide Number Placeholder 3">
            <a:extLst>
              <a:ext uri="{FF2B5EF4-FFF2-40B4-BE49-F238E27FC236}">
                <a16:creationId xmlns:a16="http://schemas.microsoft.com/office/drawing/2014/main" id="{3FBE597C-54C1-8068-5FBD-4097DD6AF656}"/>
              </a:ext>
            </a:extLst>
          </p:cNvPr>
          <p:cNvSpPr>
            <a:spLocks noGrp="1"/>
          </p:cNvSpPr>
          <p:nvPr>
            <p:ph type="sldNum" sz="quarter" idx="12"/>
          </p:nvPr>
        </p:nvSpPr>
        <p:spPr/>
        <p:txBody>
          <a:bodyPr/>
          <a:lstStyle/>
          <a:p>
            <a:fld id="{28209A9B-8E50-4C9D-B846-A012C98738E6}" type="slidenum">
              <a:rPr lang="en-US" smtClean="0"/>
              <a:t>12</a:t>
            </a:fld>
            <a:endParaRPr lang="en-US"/>
          </a:p>
        </p:txBody>
      </p:sp>
    </p:spTree>
    <p:extLst>
      <p:ext uri="{BB962C8B-B14F-4D97-AF65-F5344CB8AC3E}">
        <p14:creationId xmlns:p14="http://schemas.microsoft.com/office/powerpoint/2010/main" val="306648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C82C-A96F-D32F-E4A5-935380B8BA1D}"/>
              </a:ext>
            </a:extLst>
          </p:cNvPr>
          <p:cNvSpPr>
            <a:spLocks noGrp="1"/>
          </p:cNvSpPr>
          <p:nvPr>
            <p:ph type="title"/>
          </p:nvPr>
        </p:nvSpPr>
        <p:spPr/>
        <p:txBody>
          <a:bodyPr/>
          <a:lstStyle/>
          <a:p>
            <a:r>
              <a:rPr lang="en-US" sz="3600" dirty="0"/>
              <a:t>Evaluate The Fine-tuned Or Trained Model</a:t>
            </a:r>
          </a:p>
        </p:txBody>
      </p:sp>
      <p:sp>
        <p:nvSpPr>
          <p:cNvPr id="3" name="Content Placeholder 2">
            <a:extLst>
              <a:ext uri="{FF2B5EF4-FFF2-40B4-BE49-F238E27FC236}">
                <a16:creationId xmlns:a16="http://schemas.microsoft.com/office/drawing/2014/main" id="{A48AE910-CBB6-6BCC-D1F4-6429A35FA759}"/>
              </a:ext>
            </a:extLst>
          </p:cNvPr>
          <p:cNvSpPr>
            <a:spLocks noGrp="1"/>
          </p:cNvSpPr>
          <p:nvPr>
            <p:ph idx="1"/>
          </p:nvPr>
        </p:nvSpPr>
        <p:spPr/>
        <p:txBody>
          <a:bodyPr/>
          <a:lstStyle/>
          <a:p>
            <a:r>
              <a:rPr lang="en-US" dirty="0"/>
              <a:t>The fifth step is to evaluate the fine-tuned or trained model. </a:t>
            </a:r>
          </a:p>
          <a:p>
            <a:r>
              <a:rPr lang="en-US" dirty="0"/>
              <a:t>You need to test the model on the validation and test sets, and measure its performance on the target task or domain. </a:t>
            </a:r>
          </a:p>
          <a:p>
            <a:r>
              <a:rPr lang="en-US" dirty="0"/>
              <a:t>You can use metrics, such as BLEU, ROUGE, or F1-score, depending on the type of task. </a:t>
            </a:r>
          </a:p>
          <a:p>
            <a:r>
              <a:rPr lang="en-US" dirty="0"/>
              <a:t>You can also use qualitative methods, such as human evaluation or examples, to assess the quality and diversity of the model’s outputs.</a:t>
            </a:r>
          </a:p>
        </p:txBody>
      </p:sp>
      <p:sp>
        <p:nvSpPr>
          <p:cNvPr id="4" name="Slide Number Placeholder 3">
            <a:extLst>
              <a:ext uri="{FF2B5EF4-FFF2-40B4-BE49-F238E27FC236}">
                <a16:creationId xmlns:a16="http://schemas.microsoft.com/office/drawing/2014/main" id="{F9CFEC2F-4A0A-58CF-8890-BC666E6A3713}"/>
              </a:ext>
            </a:extLst>
          </p:cNvPr>
          <p:cNvSpPr>
            <a:spLocks noGrp="1"/>
          </p:cNvSpPr>
          <p:nvPr>
            <p:ph type="sldNum" sz="quarter" idx="12"/>
          </p:nvPr>
        </p:nvSpPr>
        <p:spPr/>
        <p:txBody>
          <a:bodyPr/>
          <a:lstStyle/>
          <a:p>
            <a:fld id="{28209A9B-8E50-4C9D-B846-A012C98738E6}" type="slidenum">
              <a:rPr lang="en-US" smtClean="0"/>
              <a:t>13</a:t>
            </a:fld>
            <a:endParaRPr lang="en-US"/>
          </a:p>
        </p:txBody>
      </p:sp>
    </p:spTree>
    <p:extLst>
      <p:ext uri="{BB962C8B-B14F-4D97-AF65-F5344CB8AC3E}">
        <p14:creationId xmlns:p14="http://schemas.microsoft.com/office/powerpoint/2010/main" val="419460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52BE-C46F-8C11-C4C3-88DB24B60FBF}"/>
              </a:ext>
            </a:extLst>
          </p:cNvPr>
          <p:cNvSpPr>
            <a:spLocks noGrp="1"/>
          </p:cNvSpPr>
          <p:nvPr>
            <p:ph type="title"/>
          </p:nvPr>
        </p:nvSpPr>
        <p:spPr/>
        <p:txBody>
          <a:bodyPr/>
          <a:lstStyle/>
          <a:p>
            <a:r>
              <a:rPr lang="en-US" dirty="0"/>
              <a:t>Use The Fine-tuned Or Trained Model</a:t>
            </a:r>
          </a:p>
        </p:txBody>
      </p:sp>
      <p:sp>
        <p:nvSpPr>
          <p:cNvPr id="3" name="Content Placeholder 2">
            <a:extLst>
              <a:ext uri="{FF2B5EF4-FFF2-40B4-BE49-F238E27FC236}">
                <a16:creationId xmlns:a16="http://schemas.microsoft.com/office/drawing/2014/main" id="{53781D2D-A9BF-30DA-5E2B-543B7307BF7B}"/>
              </a:ext>
            </a:extLst>
          </p:cNvPr>
          <p:cNvSpPr>
            <a:spLocks noGrp="1"/>
          </p:cNvSpPr>
          <p:nvPr>
            <p:ph idx="1"/>
          </p:nvPr>
        </p:nvSpPr>
        <p:spPr/>
        <p:txBody>
          <a:bodyPr/>
          <a:lstStyle/>
          <a:p>
            <a:r>
              <a:rPr lang="en-US" dirty="0"/>
              <a:t>The sixth step is to save and use the fine-tuned or trained model. </a:t>
            </a:r>
          </a:p>
          <a:p>
            <a:r>
              <a:rPr lang="en-US" dirty="0"/>
              <a:t>You need to export the model and its tokenizer to a file or a repository, such as Hugging Face Model Hub, where you can share it with others or use it for your own applications. </a:t>
            </a:r>
          </a:p>
          <a:p>
            <a:r>
              <a:rPr lang="en-US" dirty="0"/>
              <a:t>You can also deploy the model to a web service or an API, where you can access it from any device or platform.</a:t>
            </a:r>
          </a:p>
        </p:txBody>
      </p:sp>
      <p:sp>
        <p:nvSpPr>
          <p:cNvPr id="4" name="Slide Number Placeholder 3">
            <a:extLst>
              <a:ext uri="{FF2B5EF4-FFF2-40B4-BE49-F238E27FC236}">
                <a16:creationId xmlns:a16="http://schemas.microsoft.com/office/drawing/2014/main" id="{3B7DF80E-8C75-4101-BE4A-53553321FE5B}"/>
              </a:ext>
            </a:extLst>
          </p:cNvPr>
          <p:cNvSpPr>
            <a:spLocks noGrp="1"/>
          </p:cNvSpPr>
          <p:nvPr>
            <p:ph type="sldNum" sz="quarter" idx="12"/>
          </p:nvPr>
        </p:nvSpPr>
        <p:spPr/>
        <p:txBody>
          <a:bodyPr/>
          <a:lstStyle/>
          <a:p>
            <a:fld id="{28209A9B-8E50-4C9D-B846-A012C98738E6}" type="slidenum">
              <a:rPr lang="en-US" smtClean="0"/>
              <a:t>14</a:t>
            </a:fld>
            <a:endParaRPr lang="en-US"/>
          </a:p>
        </p:txBody>
      </p:sp>
    </p:spTree>
    <p:extLst>
      <p:ext uri="{BB962C8B-B14F-4D97-AF65-F5344CB8AC3E}">
        <p14:creationId xmlns:p14="http://schemas.microsoft.com/office/powerpoint/2010/main" val="417344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C2F2-9B36-2EED-8688-0E9E987CB491}"/>
              </a:ext>
            </a:extLst>
          </p:cNvPr>
          <p:cNvSpPr>
            <a:spLocks noGrp="1"/>
          </p:cNvSpPr>
          <p:nvPr>
            <p:ph type="title"/>
          </p:nvPr>
        </p:nvSpPr>
        <p:spPr/>
        <p:txBody>
          <a:bodyPr/>
          <a:lstStyle/>
          <a:p>
            <a:r>
              <a:rPr lang="en-US" dirty="0"/>
              <a:t>Training Large Language Models</a:t>
            </a:r>
          </a:p>
        </p:txBody>
      </p:sp>
      <p:sp>
        <p:nvSpPr>
          <p:cNvPr id="3" name="Content Placeholder 2">
            <a:extLst>
              <a:ext uri="{FF2B5EF4-FFF2-40B4-BE49-F238E27FC236}">
                <a16:creationId xmlns:a16="http://schemas.microsoft.com/office/drawing/2014/main" id="{46D72084-1FD3-E477-5B0A-AC6B8953D995}"/>
              </a:ext>
            </a:extLst>
          </p:cNvPr>
          <p:cNvSpPr>
            <a:spLocks noGrp="1"/>
          </p:cNvSpPr>
          <p:nvPr>
            <p:ph idx="1"/>
          </p:nvPr>
        </p:nvSpPr>
        <p:spPr/>
        <p:txBody>
          <a:bodyPr/>
          <a:lstStyle/>
          <a:p>
            <a:r>
              <a:rPr lang="en-US" dirty="0"/>
              <a:t>These are the main steps involved in training a large language model. </a:t>
            </a:r>
          </a:p>
          <a:p>
            <a:r>
              <a:rPr lang="en-US" dirty="0"/>
              <a:t>Of course, there are many more details and challenges that you may encounter along the way, such as data quality, model size, memory consumption, scalability, robustness, and ethics. </a:t>
            </a:r>
          </a:p>
        </p:txBody>
      </p:sp>
      <p:sp>
        <p:nvSpPr>
          <p:cNvPr id="4" name="Slide Number Placeholder 3">
            <a:extLst>
              <a:ext uri="{FF2B5EF4-FFF2-40B4-BE49-F238E27FC236}">
                <a16:creationId xmlns:a16="http://schemas.microsoft.com/office/drawing/2014/main" id="{A63B682E-0FA3-3DAB-06AD-D8BCD6AE9C35}"/>
              </a:ext>
            </a:extLst>
          </p:cNvPr>
          <p:cNvSpPr>
            <a:spLocks noGrp="1"/>
          </p:cNvSpPr>
          <p:nvPr>
            <p:ph type="sldNum" sz="quarter" idx="12"/>
          </p:nvPr>
        </p:nvSpPr>
        <p:spPr/>
        <p:txBody>
          <a:bodyPr/>
          <a:lstStyle/>
          <a:p>
            <a:fld id="{28209A9B-8E50-4C9D-B846-A012C98738E6}" type="slidenum">
              <a:rPr lang="en-US" smtClean="0"/>
              <a:t>15</a:t>
            </a:fld>
            <a:endParaRPr lang="en-US"/>
          </a:p>
        </p:txBody>
      </p:sp>
    </p:spTree>
    <p:extLst>
      <p:ext uri="{BB962C8B-B14F-4D97-AF65-F5344CB8AC3E}">
        <p14:creationId xmlns:p14="http://schemas.microsoft.com/office/powerpoint/2010/main" val="267030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2AD-FBEB-3162-1130-88B2BAC772E3}"/>
              </a:ext>
            </a:extLst>
          </p:cNvPr>
          <p:cNvSpPr>
            <a:spLocks noGrp="1"/>
          </p:cNvSpPr>
          <p:nvPr>
            <p:ph type="title"/>
          </p:nvPr>
        </p:nvSpPr>
        <p:spPr/>
        <p:txBody>
          <a:bodyPr/>
          <a:lstStyle/>
          <a:p>
            <a:r>
              <a:rPr lang="en-US" dirty="0"/>
              <a:t>Applications of Large Language Models</a:t>
            </a:r>
          </a:p>
        </p:txBody>
      </p:sp>
      <p:sp>
        <p:nvSpPr>
          <p:cNvPr id="3" name="Content Placeholder 2">
            <a:extLst>
              <a:ext uri="{FF2B5EF4-FFF2-40B4-BE49-F238E27FC236}">
                <a16:creationId xmlns:a16="http://schemas.microsoft.com/office/drawing/2014/main" id="{4D791202-8926-5902-96DD-6DB0550F4A81}"/>
              </a:ext>
            </a:extLst>
          </p:cNvPr>
          <p:cNvSpPr>
            <a:spLocks noGrp="1"/>
          </p:cNvSpPr>
          <p:nvPr>
            <p:ph idx="1"/>
          </p:nvPr>
        </p:nvSpPr>
        <p:spPr/>
        <p:txBody>
          <a:bodyPr/>
          <a:lstStyle/>
          <a:p>
            <a:r>
              <a:rPr lang="en-US" dirty="0"/>
              <a:t>Large language models have many applications in various domains and tasks that require natural language understanding and generation. </a:t>
            </a:r>
          </a:p>
          <a:p>
            <a:r>
              <a:rPr lang="en-US" dirty="0"/>
              <a:t>Text Generation</a:t>
            </a:r>
          </a:p>
          <a:p>
            <a:r>
              <a:rPr lang="en-US" dirty="0"/>
              <a:t>Text Summarization</a:t>
            </a:r>
          </a:p>
          <a:p>
            <a:r>
              <a:rPr lang="en-US" dirty="0"/>
              <a:t>Question Answering</a:t>
            </a:r>
          </a:p>
          <a:p>
            <a:r>
              <a:rPr lang="en-US" dirty="0"/>
              <a:t>Text Classification</a:t>
            </a:r>
          </a:p>
          <a:p>
            <a:r>
              <a:rPr lang="en-US" dirty="0"/>
              <a:t>Text Translation</a:t>
            </a:r>
          </a:p>
        </p:txBody>
      </p:sp>
      <p:sp>
        <p:nvSpPr>
          <p:cNvPr id="4" name="Slide Number Placeholder 3">
            <a:extLst>
              <a:ext uri="{FF2B5EF4-FFF2-40B4-BE49-F238E27FC236}">
                <a16:creationId xmlns:a16="http://schemas.microsoft.com/office/drawing/2014/main" id="{CD533BA2-D445-38D6-6D28-3CE15248C0E8}"/>
              </a:ext>
            </a:extLst>
          </p:cNvPr>
          <p:cNvSpPr>
            <a:spLocks noGrp="1"/>
          </p:cNvSpPr>
          <p:nvPr>
            <p:ph type="sldNum" sz="quarter" idx="12"/>
          </p:nvPr>
        </p:nvSpPr>
        <p:spPr/>
        <p:txBody>
          <a:bodyPr/>
          <a:lstStyle/>
          <a:p>
            <a:fld id="{28209A9B-8E50-4C9D-B846-A012C98738E6}" type="slidenum">
              <a:rPr lang="en-US" smtClean="0"/>
              <a:t>16</a:t>
            </a:fld>
            <a:endParaRPr lang="en-US"/>
          </a:p>
        </p:txBody>
      </p:sp>
    </p:spTree>
    <p:extLst>
      <p:ext uri="{BB962C8B-B14F-4D97-AF65-F5344CB8AC3E}">
        <p14:creationId xmlns:p14="http://schemas.microsoft.com/office/powerpoint/2010/main" val="7342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3BFB-4BC6-BB25-EDEA-E754013AA568}"/>
              </a:ext>
            </a:extLst>
          </p:cNvPr>
          <p:cNvSpPr>
            <a:spLocks noGrp="1"/>
          </p:cNvSpPr>
          <p:nvPr>
            <p:ph type="title"/>
          </p:nvPr>
        </p:nvSpPr>
        <p:spPr/>
        <p:txBody>
          <a:bodyPr/>
          <a:lstStyle/>
          <a:p>
            <a:r>
              <a:rPr lang="en-US" sz="3200" dirty="0"/>
              <a:t>Challenges and Risks of Large Language Models</a:t>
            </a:r>
          </a:p>
        </p:txBody>
      </p:sp>
      <p:sp>
        <p:nvSpPr>
          <p:cNvPr id="3" name="Content Placeholder 2">
            <a:extLst>
              <a:ext uri="{FF2B5EF4-FFF2-40B4-BE49-F238E27FC236}">
                <a16:creationId xmlns:a16="http://schemas.microsoft.com/office/drawing/2014/main" id="{41F598F1-5556-8608-CDDA-DCD136E3D93D}"/>
              </a:ext>
            </a:extLst>
          </p:cNvPr>
          <p:cNvSpPr>
            <a:spLocks noGrp="1"/>
          </p:cNvSpPr>
          <p:nvPr>
            <p:ph idx="1"/>
          </p:nvPr>
        </p:nvSpPr>
        <p:spPr/>
        <p:txBody>
          <a:bodyPr/>
          <a:lstStyle/>
          <a:p>
            <a:r>
              <a:rPr lang="en-US" dirty="0"/>
              <a:t>Large language models are impressive and powerful, but they also come with some challenges and risks that need to be addressed and mitigated</a:t>
            </a:r>
          </a:p>
          <a:p>
            <a:r>
              <a:rPr lang="en-US" dirty="0"/>
              <a:t>Computational Cost</a:t>
            </a:r>
          </a:p>
          <a:p>
            <a:r>
              <a:rPr lang="en-US" b="0" i="0" dirty="0">
                <a:solidFill>
                  <a:srgbClr val="242424"/>
                </a:solidFill>
                <a:effectLst/>
                <a:highlight>
                  <a:srgbClr val="FFFFFF"/>
                </a:highlight>
                <a:latin typeface="source-serif-pro"/>
              </a:rPr>
              <a:t>Data Quality</a:t>
            </a:r>
          </a:p>
          <a:p>
            <a:r>
              <a:rPr lang="en-US" b="0" i="0" dirty="0">
                <a:solidFill>
                  <a:srgbClr val="242424"/>
                </a:solidFill>
                <a:effectLst/>
                <a:highlight>
                  <a:srgbClr val="FFFFFF"/>
                </a:highlight>
                <a:latin typeface="source-serif-pro"/>
              </a:rPr>
              <a:t>Generalization Ability</a:t>
            </a:r>
            <a:endParaRPr lang="en-US" dirty="0">
              <a:solidFill>
                <a:srgbClr val="242424"/>
              </a:solidFill>
              <a:highlight>
                <a:srgbClr val="FFFFFF"/>
              </a:highlight>
              <a:latin typeface="source-serif-pro"/>
            </a:endParaRPr>
          </a:p>
          <a:p>
            <a:r>
              <a:rPr lang="en-US" b="0" i="0" dirty="0">
                <a:solidFill>
                  <a:srgbClr val="242424"/>
                </a:solidFill>
                <a:effectLst/>
                <a:highlight>
                  <a:srgbClr val="FFFFFF"/>
                </a:highlight>
                <a:latin typeface="source-serif-pro"/>
              </a:rPr>
              <a:t>Social Impact</a:t>
            </a:r>
            <a:endParaRPr lang="en-US" dirty="0"/>
          </a:p>
        </p:txBody>
      </p:sp>
      <p:sp>
        <p:nvSpPr>
          <p:cNvPr id="4" name="Slide Number Placeholder 3">
            <a:extLst>
              <a:ext uri="{FF2B5EF4-FFF2-40B4-BE49-F238E27FC236}">
                <a16:creationId xmlns:a16="http://schemas.microsoft.com/office/drawing/2014/main" id="{A3A491AA-0CF2-8804-14F7-20F031067D2F}"/>
              </a:ext>
            </a:extLst>
          </p:cNvPr>
          <p:cNvSpPr>
            <a:spLocks noGrp="1"/>
          </p:cNvSpPr>
          <p:nvPr>
            <p:ph type="sldNum" sz="quarter" idx="12"/>
          </p:nvPr>
        </p:nvSpPr>
        <p:spPr/>
        <p:txBody>
          <a:bodyPr/>
          <a:lstStyle/>
          <a:p>
            <a:fld id="{28209A9B-8E50-4C9D-B846-A012C98738E6}" type="slidenum">
              <a:rPr lang="en-US" smtClean="0"/>
              <a:t>17</a:t>
            </a:fld>
            <a:endParaRPr lang="en-US"/>
          </a:p>
        </p:txBody>
      </p:sp>
    </p:spTree>
    <p:extLst>
      <p:ext uri="{BB962C8B-B14F-4D97-AF65-F5344CB8AC3E}">
        <p14:creationId xmlns:p14="http://schemas.microsoft.com/office/powerpoint/2010/main" val="284613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8104-7A27-4538-24B8-043EE5440A60}"/>
              </a:ext>
            </a:extLst>
          </p:cNvPr>
          <p:cNvSpPr>
            <a:spLocks noGrp="1"/>
          </p:cNvSpPr>
          <p:nvPr>
            <p:ph type="title"/>
          </p:nvPr>
        </p:nvSpPr>
        <p:spPr/>
        <p:txBody>
          <a:bodyPr/>
          <a:lstStyle/>
          <a:p>
            <a:r>
              <a:rPr lang="en-US" dirty="0"/>
              <a:t>What is BERT</a:t>
            </a:r>
          </a:p>
        </p:txBody>
      </p:sp>
      <p:sp>
        <p:nvSpPr>
          <p:cNvPr id="3" name="Content Placeholder 2">
            <a:extLst>
              <a:ext uri="{FF2B5EF4-FFF2-40B4-BE49-F238E27FC236}">
                <a16:creationId xmlns:a16="http://schemas.microsoft.com/office/drawing/2014/main" id="{EE146701-0281-B2C9-AF86-B800F5B0E764}"/>
              </a:ext>
            </a:extLst>
          </p:cNvPr>
          <p:cNvSpPr>
            <a:spLocks noGrp="1"/>
          </p:cNvSpPr>
          <p:nvPr>
            <p:ph idx="1"/>
          </p:nvPr>
        </p:nvSpPr>
        <p:spPr/>
        <p:txBody>
          <a:bodyPr/>
          <a:lstStyle/>
          <a:p>
            <a:r>
              <a:rPr lang="en-US" dirty="0"/>
              <a:t>BERT is a neural network architecture that can learn from both left and right context of a given word, sentence, or document. </a:t>
            </a:r>
          </a:p>
          <a:p>
            <a:r>
              <a:rPr lang="en-US" dirty="0"/>
              <a:t>BERT stands for Bidirectional Encoder Representations from Transformers, which means that it uses a bidirectional encoder to encode the input text, and a transformer to learn the relationships between the tokens. </a:t>
            </a:r>
          </a:p>
          <a:p>
            <a:r>
              <a:rPr lang="en-US" dirty="0"/>
              <a:t>A transformer is a type of neural network that uses attention mechanisms to encode and decode sequences of words or tokens.</a:t>
            </a:r>
          </a:p>
        </p:txBody>
      </p:sp>
      <p:sp>
        <p:nvSpPr>
          <p:cNvPr id="4" name="Slide Number Placeholder 3">
            <a:extLst>
              <a:ext uri="{FF2B5EF4-FFF2-40B4-BE49-F238E27FC236}">
                <a16:creationId xmlns:a16="http://schemas.microsoft.com/office/drawing/2014/main" id="{1ECC20E0-C249-B7A9-890D-7229489A5092}"/>
              </a:ext>
            </a:extLst>
          </p:cNvPr>
          <p:cNvSpPr>
            <a:spLocks noGrp="1"/>
          </p:cNvSpPr>
          <p:nvPr>
            <p:ph type="sldNum" sz="quarter" idx="12"/>
          </p:nvPr>
        </p:nvSpPr>
        <p:spPr/>
        <p:txBody>
          <a:bodyPr/>
          <a:lstStyle/>
          <a:p>
            <a:fld id="{28209A9B-8E50-4C9D-B846-A012C98738E6}" type="slidenum">
              <a:rPr lang="en-US" smtClean="0"/>
              <a:t>18</a:t>
            </a:fld>
            <a:endParaRPr lang="en-US"/>
          </a:p>
        </p:txBody>
      </p:sp>
    </p:spTree>
    <p:extLst>
      <p:ext uri="{BB962C8B-B14F-4D97-AF65-F5344CB8AC3E}">
        <p14:creationId xmlns:p14="http://schemas.microsoft.com/office/powerpoint/2010/main" val="4283404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2D0F-6CE3-EAED-49A8-E3782C3305C1}"/>
              </a:ext>
            </a:extLst>
          </p:cNvPr>
          <p:cNvSpPr>
            <a:spLocks noGrp="1"/>
          </p:cNvSpPr>
          <p:nvPr>
            <p:ph type="title"/>
          </p:nvPr>
        </p:nvSpPr>
        <p:spPr/>
        <p:txBody>
          <a:bodyPr/>
          <a:lstStyle/>
          <a:p>
            <a:r>
              <a:rPr lang="en-US" dirty="0"/>
              <a:t>BERT - Usage</a:t>
            </a:r>
          </a:p>
        </p:txBody>
      </p:sp>
      <p:sp>
        <p:nvSpPr>
          <p:cNvPr id="3" name="Content Placeholder 2">
            <a:extLst>
              <a:ext uri="{FF2B5EF4-FFF2-40B4-BE49-F238E27FC236}">
                <a16:creationId xmlns:a16="http://schemas.microsoft.com/office/drawing/2014/main" id="{7CF905C4-ADA6-896F-BB67-C17DA0812920}"/>
              </a:ext>
            </a:extLst>
          </p:cNvPr>
          <p:cNvSpPr>
            <a:spLocks noGrp="1"/>
          </p:cNvSpPr>
          <p:nvPr>
            <p:ph idx="1"/>
          </p:nvPr>
        </p:nvSpPr>
        <p:spPr/>
        <p:txBody>
          <a:bodyPr/>
          <a:lstStyle/>
          <a:p>
            <a:r>
              <a:rPr lang="en-US" sz="2600" dirty="0"/>
              <a:t>BERT can be used for pretraining and fine-tuning language models on various natural language processing (NLP) tasks, such as text classification, question answering, sentiment analysis, named entity recognition, and more. </a:t>
            </a:r>
          </a:p>
          <a:p>
            <a:r>
              <a:rPr lang="en-US" sz="2600" dirty="0"/>
              <a:t>Pretraining is the process of training a language model on a large corpus of unlabeled text data, such as Wikipedia or books, to learn general linguistic features and representations.</a:t>
            </a:r>
          </a:p>
          <a:p>
            <a:r>
              <a:rPr lang="en-US" sz="2600" dirty="0"/>
              <a:t> Fine-tuning is the process of adapting a pretrained language model to a specific downstream task, such as answering questions or recognizing entities, by adding a task-specific layer and training it on a smaller labeled dataset.</a:t>
            </a:r>
          </a:p>
        </p:txBody>
      </p:sp>
      <p:sp>
        <p:nvSpPr>
          <p:cNvPr id="4" name="Slide Number Placeholder 3">
            <a:extLst>
              <a:ext uri="{FF2B5EF4-FFF2-40B4-BE49-F238E27FC236}">
                <a16:creationId xmlns:a16="http://schemas.microsoft.com/office/drawing/2014/main" id="{84D87D3A-E032-BF78-2DC4-54C518407A07}"/>
              </a:ext>
            </a:extLst>
          </p:cNvPr>
          <p:cNvSpPr>
            <a:spLocks noGrp="1"/>
          </p:cNvSpPr>
          <p:nvPr>
            <p:ph type="sldNum" sz="quarter" idx="12"/>
          </p:nvPr>
        </p:nvSpPr>
        <p:spPr/>
        <p:txBody>
          <a:bodyPr/>
          <a:lstStyle/>
          <a:p>
            <a:fld id="{28209A9B-8E50-4C9D-B846-A012C98738E6}" type="slidenum">
              <a:rPr lang="en-US" smtClean="0"/>
              <a:t>19</a:t>
            </a:fld>
            <a:endParaRPr lang="en-US"/>
          </a:p>
        </p:txBody>
      </p:sp>
    </p:spTree>
    <p:extLst>
      <p:ext uri="{BB962C8B-B14F-4D97-AF65-F5344CB8AC3E}">
        <p14:creationId xmlns:p14="http://schemas.microsoft.com/office/powerpoint/2010/main" val="236273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7AFC-B5CC-65F2-B03F-745641E7A3C2}"/>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3CE45559-4B8D-8D7F-79B1-0BF03FE3AD9D}"/>
              </a:ext>
            </a:extLst>
          </p:cNvPr>
          <p:cNvSpPr>
            <a:spLocks noGrp="1"/>
          </p:cNvSpPr>
          <p:nvPr>
            <p:ph idx="1"/>
          </p:nvPr>
        </p:nvSpPr>
        <p:spPr/>
        <p:txBody>
          <a:bodyPr/>
          <a:lstStyle/>
          <a:p>
            <a:r>
              <a:rPr lang="en-US" dirty="0"/>
              <a:t>A large language model (LLM) is a type of machine learning model that can perform a variety of natural language processing (NLP) tasks such as generating and classifying text, answering questions in a conversational manner, and translating text from one language to another.</a:t>
            </a:r>
          </a:p>
        </p:txBody>
      </p:sp>
      <p:sp>
        <p:nvSpPr>
          <p:cNvPr id="4" name="Slide Number Placeholder 3">
            <a:extLst>
              <a:ext uri="{FF2B5EF4-FFF2-40B4-BE49-F238E27FC236}">
                <a16:creationId xmlns:a16="http://schemas.microsoft.com/office/drawing/2014/main" id="{6DDCC07A-3152-7DA4-AD80-28D1AE772BBE}"/>
              </a:ext>
            </a:extLst>
          </p:cNvPr>
          <p:cNvSpPr>
            <a:spLocks noGrp="1"/>
          </p:cNvSpPr>
          <p:nvPr>
            <p:ph type="sldNum" sz="quarter" idx="12"/>
          </p:nvPr>
        </p:nvSpPr>
        <p:spPr/>
        <p:txBody>
          <a:bodyPr/>
          <a:lstStyle/>
          <a:p>
            <a:fld id="{28209A9B-8E50-4C9D-B846-A012C98738E6}" type="slidenum">
              <a:rPr lang="en-US" smtClean="0"/>
              <a:t>2</a:t>
            </a:fld>
            <a:endParaRPr lang="en-US"/>
          </a:p>
        </p:txBody>
      </p:sp>
    </p:spTree>
    <p:extLst>
      <p:ext uri="{BB962C8B-B14F-4D97-AF65-F5344CB8AC3E}">
        <p14:creationId xmlns:p14="http://schemas.microsoft.com/office/powerpoint/2010/main" val="438271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32AF-AE51-44E2-1790-143A2AC944D4}"/>
              </a:ext>
            </a:extLst>
          </p:cNvPr>
          <p:cNvSpPr>
            <a:spLocks noGrp="1"/>
          </p:cNvSpPr>
          <p:nvPr>
            <p:ph type="title"/>
          </p:nvPr>
        </p:nvSpPr>
        <p:spPr/>
        <p:txBody>
          <a:bodyPr/>
          <a:lstStyle/>
          <a:p>
            <a:r>
              <a:rPr lang="en-US" dirty="0"/>
              <a:t>BERT - components</a:t>
            </a:r>
          </a:p>
        </p:txBody>
      </p:sp>
      <p:sp>
        <p:nvSpPr>
          <p:cNvPr id="3" name="Content Placeholder 2">
            <a:extLst>
              <a:ext uri="{FF2B5EF4-FFF2-40B4-BE49-F238E27FC236}">
                <a16:creationId xmlns:a16="http://schemas.microsoft.com/office/drawing/2014/main" id="{034FFAD3-02D9-8EA1-9CB0-4216295326E1}"/>
              </a:ext>
            </a:extLst>
          </p:cNvPr>
          <p:cNvSpPr>
            <a:spLocks noGrp="1"/>
          </p:cNvSpPr>
          <p:nvPr>
            <p:ph idx="1"/>
          </p:nvPr>
        </p:nvSpPr>
        <p:spPr/>
        <p:txBody>
          <a:bodyPr/>
          <a:lstStyle/>
          <a:p>
            <a:r>
              <a:rPr lang="en-US" dirty="0"/>
              <a:t>BERT has two main components: the BERT encoder and the BERT model. </a:t>
            </a:r>
          </a:p>
          <a:p>
            <a:r>
              <a:rPr lang="en-US" dirty="0"/>
              <a:t>The BERT encoder is a stack of transformer encoder layers that takes a sequence of tokens as input and outputs a sequence of hidden states, which are vector representations of the tokens. </a:t>
            </a:r>
          </a:p>
          <a:p>
            <a:r>
              <a:rPr lang="en-US" dirty="0"/>
              <a:t>The BERT model is a combination of the BERT encoder and a task-specific layer, such as a classifier or a span predictor, that takes the hidden states as input and outputs the predictions for the task.</a:t>
            </a:r>
          </a:p>
        </p:txBody>
      </p:sp>
      <p:sp>
        <p:nvSpPr>
          <p:cNvPr id="4" name="Slide Number Placeholder 3">
            <a:extLst>
              <a:ext uri="{FF2B5EF4-FFF2-40B4-BE49-F238E27FC236}">
                <a16:creationId xmlns:a16="http://schemas.microsoft.com/office/drawing/2014/main" id="{4F40F550-F356-AAE5-483B-51B7FFC92C44}"/>
              </a:ext>
            </a:extLst>
          </p:cNvPr>
          <p:cNvSpPr>
            <a:spLocks noGrp="1"/>
          </p:cNvSpPr>
          <p:nvPr>
            <p:ph type="sldNum" sz="quarter" idx="12"/>
          </p:nvPr>
        </p:nvSpPr>
        <p:spPr/>
        <p:txBody>
          <a:bodyPr/>
          <a:lstStyle/>
          <a:p>
            <a:fld id="{28209A9B-8E50-4C9D-B846-A012C98738E6}" type="slidenum">
              <a:rPr lang="en-US" smtClean="0"/>
              <a:t>20</a:t>
            </a:fld>
            <a:endParaRPr lang="en-US"/>
          </a:p>
        </p:txBody>
      </p:sp>
    </p:spTree>
    <p:extLst>
      <p:ext uri="{BB962C8B-B14F-4D97-AF65-F5344CB8AC3E}">
        <p14:creationId xmlns:p14="http://schemas.microsoft.com/office/powerpoint/2010/main" val="2253611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14CA-9B06-C055-1973-8C3846BB76D5}"/>
              </a:ext>
            </a:extLst>
          </p:cNvPr>
          <p:cNvSpPr>
            <a:spLocks noGrp="1"/>
          </p:cNvSpPr>
          <p:nvPr>
            <p:ph type="title"/>
          </p:nvPr>
        </p:nvSpPr>
        <p:spPr/>
        <p:txBody>
          <a:bodyPr/>
          <a:lstStyle/>
          <a:p>
            <a:r>
              <a:rPr lang="en-US" dirty="0"/>
              <a:t>GPT: Generative Pre-trained Transformers</a:t>
            </a:r>
          </a:p>
        </p:txBody>
      </p:sp>
      <p:sp>
        <p:nvSpPr>
          <p:cNvPr id="3" name="Content Placeholder 2">
            <a:extLst>
              <a:ext uri="{FF2B5EF4-FFF2-40B4-BE49-F238E27FC236}">
                <a16:creationId xmlns:a16="http://schemas.microsoft.com/office/drawing/2014/main" id="{62B60653-98C8-F4C2-B6B4-820F7D796B08}"/>
              </a:ext>
            </a:extLst>
          </p:cNvPr>
          <p:cNvSpPr>
            <a:spLocks noGrp="1"/>
          </p:cNvSpPr>
          <p:nvPr>
            <p:ph idx="1"/>
          </p:nvPr>
        </p:nvSpPr>
        <p:spPr/>
        <p:txBody>
          <a:bodyPr/>
          <a:lstStyle/>
          <a:p>
            <a:r>
              <a:rPr lang="en-US" dirty="0"/>
              <a:t>GPT stands for Generative Pre-trained Transformer, which is a type of neural network architecture that can generate natural language texts. </a:t>
            </a:r>
          </a:p>
          <a:p>
            <a:r>
              <a:rPr lang="en-US" dirty="0"/>
              <a:t>GPT is based on the idea of pre-training a large language model on a massive amount of text data, and then fine-tuning it on specific tasks, such as text summarization, translation, question answering, and more. By pre-training on a large and diverse corpus of text, GPT can learn general linguistic patterns and knowledge, and then adapt to different domains and tasks with minimal data and computational resources.</a:t>
            </a:r>
          </a:p>
        </p:txBody>
      </p:sp>
      <p:sp>
        <p:nvSpPr>
          <p:cNvPr id="4" name="Slide Number Placeholder 3">
            <a:extLst>
              <a:ext uri="{FF2B5EF4-FFF2-40B4-BE49-F238E27FC236}">
                <a16:creationId xmlns:a16="http://schemas.microsoft.com/office/drawing/2014/main" id="{A7D60F80-B024-D8D8-732C-B1E90220AEBE}"/>
              </a:ext>
            </a:extLst>
          </p:cNvPr>
          <p:cNvSpPr>
            <a:spLocks noGrp="1"/>
          </p:cNvSpPr>
          <p:nvPr>
            <p:ph type="sldNum" sz="quarter" idx="12"/>
          </p:nvPr>
        </p:nvSpPr>
        <p:spPr/>
        <p:txBody>
          <a:bodyPr/>
          <a:lstStyle/>
          <a:p>
            <a:fld id="{28209A9B-8E50-4C9D-B846-A012C98738E6}" type="slidenum">
              <a:rPr lang="en-US" smtClean="0"/>
              <a:t>21</a:t>
            </a:fld>
            <a:endParaRPr lang="en-US"/>
          </a:p>
        </p:txBody>
      </p:sp>
    </p:spTree>
    <p:extLst>
      <p:ext uri="{BB962C8B-B14F-4D97-AF65-F5344CB8AC3E}">
        <p14:creationId xmlns:p14="http://schemas.microsoft.com/office/powerpoint/2010/main" val="73480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FE9C-29FE-3746-9EC3-0FCC361FC43C}"/>
              </a:ext>
            </a:extLst>
          </p:cNvPr>
          <p:cNvSpPr>
            <a:spLocks noGrp="1"/>
          </p:cNvSpPr>
          <p:nvPr>
            <p:ph type="title"/>
          </p:nvPr>
        </p:nvSpPr>
        <p:spPr/>
        <p:txBody>
          <a:bodyPr/>
          <a:lstStyle/>
          <a:p>
            <a:r>
              <a:rPr lang="en-US" dirty="0"/>
              <a:t>GPT</a:t>
            </a:r>
          </a:p>
        </p:txBody>
      </p:sp>
      <p:sp>
        <p:nvSpPr>
          <p:cNvPr id="3" name="Content Placeholder 2">
            <a:extLst>
              <a:ext uri="{FF2B5EF4-FFF2-40B4-BE49-F238E27FC236}">
                <a16:creationId xmlns:a16="http://schemas.microsoft.com/office/drawing/2014/main" id="{A95FF63B-2112-0F02-70CC-3CE74E6BB2D7}"/>
              </a:ext>
            </a:extLst>
          </p:cNvPr>
          <p:cNvSpPr>
            <a:spLocks noGrp="1"/>
          </p:cNvSpPr>
          <p:nvPr>
            <p:ph idx="1"/>
          </p:nvPr>
        </p:nvSpPr>
        <p:spPr/>
        <p:txBody>
          <a:bodyPr/>
          <a:lstStyle/>
          <a:p>
            <a:r>
              <a:rPr lang="en-US" dirty="0"/>
              <a:t>GPT is a type of neural network architecture that can generate natural language texts. </a:t>
            </a:r>
          </a:p>
          <a:p>
            <a:r>
              <a:rPr lang="en-US" dirty="0"/>
              <a:t>Neural networks are computational models that can learn from data and perform various tasks, such as image recognition, speech synthesis, and natural language processing. </a:t>
            </a:r>
          </a:p>
          <a:p>
            <a:r>
              <a:rPr lang="en-US" dirty="0"/>
              <a:t>Neural networks are composed of layers of units called neurons, which can process information and pass it to the next layer. </a:t>
            </a:r>
          </a:p>
          <a:p>
            <a:r>
              <a:rPr lang="en-US" dirty="0"/>
              <a:t>The output of the final layer is the result of the task.</a:t>
            </a:r>
          </a:p>
        </p:txBody>
      </p:sp>
      <p:sp>
        <p:nvSpPr>
          <p:cNvPr id="4" name="Slide Number Placeholder 3">
            <a:extLst>
              <a:ext uri="{FF2B5EF4-FFF2-40B4-BE49-F238E27FC236}">
                <a16:creationId xmlns:a16="http://schemas.microsoft.com/office/drawing/2014/main" id="{64918C89-707F-96CC-5A9F-ED79905B58BF}"/>
              </a:ext>
            </a:extLst>
          </p:cNvPr>
          <p:cNvSpPr>
            <a:spLocks noGrp="1"/>
          </p:cNvSpPr>
          <p:nvPr>
            <p:ph type="sldNum" sz="quarter" idx="12"/>
          </p:nvPr>
        </p:nvSpPr>
        <p:spPr/>
        <p:txBody>
          <a:bodyPr/>
          <a:lstStyle/>
          <a:p>
            <a:fld id="{28209A9B-8E50-4C9D-B846-A012C98738E6}" type="slidenum">
              <a:rPr lang="en-US" smtClean="0"/>
              <a:t>22</a:t>
            </a:fld>
            <a:endParaRPr lang="en-US"/>
          </a:p>
        </p:txBody>
      </p:sp>
    </p:spTree>
    <p:extLst>
      <p:ext uri="{BB962C8B-B14F-4D97-AF65-F5344CB8AC3E}">
        <p14:creationId xmlns:p14="http://schemas.microsoft.com/office/powerpoint/2010/main" val="4203778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7700-DBC4-AB28-698B-D9B6E55DC271}"/>
              </a:ext>
            </a:extLst>
          </p:cNvPr>
          <p:cNvSpPr>
            <a:spLocks noGrp="1"/>
          </p:cNvSpPr>
          <p:nvPr>
            <p:ph type="title"/>
          </p:nvPr>
        </p:nvSpPr>
        <p:spPr/>
        <p:txBody>
          <a:bodyPr/>
          <a:lstStyle/>
          <a:p>
            <a:r>
              <a:rPr lang="en-US" dirty="0"/>
              <a:t>GPT</a:t>
            </a:r>
          </a:p>
        </p:txBody>
      </p:sp>
      <p:sp>
        <p:nvSpPr>
          <p:cNvPr id="3" name="Content Placeholder 2">
            <a:extLst>
              <a:ext uri="{FF2B5EF4-FFF2-40B4-BE49-F238E27FC236}">
                <a16:creationId xmlns:a16="http://schemas.microsoft.com/office/drawing/2014/main" id="{99DCDFA5-BF8A-CFF0-8AA1-0C524D93E828}"/>
              </a:ext>
            </a:extLst>
          </p:cNvPr>
          <p:cNvSpPr>
            <a:spLocks noGrp="1"/>
          </p:cNvSpPr>
          <p:nvPr>
            <p:ph idx="1"/>
          </p:nvPr>
        </p:nvSpPr>
        <p:spPr/>
        <p:txBody>
          <a:bodyPr/>
          <a:lstStyle/>
          <a:p>
            <a:r>
              <a:rPr lang="en-US" dirty="0"/>
              <a:t>GPT is a generative pre-trained transformer that can generate natural language texts from scratch or from a given prompt. </a:t>
            </a:r>
          </a:p>
          <a:p>
            <a:r>
              <a:rPr lang="en-US" dirty="0"/>
              <a:t>GPT uses self-attention and sampling to learn the dependencies between the tokens and to introduce some randomness and creativity into the text generation process. </a:t>
            </a:r>
          </a:p>
          <a:p>
            <a:r>
              <a:rPr lang="en-US" dirty="0"/>
              <a:t>GPT is trained on a large and diverse corpus of text data, which enables it to learn general linguistic patterns and knowledge, as well as specific facts and information. </a:t>
            </a:r>
          </a:p>
          <a:p>
            <a:r>
              <a:rPr lang="en-US" dirty="0"/>
              <a:t>GPT is one of the most advanced and powerful language models in the field of natural language processing.</a:t>
            </a:r>
          </a:p>
        </p:txBody>
      </p:sp>
      <p:sp>
        <p:nvSpPr>
          <p:cNvPr id="4" name="Slide Number Placeholder 3">
            <a:extLst>
              <a:ext uri="{FF2B5EF4-FFF2-40B4-BE49-F238E27FC236}">
                <a16:creationId xmlns:a16="http://schemas.microsoft.com/office/drawing/2014/main" id="{01CC6E77-DC08-5A07-5053-06469FDBAC04}"/>
              </a:ext>
            </a:extLst>
          </p:cNvPr>
          <p:cNvSpPr>
            <a:spLocks noGrp="1"/>
          </p:cNvSpPr>
          <p:nvPr>
            <p:ph type="sldNum" sz="quarter" idx="12"/>
          </p:nvPr>
        </p:nvSpPr>
        <p:spPr/>
        <p:txBody>
          <a:bodyPr/>
          <a:lstStyle/>
          <a:p>
            <a:fld id="{28209A9B-8E50-4C9D-B846-A012C98738E6}" type="slidenum">
              <a:rPr lang="en-US" smtClean="0"/>
              <a:t>23</a:t>
            </a:fld>
            <a:endParaRPr lang="en-US"/>
          </a:p>
        </p:txBody>
      </p:sp>
    </p:spTree>
    <p:extLst>
      <p:ext uri="{BB962C8B-B14F-4D97-AF65-F5344CB8AC3E}">
        <p14:creationId xmlns:p14="http://schemas.microsoft.com/office/powerpoint/2010/main" val="21979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27DC-6268-4ACE-7B52-E86098184118}"/>
              </a:ext>
            </a:extLst>
          </p:cNvPr>
          <p:cNvSpPr>
            <a:spLocks noGrp="1"/>
          </p:cNvSpPr>
          <p:nvPr>
            <p:ph type="title"/>
          </p:nvPr>
        </p:nvSpPr>
        <p:spPr/>
        <p:txBody>
          <a:bodyPr/>
          <a:lstStyle/>
          <a:p>
            <a:r>
              <a:rPr lang="en-US" dirty="0"/>
              <a:t>Claude AI</a:t>
            </a:r>
          </a:p>
        </p:txBody>
      </p:sp>
      <p:sp>
        <p:nvSpPr>
          <p:cNvPr id="3" name="Content Placeholder 2">
            <a:extLst>
              <a:ext uri="{FF2B5EF4-FFF2-40B4-BE49-F238E27FC236}">
                <a16:creationId xmlns:a16="http://schemas.microsoft.com/office/drawing/2014/main" id="{9A580F3C-5A32-6467-D8C1-B343A6879C36}"/>
              </a:ext>
            </a:extLst>
          </p:cNvPr>
          <p:cNvSpPr>
            <a:spLocks noGrp="1"/>
          </p:cNvSpPr>
          <p:nvPr>
            <p:ph idx="1"/>
          </p:nvPr>
        </p:nvSpPr>
        <p:spPr/>
        <p:txBody>
          <a:bodyPr/>
          <a:lstStyle/>
          <a:p>
            <a:r>
              <a:rPr lang="en-US" dirty="0"/>
              <a:t>Claude, developed by Anthropic AI, is both an AI chatbot and the name for the underlying Large Language Models (LLMs) that power it. </a:t>
            </a:r>
          </a:p>
          <a:p>
            <a:r>
              <a:rPr lang="en-US" dirty="0"/>
              <a:t>Claude is trained to have natural, text-based conversations, and it excels in tasks like summarization, editing, Q&amp;A, decision-making, code-writing, and more.</a:t>
            </a:r>
          </a:p>
          <a:p>
            <a:r>
              <a:rPr lang="en-US" dirty="0"/>
              <a:t>Claude models are generative pre-trained transformers. They have been pre-trained to predict the next word in large amounts of text. </a:t>
            </a:r>
          </a:p>
        </p:txBody>
      </p:sp>
      <p:sp>
        <p:nvSpPr>
          <p:cNvPr id="4" name="Slide Number Placeholder 3">
            <a:extLst>
              <a:ext uri="{FF2B5EF4-FFF2-40B4-BE49-F238E27FC236}">
                <a16:creationId xmlns:a16="http://schemas.microsoft.com/office/drawing/2014/main" id="{2F347200-2D76-093B-C6D6-E70A9632E5E3}"/>
              </a:ext>
            </a:extLst>
          </p:cNvPr>
          <p:cNvSpPr>
            <a:spLocks noGrp="1"/>
          </p:cNvSpPr>
          <p:nvPr>
            <p:ph type="sldNum" sz="quarter" idx="12"/>
          </p:nvPr>
        </p:nvSpPr>
        <p:spPr/>
        <p:txBody>
          <a:bodyPr/>
          <a:lstStyle/>
          <a:p>
            <a:fld id="{28209A9B-8E50-4C9D-B846-A012C98738E6}" type="slidenum">
              <a:rPr lang="en-US" smtClean="0"/>
              <a:t>24</a:t>
            </a:fld>
            <a:endParaRPr lang="en-US"/>
          </a:p>
        </p:txBody>
      </p:sp>
    </p:spTree>
    <p:extLst>
      <p:ext uri="{BB962C8B-B14F-4D97-AF65-F5344CB8AC3E}">
        <p14:creationId xmlns:p14="http://schemas.microsoft.com/office/powerpoint/2010/main" val="2428987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535B-960A-4D70-6CD0-69519546DD54}"/>
              </a:ext>
            </a:extLst>
          </p:cNvPr>
          <p:cNvSpPr>
            <a:spLocks noGrp="1"/>
          </p:cNvSpPr>
          <p:nvPr>
            <p:ph type="title"/>
          </p:nvPr>
        </p:nvSpPr>
        <p:spPr/>
        <p:txBody>
          <a:bodyPr/>
          <a:lstStyle/>
          <a:p>
            <a:r>
              <a:rPr lang="en-US" dirty="0"/>
              <a:t>Llama (language model)</a:t>
            </a:r>
          </a:p>
        </p:txBody>
      </p:sp>
      <p:sp>
        <p:nvSpPr>
          <p:cNvPr id="3" name="Content Placeholder 2">
            <a:extLst>
              <a:ext uri="{FF2B5EF4-FFF2-40B4-BE49-F238E27FC236}">
                <a16:creationId xmlns:a16="http://schemas.microsoft.com/office/drawing/2014/main" id="{CD38E8F9-A15E-E7C0-D475-752E81B4FA73}"/>
              </a:ext>
            </a:extLst>
          </p:cNvPr>
          <p:cNvSpPr>
            <a:spLocks noGrp="1"/>
          </p:cNvSpPr>
          <p:nvPr>
            <p:ph idx="1"/>
          </p:nvPr>
        </p:nvSpPr>
        <p:spPr/>
        <p:txBody>
          <a:bodyPr/>
          <a:lstStyle/>
          <a:p>
            <a:r>
              <a:rPr lang="en-US" dirty="0"/>
              <a:t>Llama (acronym for Large Language Model Meta AI, and formerly stylized as </a:t>
            </a:r>
            <a:r>
              <a:rPr lang="en-US" dirty="0" err="1"/>
              <a:t>LLaMA</a:t>
            </a:r>
            <a:r>
              <a:rPr lang="en-US" dirty="0"/>
              <a:t>) is a family of autoregressive large language models (LLMs) released by Meta AI starting in February 2023.</a:t>
            </a:r>
          </a:p>
        </p:txBody>
      </p:sp>
      <p:sp>
        <p:nvSpPr>
          <p:cNvPr id="4" name="Slide Number Placeholder 3">
            <a:extLst>
              <a:ext uri="{FF2B5EF4-FFF2-40B4-BE49-F238E27FC236}">
                <a16:creationId xmlns:a16="http://schemas.microsoft.com/office/drawing/2014/main" id="{EE11C65D-551E-AAA8-1E83-736A4A7F2A7A}"/>
              </a:ext>
            </a:extLst>
          </p:cNvPr>
          <p:cNvSpPr>
            <a:spLocks noGrp="1"/>
          </p:cNvSpPr>
          <p:nvPr>
            <p:ph type="sldNum" sz="quarter" idx="12"/>
          </p:nvPr>
        </p:nvSpPr>
        <p:spPr/>
        <p:txBody>
          <a:bodyPr/>
          <a:lstStyle/>
          <a:p>
            <a:fld id="{28209A9B-8E50-4C9D-B846-A012C98738E6}" type="slidenum">
              <a:rPr lang="en-US" smtClean="0"/>
              <a:t>25</a:t>
            </a:fld>
            <a:endParaRPr lang="en-US"/>
          </a:p>
        </p:txBody>
      </p:sp>
    </p:spTree>
    <p:extLst>
      <p:ext uri="{BB962C8B-B14F-4D97-AF65-F5344CB8AC3E}">
        <p14:creationId xmlns:p14="http://schemas.microsoft.com/office/powerpoint/2010/main" val="24723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FEAA-5E22-5C5E-2AD7-663E9A07961B}"/>
              </a:ext>
            </a:extLst>
          </p:cNvPr>
          <p:cNvSpPr>
            <a:spLocks noGrp="1"/>
          </p:cNvSpPr>
          <p:nvPr>
            <p:ph type="title"/>
          </p:nvPr>
        </p:nvSpPr>
        <p:spPr/>
        <p:txBody>
          <a:bodyPr/>
          <a:lstStyle/>
          <a:p>
            <a:r>
              <a:rPr lang="en-US" dirty="0"/>
              <a:t>Microsoft Copilot</a:t>
            </a:r>
          </a:p>
        </p:txBody>
      </p:sp>
      <p:sp>
        <p:nvSpPr>
          <p:cNvPr id="3" name="Content Placeholder 2">
            <a:extLst>
              <a:ext uri="{FF2B5EF4-FFF2-40B4-BE49-F238E27FC236}">
                <a16:creationId xmlns:a16="http://schemas.microsoft.com/office/drawing/2014/main" id="{07BD5A06-7AEF-4B2E-716F-FD88EA21C902}"/>
              </a:ext>
            </a:extLst>
          </p:cNvPr>
          <p:cNvSpPr>
            <a:spLocks noGrp="1"/>
          </p:cNvSpPr>
          <p:nvPr>
            <p:ph idx="1"/>
          </p:nvPr>
        </p:nvSpPr>
        <p:spPr/>
        <p:txBody>
          <a:bodyPr/>
          <a:lstStyle/>
          <a:p>
            <a:r>
              <a:rPr lang="en-US" dirty="0"/>
              <a:t>Microsoft Copilot is a generative artificial intelligence chatbot developed by Microsoft. </a:t>
            </a:r>
          </a:p>
          <a:p>
            <a:r>
              <a:rPr lang="en-US" dirty="0"/>
              <a:t>Based on a large language model, it was launched in February 2023 as Microsoft's primary replacement for the discontinued Cortana.</a:t>
            </a:r>
          </a:p>
        </p:txBody>
      </p:sp>
      <p:sp>
        <p:nvSpPr>
          <p:cNvPr id="4" name="Slide Number Placeholder 3">
            <a:extLst>
              <a:ext uri="{FF2B5EF4-FFF2-40B4-BE49-F238E27FC236}">
                <a16:creationId xmlns:a16="http://schemas.microsoft.com/office/drawing/2014/main" id="{700512B5-5589-9D1E-611C-9A47E5755997}"/>
              </a:ext>
            </a:extLst>
          </p:cNvPr>
          <p:cNvSpPr>
            <a:spLocks noGrp="1"/>
          </p:cNvSpPr>
          <p:nvPr>
            <p:ph type="sldNum" sz="quarter" idx="12"/>
          </p:nvPr>
        </p:nvSpPr>
        <p:spPr/>
        <p:txBody>
          <a:bodyPr/>
          <a:lstStyle/>
          <a:p>
            <a:fld id="{28209A9B-8E50-4C9D-B846-A012C98738E6}" type="slidenum">
              <a:rPr lang="en-US" smtClean="0"/>
              <a:t>26</a:t>
            </a:fld>
            <a:endParaRPr lang="en-US"/>
          </a:p>
        </p:txBody>
      </p:sp>
    </p:spTree>
    <p:extLst>
      <p:ext uri="{BB962C8B-B14F-4D97-AF65-F5344CB8AC3E}">
        <p14:creationId xmlns:p14="http://schemas.microsoft.com/office/powerpoint/2010/main" val="82726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AE4C-1A59-5F9C-CE6E-85A30FFD95C3}"/>
              </a:ext>
            </a:extLst>
          </p:cNvPr>
          <p:cNvSpPr>
            <a:spLocks noGrp="1"/>
          </p:cNvSpPr>
          <p:nvPr>
            <p:ph type="title"/>
          </p:nvPr>
        </p:nvSpPr>
        <p:spPr/>
        <p:txBody>
          <a:bodyPr/>
          <a:lstStyle/>
          <a:p>
            <a:r>
              <a:rPr lang="en-US" dirty="0" err="1"/>
              <a:t>Codeium</a:t>
            </a:r>
            <a:endParaRPr lang="en-US" dirty="0"/>
          </a:p>
        </p:txBody>
      </p:sp>
      <p:sp>
        <p:nvSpPr>
          <p:cNvPr id="3" name="Content Placeholder 2">
            <a:extLst>
              <a:ext uri="{FF2B5EF4-FFF2-40B4-BE49-F238E27FC236}">
                <a16:creationId xmlns:a16="http://schemas.microsoft.com/office/drawing/2014/main" id="{ED616B02-613C-0098-18B5-E0C49B90937E}"/>
              </a:ext>
            </a:extLst>
          </p:cNvPr>
          <p:cNvSpPr>
            <a:spLocks noGrp="1"/>
          </p:cNvSpPr>
          <p:nvPr>
            <p:ph idx="1"/>
          </p:nvPr>
        </p:nvSpPr>
        <p:spPr/>
        <p:txBody>
          <a:bodyPr/>
          <a:lstStyle/>
          <a:p>
            <a:r>
              <a:rPr lang="en-US" dirty="0" err="1"/>
              <a:t>Codeium</a:t>
            </a:r>
            <a:r>
              <a:rPr lang="en-US" dirty="0"/>
              <a:t> offers best in class AI code completion, search, and chat</a:t>
            </a:r>
          </a:p>
        </p:txBody>
      </p:sp>
      <p:sp>
        <p:nvSpPr>
          <p:cNvPr id="4" name="Slide Number Placeholder 3">
            <a:extLst>
              <a:ext uri="{FF2B5EF4-FFF2-40B4-BE49-F238E27FC236}">
                <a16:creationId xmlns:a16="http://schemas.microsoft.com/office/drawing/2014/main" id="{4E7354C3-58ED-7EC3-9E59-11B25EA19F8E}"/>
              </a:ext>
            </a:extLst>
          </p:cNvPr>
          <p:cNvSpPr>
            <a:spLocks noGrp="1"/>
          </p:cNvSpPr>
          <p:nvPr>
            <p:ph type="sldNum" sz="quarter" idx="12"/>
          </p:nvPr>
        </p:nvSpPr>
        <p:spPr/>
        <p:txBody>
          <a:bodyPr/>
          <a:lstStyle/>
          <a:p>
            <a:fld id="{28209A9B-8E50-4C9D-B846-A012C98738E6}" type="slidenum">
              <a:rPr lang="en-US" smtClean="0"/>
              <a:t>27</a:t>
            </a:fld>
            <a:endParaRPr lang="en-US"/>
          </a:p>
        </p:txBody>
      </p:sp>
    </p:spTree>
    <p:extLst>
      <p:ext uri="{BB962C8B-B14F-4D97-AF65-F5344CB8AC3E}">
        <p14:creationId xmlns:p14="http://schemas.microsoft.com/office/powerpoint/2010/main" val="3779532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BA42-4692-CA77-F213-D9A0787AFC07}"/>
              </a:ext>
            </a:extLst>
          </p:cNvPr>
          <p:cNvSpPr>
            <a:spLocks noGrp="1"/>
          </p:cNvSpPr>
          <p:nvPr>
            <p:ph type="title"/>
          </p:nvPr>
        </p:nvSpPr>
        <p:spPr/>
        <p:txBody>
          <a:bodyPr/>
          <a:lstStyle/>
          <a:p>
            <a:r>
              <a:rPr lang="en-US" dirty="0"/>
              <a:t> LLM Use Cases And Applications</a:t>
            </a:r>
          </a:p>
        </p:txBody>
      </p:sp>
      <p:sp>
        <p:nvSpPr>
          <p:cNvPr id="3" name="Content Placeholder 2">
            <a:extLst>
              <a:ext uri="{FF2B5EF4-FFF2-40B4-BE49-F238E27FC236}">
                <a16:creationId xmlns:a16="http://schemas.microsoft.com/office/drawing/2014/main" id="{C937A62D-5D40-6FFF-D7A7-92A638045D05}"/>
              </a:ext>
            </a:extLst>
          </p:cNvPr>
          <p:cNvSpPr>
            <a:spLocks noGrp="1"/>
          </p:cNvSpPr>
          <p:nvPr>
            <p:ph idx="1"/>
          </p:nvPr>
        </p:nvSpPr>
        <p:spPr>
          <a:xfrm>
            <a:off x="609600" y="1719263"/>
            <a:ext cx="5486400" cy="4411662"/>
          </a:xfrm>
        </p:spPr>
        <p:txBody>
          <a:bodyPr/>
          <a:lstStyle/>
          <a:p>
            <a:r>
              <a:rPr lang="en-US" sz="2400" dirty="0"/>
              <a:t>Audio data analysis</a:t>
            </a:r>
          </a:p>
          <a:p>
            <a:r>
              <a:rPr lang="en-US" sz="2400" dirty="0"/>
              <a:t>Content creation</a:t>
            </a:r>
          </a:p>
          <a:p>
            <a:r>
              <a:rPr lang="en-US" sz="2400" dirty="0"/>
              <a:t>Customer support</a:t>
            </a:r>
          </a:p>
          <a:p>
            <a:r>
              <a:rPr lang="en-US" sz="2400" dirty="0"/>
              <a:t>Language translation and localization</a:t>
            </a:r>
          </a:p>
          <a:p>
            <a:r>
              <a:rPr lang="en-US" sz="2400" dirty="0"/>
              <a:t>Customer sentiment analysis</a:t>
            </a:r>
          </a:p>
          <a:p>
            <a:r>
              <a:rPr lang="en-US" sz="2400" dirty="0"/>
              <a:t>Education and training</a:t>
            </a:r>
          </a:p>
          <a:p>
            <a:r>
              <a:rPr lang="en-US" sz="2400" dirty="0"/>
              <a:t>Product development</a:t>
            </a:r>
          </a:p>
          <a:p>
            <a:r>
              <a:rPr lang="en-US" sz="2400" dirty="0"/>
              <a:t> Supply chain management</a:t>
            </a:r>
          </a:p>
        </p:txBody>
      </p:sp>
      <p:sp>
        <p:nvSpPr>
          <p:cNvPr id="4" name="Slide Number Placeholder 3">
            <a:extLst>
              <a:ext uri="{FF2B5EF4-FFF2-40B4-BE49-F238E27FC236}">
                <a16:creationId xmlns:a16="http://schemas.microsoft.com/office/drawing/2014/main" id="{4CC9B4EA-DD70-86DB-E561-1E79530EC9B9}"/>
              </a:ext>
            </a:extLst>
          </p:cNvPr>
          <p:cNvSpPr>
            <a:spLocks noGrp="1"/>
          </p:cNvSpPr>
          <p:nvPr>
            <p:ph type="sldNum" sz="quarter" idx="12"/>
          </p:nvPr>
        </p:nvSpPr>
        <p:spPr/>
        <p:txBody>
          <a:bodyPr/>
          <a:lstStyle/>
          <a:p>
            <a:fld id="{28209A9B-8E50-4C9D-B846-A012C98738E6}" type="slidenum">
              <a:rPr lang="en-US" smtClean="0"/>
              <a:t>28</a:t>
            </a:fld>
            <a:endParaRPr lang="en-US"/>
          </a:p>
        </p:txBody>
      </p:sp>
      <p:sp>
        <p:nvSpPr>
          <p:cNvPr id="6" name="TextBox 5">
            <a:extLst>
              <a:ext uri="{FF2B5EF4-FFF2-40B4-BE49-F238E27FC236}">
                <a16:creationId xmlns:a16="http://schemas.microsoft.com/office/drawing/2014/main" id="{88696F74-894C-CDD0-26A2-C4D6CF549B15}"/>
              </a:ext>
            </a:extLst>
          </p:cNvPr>
          <p:cNvSpPr txBox="1"/>
          <p:nvPr/>
        </p:nvSpPr>
        <p:spPr>
          <a:xfrm>
            <a:off x="6259286" y="1719263"/>
            <a:ext cx="5323114" cy="4672048"/>
          </a:xfrm>
          <a:prstGeom prst="rect">
            <a:avLst/>
          </a:prstGeom>
          <a:noFill/>
        </p:spPr>
        <p:txBody>
          <a:bodyPr wrap="square">
            <a:spAutoFit/>
          </a:bodyPr>
          <a:lstStyle/>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Chatbots and virtual assistants. Chatbots and virtual assistants use large language models to provide quality service to customers.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Content writing.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Talent acquisition and recruiting.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Targeted advertising.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Social media.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Classifying text.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Translation. ...</a:t>
            </a:r>
          </a:p>
          <a:p>
            <a:pPr marL="342900" indent="-342900" eaLnBrk="1" hangingPunct="1">
              <a:spcBef>
                <a:spcPct val="20000"/>
              </a:spcBef>
              <a:buClr>
                <a:schemeClr val="tx2"/>
              </a:buClr>
              <a:buSzPct val="70000"/>
              <a:buFont typeface="Wingdings" panose="05000000000000000000" pitchFamily="2" charset="2"/>
              <a:buChar char="l"/>
            </a:pPr>
            <a:r>
              <a:rPr lang="en-US" sz="2400" dirty="0">
                <a:latin typeface="+mn-lt"/>
              </a:rPr>
              <a:t>Fraud detection.</a:t>
            </a:r>
          </a:p>
        </p:txBody>
      </p:sp>
    </p:spTree>
    <p:extLst>
      <p:ext uri="{BB962C8B-B14F-4D97-AF65-F5344CB8AC3E}">
        <p14:creationId xmlns:p14="http://schemas.microsoft.com/office/powerpoint/2010/main" val="733879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D57D-53B8-78EE-2B73-C3E56F28915C}"/>
              </a:ext>
            </a:extLst>
          </p:cNvPr>
          <p:cNvSpPr>
            <a:spLocks noGrp="1"/>
          </p:cNvSpPr>
          <p:nvPr>
            <p:ph type="title"/>
          </p:nvPr>
        </p:nvSpPr>
        <p:spPr/>
        <p:txBody>
          <a:bodyPr/>
          <a:lstStyle/>
          <a:p>
            <a:r>
              <a:rPr lang="en-US" dirty="0"/>
              <a:t>Best practices for LLM optimization</a:t>
            </a:r>
          </a:p>
        </p:txBody>
      </p:sp>
      <p:sp>
        <p:nvSpPr>
          <p:cNvPr id="3" name="Content Placeholder 2">
            <a:extLst>
              <a:ext uri="{FF2B5EF4-FFF2-40B4-BE49-F238E27FC236}">
                <a16:creationId xmlns:a16="http://schemas.microsoft.com/office/drawing/2014/main" id="{C8F641E9-5737-E6A4-3BDD-2A3DE692A88A}"/>
              </a:ext>
            </a:extLst>
          </p:cNvPr>
          <p:cNvSpPr>
            <a:spLocks noGrp="1"/>
          </p:cNvSpPr>
          <p:nvPr>
            <p:ph idx="1"/>
          </p:nvPr>
        </p:nvSpPr>
        <p:spPr/>
        <p:txBody>
          <a:bodyPr/>
          <a:lstStyle/>
          <a:p>
            <a:r>
              <a:rPr lang="en-US" sz="2800" b="1" dirty="0">
                <a:highlight>
                  <a:srgbClr val="FFFF00"/>
                </a:highlight>
              </a:rPr>
              <a:t>Prompt engineering</a:t>
            </a:r>
            <a:r>
              <a:rPr lang="en-US" sz="2800" dirty="0"/>
              <a:t>: optimize the number of prompts and context window size</a:t>
            </a:r>
          </a:p>
          <a:p>
            <a:r>
              <a:rPr lang="en-US" sz="2800" b="1" dirty="0">
                <a:highlight>
                  <a:srgbClr val="FFFF00"/>
                </a:highlight>
              </a:rPr>
              <a:t>Prompt design</a:t>
            </a:r>
            <a:r>
              <a:rPr lang="en-US" sz="2800" dirty="0"/>
              <a:t>: ensure appropriate directness, or indirectness, of language in the prompts</a:t>
            </a:r>
          </a:p>
          <a:p>
            <a:r>
              <a:rPr lang="en-US" sz="2800" b="1" dirty="0">
                <a:highlight>
                  <a:srgbClr val="FFFF00"/>
                </a:highlight>
              </a:rPr>
              <a:t>Pre-processing of input text</a:t>
            </a:r>
            <a:r>
              <a:rPr lang="en-US" sz="2800" dirty="0"/>
              <a:t>: implement speaker </a:t>
            </a:r>
            <a:r>
              <a:rPr lang="en-US" sz="2800" dirty="0" err="1"/>
              <a:t>diarization</a:t>
            </a:r>
            <a:r>
              <a:rPr lang="en-US" sz="2800" dirty="0"/>
              <a:t> and labelling in call transcript texts to help better signal to the models</a:t>
            </a:r>
          </a:p>
          <a:p>
            <a:r>
              <a:rPr lang="en-US" sz="2800" b="1" dirty="0">
                <a:highlight>
                  <a:srgbClr val="FFFF00"/>
                </a:highlight>
              </a:rPr>
              <a:t>Test Retrieval Augmented Generation (RAG)</a:t>
            </a:r>
            <a:r>
              <a:rPr lang="en-US" sz="2800" dirty="0"/>
              <a:t>: breaking text into smaller chunks to optimize queries and costs</a:t>
            </a:r>
          </a:p>
          <a:p>
            <a:r>
              <a:rPr lang="en-US" sz="2800" b="1" dirty="0">
                <a:highlight>
                  <a:srgbClr val="FFFF00"/>
                </a:highlight>
              </a:rPr>
              <a:t>Fine-tune models </a:t>
            </a:r>
            <a:r>
              <a:rPr lang="en-US" sz="2800" dirty="0"/>
              <a:t>on labelled data sets that identify examples of compliant and non-compliant conversations.</a:t>
            </a:r>
          </a:p>
        </p:txBody>
      </p:sp>
      <p:sp>
        <p:nvSpPr>
          <p:cNvPr id="4" name="Slide Number Placeholder 3">
            <a:extLst>
              <a:ext uri="{FF2B5EF4-FFF2-40B4-BE49-F238E27FC236}">
                <a16:creationId xmlns:a16="http://schemas.microsoft.com/office/drawing/2014/main" id="{18394163-7642-AD70-690C-D6FB3425A1B2}"/>
              </a:ext>
            </a:extLst>
          </p:cNvPr>
          <p:cNvSpPr>
            <a:spLocks noGrp="1"/>
          </p:cNvSpPr>
          <p:nvPr>
            <p:ph type="sldNum" sz="quarter" idx="12"/>
          </p:nvPr>
        </p:nvSpPr>
        <p:spPr/>
        <p:txBody>
          <a:bodyPr/>
          <a:lstStyle/>
          <a:p>
            <a:fld id="{28209A9B-8E50-4C9D-B846-A012C98738E6}" type="slidenum">
              <a:rPr lang="en-US" smtClean="0"/>
              <a:t>29</a:t>
            </a:fld>
            <a:endParaRPr lang="en-US"/>
          </a:p>
        </p:txBody>
      </p:sp>
    </p:spTree>
    <p:extLst>
      <p:ext uri="{BB962C8B-B14F-4D97-AF65-F5344CB8AC3E}">
        <p14:creationId xmlns:p14="http://schemas.microsoft.com/office/powerpoint/2010/main" val="323144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5FF1-F237-1FD4-A342-66D6461E0A16}"/>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63BA3F32-8C4F-62A8-CD2D-9B9CC27D5A76}"/>
              </a:ext>
            </a:extLst>
          </p:cNvPr>
          <p:cNvSpPr>
            <a:spLocks noGrp="1"/>
          </p:cNvSpPr>
          <p:nvPr>
            <p:ph idx="1"/>
          </p:nvPr>
        </p:nvSpPr>
        <p:spPr/>
        <p:txBody>
          <a:bodyPr/>
          <a:lstStyle/>
          <a:p>
            <a:r>
              <a:rPr lang="en-US" sz="2800" dirty="0"/>
              <a:t>Large language models use transformer models and are trained using massive datasets — hence, large. </a:t>
            </a:r>
          </a:p>
          <a:p>
            <a:r>
              <a:rPr lang="en-US" sz="2800" dirty="0"/>
              <a:t>This enables them to recognize, translate, predict, or generate text or other content. </a:t>
            </a:r>
          </a:p>
          <a:p>
            <a:r>
              <a:rPr lang="en-US" sz="2800" dirty="0"/>
              <a:t>Transformer models are neural network architectures that consist of an encoder and a decoder. </a:t>
            </a:r>
          </a:p>
          <a:p>
            <a:r>
              <a:rPr lang="en-US" sz="2800" dirty="0"/>
              <a:t>They process data by tokenizing the input, then simultaneously conducting mathematical equations to discover relationships between tokens. </a:t>
            </a:r>
          </a:p>
          <a:p>
            <a:r>
              <a:rPr lang="en-US" sz="2800" dirty="0"/>
              <a:t>This enables the computer to see the patterns a human would see were it given the same query.</a:t>
            </a:r>
          </a:p>
          <a:p>
            <a:endParaRPr lang="en-US" sz="2800" dirty="0"/>
          </a:p>
        </p:txBody>
      </p:sp>
      <p:sp>
        <p:nvSpPr>
          <p:cNvPr id="4" name="Slide Number Placeholder 3">
            <a:extLst>
              <a:ext uri="{FF2B5EF4-FFF2-40B4-BE49-F238E27FC236}">
                <a16:creationId xmlns:a16="http://schemas.microsoft.com/office/drawing/2014/main" id="{FAAE9EEE-B9DA-A18B-048B-3646E9BBE4DC}"/>
              </a:ext>
            </a:extLst>
          </p:cNvPr>
          <p:cNvSpPr>
            <a:spLocks noGrp="1"/>
          </p:cNvSpPr>
          <p:nvPr>
            <p:ph type="sldNum" sz="quarter" idx="12"/>
          </p:nvPr>
        </p:nvSpPr>
        <p:spPr/>
        <p:txBody>
          <a:bodyPr/>
          <a:lstStyle/>
          <a:p>
            <a:fld id="{28209A9B-8E50-4C9D-B846-A012C98738E6}" type="slidenum">
              <a:rPr lang="en-US" smtClean="0"/>
              <a:t>3</a:t>
            </a:fld>
            <a:endParaRPr lang="en-US"/>
          </a:p>
        </p:txBody>
      </p:sp>
    </p:spTree>
    <p:extLst>
      <p:ext uri="{BB962C8B-B14F-4D97-AF65-F5344CB8AC3E}">
        <p14:creationId xmlns:p14="http://schemas.microsoft.com/office/powerpoint/2010/main" val="3013386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B084-71E4-400D-3767-D4FFD307A2AE}"/>
              </a:ext>
            </a:extLst>
          </p:cNvPr>
          <p:cNvSpPr>
            <a:spLocks noGrp="1"/>
          </p:cNvSpPr>
          <p:nvPr>
            <p:ph type="title"/>
          </p:nvPr>
        </p:nvSpPr>
        <p:spPr/>
        <p:txBody>
          <a:bodyPr/>
          <a:lstStyle/>
          <a:p>
            <a:r>
              <a:rPr lang="en-US" dirty="0"/>
              <a:t>LLM Security</a:t>
            </a:r>
          </a:p>
        </p:txBody>
      </p:sp>
      <p:sp>
        <p:nvSpPr>
          <p:cNvPr id="3" name="Content Placeholder 2">
            <a:extLst>
              <a:ext uri="{FF2B5EF4-FFF2-40B4-BE49-F238E27FC236}">
                <a16:creationId xmlns:a16="http://schemas.microsoft.com/office/drawing/2014/main" id="{41CCAA33-4B77-4FC8-0A06-7AF6CDFE4F85}"/>
              </a:ext>
            </a:extLst>
          </p:cNvPr>
          <p:cNvSpPr>
            <a:spLocks noGrp="1"/>
          </p:cNvSpPr>
          <p:nvPr>
            <p:ph idx="1"/>
          </p:nvPr>
        </p:nvSpPr>
        <p:spPr/>
        <p:txBody>
          <a:bodyPr/>
          <a:lstStyle/>
          <a:p>
            <a:r>
              <a:rPr lang="en-US" dirty="0"/>
              <a:t>LLM security involves practices and technologies that protect LLMs and their associated infrastructure from unauthorized access, misuse, and other security threats. </a:t>
            </a:r>
          </a:p>
          <a:p>
            <a:r>
              <a:rPr lang="en-US" dirty="0"/>
              <a:t>This includes safeguarding the data they use, ensuring the integrity and confidentiality of their outputs, and preventing malicious exploitation.</a:t>
            </a:r>
          </a:p>
          <a:p>
            <a:r>
              <a:rPr lang="en-US" dirty="0"/>
              <a:t> Effective LLM security measures address vulnerabilities inherent in the development, deployment, and operational phases of these models.</a:t>
            </a:r>
          </a:p>
        </p:txBody>
      </p:sp>
      <p:sp>
        <p:nvSpPr>
          <p:cNvPr id="4" name="Slide Number Placeholder 3">
            <a:extLst>
              <a:ext uri="{FF2B5EF4-FFF2-40B4-BE49-F238E27FC236}">
                <a16:creationId xmlns:a16="http://schemas.microsoft.com/office/drawing/2014/main" id="{2C592FE2-F3A5-CFD5-C216-031DFC946560}"/>
              </a:ext>
            </a:extLst>
          </p:cNvPr>
          <p:cNvSpPr>
            <a:spLocks noGrp="1"/>
          </p:cNvSpPr>
          <p:nvPr>
            <p:ph type="sldNum" sz="quarter" idx="12"/>
          </p:nvPr>
        </p:nvSpPr>
        <p:spPr/>
        <p:txBody>
          <a:bodyPr/>
          <a:lstStyle/>
          <a:p>
            <a:fld id="{28209A9B-8E50-4C9D-B846-A012C98738E6}" type="slidenum">
              <a:rPr lang="en-US" smtClean="0"/>
              <a:t>30</a:t>
            </a:fld>
            <a:endParaRPr lang="en-US"/>
          </a:p>
        </p:txBody>
      </p:sp>
    </p:spTree>
    <p:extLst>
      <p:ext uri="{BB962C8B-B14F-4D97-AF65-F5344CB8AC3E}">
        <p14:creationId xmlns:p14="http://schemas.microsoft.com/office/powerpoint/2010/main" val="2160304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75E8-28CD-AC91-6203-FA34B15C8143}"/>
              </a:ext>
            </a:extLst>
          </p:cNvPr>
          <p:cNvSpPr>
            <a:spLocks noGrp="1"/>
          </p:cNvSpPr>
          <p:nvPr>
            <p:ph type="title"/>
          </p:nvPr>
        </p:nvSpPr>
        <p:spPr/>
        <p:txBody>
          <a:bodyPr/>
          <a:lstStyle/>
          <a:p>
            <a:r>
              <a:rPr lang="en-US" dirty="0"/>
              <a:t>LLM Security</a:t>
            </a:r>
          </a:p>
        </p:txBody>
      </p:sp>
      <p:sp>
        <p:nvSpPr>
          <p:cNvPr id="3" name="Content Placeholder 2">
            <a:extLst>
              <a:ext uri="{FF2B5EF4-FFF2-40B4-BE49-F238E27FC236}">
                <a16:creationId xmlns:a16="http://schemas.microsoft.com/office/drawing/2014/main" id="{4C368366-4D89-27E3-30D8-AD3714B6957C}"/>
              </a:ext>
            </a:extLst>
          </p:cNvPr>
          <p:cNvSpPr>
            <a:spLocks noGrp="1"/>
          </p:cNvSpPr>
          <p:nvPr>
            <p:ph idx="1"/>
          </p:nvPr>
        </p:nvSpPr>
        <p:spPr/>
        <p:txBody>
          <a:bodyPr/>
          <a:lstStyle/>
          <a:p>
            <a:r>
              <a:rPr lang="en-US" dirty="0"/>
              <a:t>Security in LLMs is crucial due to their ability to process and generate large volumes of sensitive information, making them targets for various cyber threats. </a:t>
            </a:r>
          </a:p>
          <a:p>
            <a:r>
              <a:rPr lang="en-US" dirty="0"/>
              <a:t>These models, which range from text generators to advanced decision-making systems, are integral to numerous applications across industries. </a:t>
            </a:r>
          </a:p>
          <a:p>
            <a:r>
              <a:rPr lang="en-US" dirty="0"/>
              <a:t>Therefore, maintaining their security ensures they operate as intended and continue to be reliable assets in automated and assistive technologies.</a:t>
            </a:r>
          </a:p>
          <a:p>
            <a:endParaRPr lang="en-US" dirty="0"/>
          </a:p>
        </p:txBody>
      </p:sp>
      <p:sp>
        <p:nvSpPr>
          <p:cNvPr id="4" name="Slide Number Placeholder 3">
            <a:extLst>
              <a:ext uri="{FF2B5EF4-FFF2-40B4-BE49-F238E27FC236}">
                <a16:creationId xmlns:a16="http://schemas.microsoft.com/office/drawing/2014/main" id="{3B86DA99-677E-9A01-526B-10417E697406}"/>
              </a:ext>
            </a:extLst>
          </p:cNvPr>
          <p:cNvSpPr>
            <a:spLocks noGrp="1"/>
          </p:cNvSpPr>
          <p:nvPr>
            <p:ph type="sldNum" sz="quarter" idx="12"/>
          </p:nvPr>
        </p:nvSpPr>
        <p:spPr/>
        <p:txBody>
          <a:bodyPr/>
          <a:lstStyle/>
          <a:p>
            <a:fld id="{28209A9B-8E50-4C9D-B846-A012C98738E6}" type="slidenum">
              <a:rPr lang="en-US" smtClean="0"/>
              <a:t>31</a:t>
            </a:fld>
            <a:endParaRPr lang="en-US"/>
          </a:p>
        </p:txBody>
      </p:sp>
    </p:spTree>
    <p:extLst>
      <p:ext uri="{BB962C8B-B14F-4D97-AF65-F5344CB8AC3E}">
        <p14:creationId xmlns:p14="http://schemas.microsoft.com/office/powerpoint/2010/main" val="1354166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D536-8EA0-DCDD-E5FC-98F470BAF025}"/>
              </a:ext>
            </a:extLst>
          </p:cNvPr>
          <p:cNvSpPr>
            <a:spLocks noGrp="1"/>
          </p:cNvSpPr>
          <p:nvPr>
            <p:ph type="title"/>
          </p:nvPr>
        </p:nvSpPr>
        <p:spPr/>
        <p:txBody>
          <a:bodyPr/>
          <a:lstStyle/>
          <a:p>
            <a:r>
              <a:rPr lang="en-US" dirty="0"/>
              <a:t>Importance of Security in LLM Usage</a:t>
            </a:r>
          </a:p>
        </p:txBody>
      </p:sp>
      <p:sp>
        <p:nvSpPr>
          <p:cNvPr id="3" name="Content Placeholder 2">
            <a:extLst>
              <a:ext uri="{FF2B5EF4-FFF2-40B4-BE49-F238E27FC236}">
                <a16:creationId xmlns:a16="http://schemas.microsoft.com/office/drawing/2014/main" id="{0510AADC-099D-1767-47F4-FB7741E24B57}"/>
              </a:ext>
            </a:extLst>
          </p:cNvPr>
          <p:cNvSpPr>
            <a:spLocks noGrp="1"/>
          </p:cNvSpPr>
          <p:nvPr>
            <p:ph idx="1"/>
          </p:nvPr>
        </p:nvSpPr>
        <p:spPr/>
        <p:txBody>
          <a:bodyPr/>
          <a:lstStyle/>
          <a:p>
            <a:r>
              <a:rPr lang="en-US" dirty="0"/>
              <a:t>Data Breaches</a:t>
            </a:r>
          </a:p>
          <a:p>
            <a:r>
              <a:rPr lang="en-US" dirty="0"/>
              <a:t>Model Exploitation</a:t>
            </a:r>
          </a:p>
          <a:p>
            <a:r>
              <a:rPr lang="en-US" dirty="0"/>
              <a:t>Misinformation</a:t>
            </a:r>
          </a:p>
          <a:p>
            <a:r>
              <a:rPr lang="en-US" dirty="0"/>
              <a:t>Ethical and Legal Risks</a:t>
            </a:r>
          </a:p>
        </p:txBody>
      </p:sp>
      <p:sp>
        <p:nvSpPr>
          <p:cNvPr id="4" name="Slide Number Placeholder 3">
            <a:extLst>
              <a:ext uri="{FF2B5EF4-FFF2-40B4-BE49-F238E27FC236}">
                <a16:creationId xmlns:a16="http://schemas.microsoft.com/office/drawing/2014/main" id="{5AB60F14-7017-B299-EF05-68EA556E7A83}"/>
              </a:ext>
            </a:extLst>
          </p:cNvPr>
          <p:cNvSpPr>
            <a:spLocks noGrp="1"/>
          </p:cNvSpPr>
          <p:nvPr>
            <p:ph type="sldNum" sz="quarter" idx="12"/>
          </p:nvPr>
        </p:nvSpPr>
        <p:spPr/>
        <p:txBody>
          <a:bodyPr/>
          <a:lstStyle/>
          <a:p>
            <a:fld id="{28209A9B-8E50-4C9D-B846-A012C98738E6}" type="slidenum">
              <a:rPr lang="en-US" smtClean="0"/>
              <a:t>32</a:t>
            </a:fld>
            <a:endParaRPr lang="en-US"/>
          </a:p>
        </p:txBody>
      </p:sp>
    </p:spTree>
    <p:extLst>
      <p:ext uri="{BB962C8B-B14F-4D97-AF65-F5344CB8AC3E}">
        <p14:creationId xmlns:p14="http://schemas.microsoft.com/office/powerpoint/2010/main" val="1102392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9F99-2085-8A0D-2EF9-091B3E81B5A5}"/>
              </a:ext>
            </a:extLst>
          </p:cNvPr>
          <p:cNvSpPr>
            <a:spLocks noGrp="1"/>
          </p:cNvSpPr>
          <p:nvPr>
            <p:ph type="title"/>
          </p:nvPr>
        </p:nvSpPr>
        <p:spPr/>
        <p:txBody>
          <a:bodyPr/>
          <a:lstStyle/>
          <a:p>
            <a:r>
              <a:rPr lang="en-US" dirty="0"/>
              <a:t>Cyber Security Risks for LLM Applications</a:t>
            </a:r>
          </a:p>
        </p:txBody>
      </p:sp>
      <p:sp>
        <p:nvSpPr>
          <p:cNvPr id="3" name="Content Placeholder 2">
            <a:extLst>
              <a:ext uri="{FF2B5EF4-FFF2-40B4-BE49-F238E27FC236}">
                <a16:creationId xmlns:a16="http://schemas.microsoft.com/office/drawing/2014/main" id="{90BE6EE5-C8C7-79CE-7BEB-F340FFFA6BBC}"/>
              </a:ext>
            </a:extLst>
          </p:cNvPr>
          <p:cNvSpPr>
            <a:spLocks noGrp="1"/>
          </p:cNvSpPr>
          <p:nvPr>
            <p:ph idx="1"/>
          </p:nvPr>
        </p:nvSpPr>
        <p:spPr/>
        <p:txBody>
          <a:bodyPr/>
          <a:lstStyle/>
          <a:p>
            <a:r>
              <a:rPr lang="en-US" dirty="0"/>
              <a:t>Prompt Injection</a:t>
            </a:r>
          </a:p>
          <a:p>
            <a:r>
              <a:rPr lang="en-US" dirty="0"/>
              <a:t>Insecure Output Handling</a:t>
            </a:r>
          </a:p>
          <a:p>
            <a:r>
              <a:rPr lang="en-US" dirty="0"/>
              <a:t>Training Data Poisoning</a:t>
            </a:r>
          </a:p>
          <a:p>
            <a:r>
              <a:rPr lang="en-US" dirty="0"/>
              <a:t>Model Denial of Service</a:t>
            </a:r>
          </a:p>
          <a:p>
            <a:r>
              <a:rPr lang="en-US" dirty="0"/>
              <a:t>Supply Chain Vulnerabilities</a:t>
            </a:r>
          </a:p>
          <a:p>
            <a:r>
              <a:rPr lang="en-US" dirty="0"/>
              <a:t>Sensitive Information Disclosure</a:t>
            </a:r>
          </a:p>
          <a:p>
            <a:r>
              <a:rPr lang="en-US" dirty="0"/>
              <a:t>Overreliance</a:t>
            </a:r>
          </a:p>
          <a:p>
            <a:r>
              <a:rPr lang="en-US" dirty="0"/>
              <a:t>Model Theft</a:t>
            </a:r>
          </a:p>
        </p:txBody>
      </p:sp>
      <p:sp>
        <p:nvSpPr>
          <p:cNvPr id="4" name="Slide Number Placeholder 3">
            <a:extLst>
              <a:ext uri="{FF2B5EF4-FFF2-40B4-BE49-F238E27FC236}">
                <a16:creationId xmlns:a16="http://schemas.microsoft.com/office/drawing/2014/main" id="{D052221F-CCF2-60FF-8B45-217718210867}"/>
              </a:ext>
            </a:extLst>
          </p:cNvPr>
          <p:cNvSpPr>
            <a:spLocks noGrp="1"/>
          </p:cNvSpPr>
          <p:nvPr>
            <p:ph type="sldNum" sz="quarter" idx="12"/>
          </p:nvPr>
        </p:nvSpPr>
        <p:spPr/>
        <p:txBody>
          <a:bodyPr/>
          <a:lstStyle/>
          <a:p>
            <a:fld id="{28209A9B-8E50-4C9D-B846-A012C98738E6}" type="slidenum">
              <a:rPr lang="en-US" smtClean="0"/>
              <a:t>33</a:t>
            </a:fld>
            <a:endParaRPr lang="en-US"/>
          </a:p>
        </p:txBody>
      </p:sp>
    </p:spTree>
    <p:extLst>
      <p:ext uri="{BB962C8B-B14F-4D97-AF65-F5344CB8AC3E}">
        <p14:creationId xmlns:p14="http://schemas.microsoft.com/office/powerpoint/2010/main" val="105539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7B16-06F3-57E2-C036-8E6CA0277A74}"/>
              </a:ext>
            </a:extLst>
          </p:cNvPr>
          <p:cNvSpPr>
            <a:spLocks noGrp="1"/>
          </p:cNvSpPr>
          <p:nvPr>
            <p:ph type="title"/>
          </p:nvPr>
        </p:nvSpPr>
        <p:spPr/>
        <p:txBody>
          <a:bodyPr/>
          <a:lstStyle/>
          <a:p>
            <a:r>
              <a:rPr lang="en-US" dirty="0"/>
              <a:t>LLM Cybersecurity Best Practices</a:t>
            </a:r>
          </a:p>
        </p:txBody>
      </p:sp>
      <p:sp>
        <p:nvSpPr>
          <p:cNvPr id="3" name="Content Placeholder 2">
            <a:extLst>
              <a:ext uri="{FF2B5EF4-FFF2-40B4-BE49-F238E27FC236}">
                <a16:creationId xmlns:a16="http://schemas.microsoft.com/office/drawing/2014/main" id="{975F9B4A-BCF0-20C4-6C3D-87B9776258BC}"/>
              </a:ext>
            </a:extLst>
          </p:cNvPr>
          <p:cNvSpPr>
            <a:spLocks noGrp="1"/>
          </p:cNvSpPr>
          <p:nvPr>
            <p:ph idx="1"/>
          </p:nvPr>
        </p:nvSpPr>
        <p:spPr>
          <a:xfrm>
            <a:off x="609600" y="1719263"/>
            <a:ext cx="11277600" cy="4411662"/>
          </a:xfrm>
        </p:spPr>
        <p:txBody>
          <a:bodyPr/>
          <a:lstStyle/>
          <a:p>
            <a:r>
              <a:rPr lang="en-US" dirty="0"/>
              <a:t>Encrypt Data In Transit and at Rest</a:t>
            </a:r>
          </a:p>
          <a:p>
            <a:r>
              <a:rPr lang="en-US" dirty="0"/>
              <a:t>Implement Strict Access Controls</a:t>
            </a:r>
          </a:p>
          <a:p>
            <a:r>
              <a:rPr lang="en-US" dirty="0"/>
              <a:t>When Training LLMs, Anonymize Data to Protect User Privacy</a:t>
            </a:r>
          </a:p>
          <a:p>
            <a:r>
              <a:rPr lang="en-US" dirty="0"/>
              <a:t>Manage and Control Training Data Sources</a:t>
            </a:r>
          </a:p>
        </p:txBody>
      </p:sp>
      <p:sp>
        <p:nvSpPr>
          <p:cNvPr id="4" name="Slide Number Placeholder 3">
            <a:extLst>
              <a:ext uri="{FF2B5EF4-FFF2-40B4-BE49-F238E27FC236}">
                <a16:creationId xmlns:a16="http://schemas.microsoft.com/office/drawing/2014/main" id="{DA68A13C-891A-3101-DD47-70EF3B51CED1}"/>
              </a:ext>
            </a:extLst>
          </p:cNvPr>
          <p:cNvSpPr>
            <a:spLocks noGrp="1"/>
          </p:cNvSpPr>
          <p:nvPr>
            <p:ph type="sldNum" sz="quarter" idx="12"/>
          </p:nvPr>
        </p:nvSpPr>
        <p:spPr/>
        <p:txBody>
          <a:bodyPr/>
          <a:lstStyle/>
          <a:p>
            <a:fld id="{28209A9B-8E50-4C9D-B846-A012C98738E6}" type="slidenum">
              <a:rPr lang="en-US" smtClean="0"/>
              <a:t>34</a:t>
            </a:fld>
            <a:endParaRPr lang="en-US"/>
          </a:p>
        </p:txBody>
      </p:sp>
    </p:spTree>
    <p:extLst>
      <p:ext uri="{BB962C8B-B14F-4D97-AF65-F5344CB8AC3E}">
        <p14:creationId xmlns:p14="http://schemas.microsoft.com/office/powerpoint/2010/main" val="2205922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8C05CC-C190-8AC9-0B43-AA4E551846ED}"/>
              </a:ext>
            </a:extLst>
          </p:cNvPr>
          <p:cNvSpPr>
            <a:spLocks noGrp="1"/>
          </p:cNvSpPr>
          <p:nvPr>
            <p:ph type="ctrTitle"/>
          </p:nvPr>
        </p:nvSpPr>
        <p:spPr/>
        <p:txBody>
          <a:bodyPr/>
          <a:lstStyle/>
          <a:p>
            <a:r>
              <a:rPr lang="en-US" dirty="0"/>
              <a:t>Hallucinations</a:t>
            </a:r>
          </a:p>
        </p:txBody>
      </p:sp>
      <p:sp>
        <p:nvSpPr>
          <p:cNvPr id="6" name="Subtitle 5">
            <a:extLst>
              <a:ext uri="{FF2B5EF4-FFF2-40B4-BE49-F238E27FC236}">
                <a16:creationId xmlns:a16="http://schemas.microsoft.com/office/drawing/2014/main" id="{6908F9F0-A215-8957-DBDF-80043FEAD60A}"/>
              </a:ext>
            </a:extLst>
          </p:cNvPr>
          <p:cNvSpPr>
            <a:spLocks noGrp="1"/>
          </p:cNvSpPr>
          <p:nvPr>
            <p:ph type="subTitle" idx="1"/>
          </p:nvPr>
        </p:nvSpPr>
        <p:spPr/>
        <p:txBody>
          <a:bodyPr/>
          <a:lstStyle/>
          <a:p>
            <a:r>
              <a:rPr lang="en-US" dirty="0"/>
              <a:t>Hallucinations are false perceptions of sensory experiences</a:t>
            </a:r>
          </a:p>
        </p:txBody>
      </p:sp>
      <p:sp>
        <p:nvSpPr>
          <p:cNvPr id="4" name="Slide Number Placeholder 3">
            <a:extLst>
              <a:ext uri="{FF2B5EF4-FFF2-40B4-BE49-F238E27FC236}">
                <a16:creationId xmlns:a16="http://schemas.microsoft.com/office/drawing/2014/main" id="{88AE7B38-24A0-92BF-80C9-9612F81ADF13}"/>
              </a:ext>
            </a:extLst>
          </p:cNvPr>
          <p:cNvSpPr>
            <a:spLocks noGrp="1"/>
          </p:cNvSpPr>
          <p:nvPr>
            <p:ph type="sldNum" sz="quarter" idx="4"/>
          </p:nvPr>
        </p:nvSpPr>
        <p:spPr/>
        <p:txBody>
          <a:bodyPr/>
          <a:lstStyle/>
          <a:p>
            <a:fld id="{28209A9B-8E50-4C9D-B846-A012C98738E6}" type="slidenum">
              <a:rPr lang="en-US" smtClean="0"/>
              <a:t>35</a:t>
            </a:fld>
            <a:endParaRPr lang="en-US"/>
          </a:p>
        </p:txBody>
      </p:sp>
    </p:spTree>
    <p:extLst>
      <p:ext uri="{BB962C8B-B14F-4D97-AF65-F5344CB8AC3E}">
        <p14:creationId xmlns:p14="http://schemas.microsoft.com/office/powerpoint/2010/main" val="3705497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36D-0FF6-D399-450B-5FF58FF67A65}"/>
              </a:ext>
            </a:extLst>
          </p:cNvPr>
          <p:cNvSpPr>
            <a:spLocks noGrp="1"/>
          </p:cNvSpPr>
          <p:nvPr>
            <p:ph type="title"/>
          </p:nvPr>
        </p:nvSpPr>
        <p:spPr/>
        <p:txBody>
          <a:bodyPr/>
          <a:lstStyle/>
          <a:p>
            <a:r>
              <a:rPr lang="en-US" dirty="0"/>
              <a:t>What is AI Hallucination?</a:t>
            </a:r>
          </a:p>
        </p:txBody>
      </p:sp>
      <p:sp>
        <p:nvSpPr>
          <p:cNvPr id="3" name="Content Placeholder 2">
            <a:extLst>
              <a:ext uri="{FF2B5EF4-FFF2-40B4-BE49-F238E27FC236}">
                <a16:creationId xmlns:a16="http://schemas.microsoft.com/office/drawing/2014/main" id="{1FA60EBC-94FC-1D2A-2A27-32F4D39C452C}"/>
              </a:ext>
            </a:extLst>
          </p:cNvPr>
          <p:cNvSpPr>
            <a:spLocks noGrp="1"/>
          </p:cNvSpPr>
          <p:nvPr>
            <p:ph idx="1"/>
          </p:nvPr>
        </p:nvSpPr>
        <p:spPr/>
        <p:txBody>
          <a:bodyPr/>
          <a:lstStyle/>
          <a:p>
            <a:r>
              <a:rPr lang="en-US" dirty="0"/>
              <a:t>AI hallucination is a phenomenon where a language model generates factually incorrect or misleading content. </a:t>
            </a:r>
          </a:p>
          <a:p>
            <a:r>
              <a:rPr lang="en-US" dirty="0"/>
              <a:t>This occurs due to limitations in the training data or the model's inability to distinguish between reliable and unreliable sources. </a:t>
            </a:r>
          </a:p>
          <a:p>
            <a:r>
              <a:rPr lang="en-US" dirty="0"/>
              <a:t>Such hallucinations often manifest as confidently presented but incorrect facts, nonsensical responses, or fictional scenarios. </a:t>
            </a:r>
          </a:p>
          <a:p>
            <a:r>
              <a:rPr lang="en-US" dirty="0"/>
              <a:t>This issue warns about the importance of evaluating AI-generated content to improve their responses' reliability.</a:t>
            </a:r>
          </a:p>
        </p:txBody>
      </p:sp>
      <p:sp>
        <p:nvSpPr>
          <p:cNvPr id="4" name="Slide Number Placeholder 3">
            <a:extLst>
              <a:ext uri="{FF2B5EF4-FFF2-40B4-BE49-F238E27FC236}">
                <a16:creationId xmlns:a16="http://schemas.microsoft.com/office/drawing/2014/main" id="{FA79B3D6-29AC-CE68-ED1B-6B78FBF81F32}"/>
              </a:ext>
            </a:extLst>
          </p:cNvPr>
          <p:cNvSpPr>
            <a:spLocks noGrp="1"/>
          </p:cNvSpPr>
          <p:nvPr>
            <p:ph type="sldNum" sz="quarter" idx="12"/>
          </p:nvPr>
        </p:nvSpPr>
        <p:spPr/>
        <p:txBody>
          <a:bodyPr/>
          <a:lstStyle/>
          <a:p>
            <a:fld id="{28209A9B-8E50-4C9D-B846-A012C98738E6}" type="slidenum">
              <a:rPr lang="en-US" smtClean="0"/>
              <a:t>36</a:t>
            </a:fld>
            <a:endParaRPr lang="en-US"/>
          </a:p>
        </p:txBody>
      </p:sp>
    </p:spTree>
    <p:extLst>
      <p:ext uri="{BB962C8B-B14F-4D97-AF65-F5344CB8AC3E}">
        <p14:creationId xmlns:p14="http://schemas.microsoft.com/office/powerpoint/2010/main" val="2175896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5E1B-15BB-E289-FC48-93B99E45C6CA}"/>
              </a:ext>
            </a:extLst>
          </p:cNvPr>
          <p:cNvSpPr>
            <a:spLocks noGrp="1"/>
          </p:cNvSpPr>
          <p:nvPr>
            <p:ph type="title"/>
          </p:nvPr>
        </p:nvSpPr>
        <p:spPr/>
        <p:txBody>
          <a:bodyPr/>
          <a:lstStyle/>
          <a:p>
            <a:r>
              <a:rPr lang="en-US" dirty="0"/>
              <a:t>How AI and LLM hallucinations happen</a:t>
            </a:r>
          </a:p>
        </p:txBody>
      </p:sp>
      <p:sp>
        <p:nvSpPr>
          <p:cNvPr id="3" name="Content Placeholder 2">
            <a:extLst>
              <a:ext uri="{FF2B5EF4-FFF2-40B4-BE49-F238E27FC236}">
                <a16:creationId xmlns:a16="http://schemas.microsoft.com/office/drawing/2014/main" id="{5A78E65C-9B4D-B468-3FE6-B4EE9B51E000}"/>
              </a:ext>
            </a:extLst>
          </p:cNvPr>
          <p:cNvSpPr>
            <a:spLocks noGrp="1"/>
          </p:cNvSpPr>
          <p:nvPr>
            <p:ph idx="1"/>
          </p:nvPr>
        </p:nvSpPr>
        <p:spPr/>
        <p:txBody>
          <a:bodyPr/>
          <a:lstStyle/>
          <a:p>
            <a:r>
              <a:rPr lang="en-US" sz="2400" dirty="0"/>
              <a:t>To understand why AI and LLM hallucinations occur, we first need to understand how language models generally work. </a:t>
            </a:r>
          </a:p>
          <a:p>
            <a:r>
              <a:rPr lang="en-US" sz="2400" dirty="0"/>
              <a:t>These models perceive words not with human-like understanding but as sequences of letters. </a:t>
            </a:r>
          </a:p>
          <a:p>
            <a:r>
              <a:rPr lang="en-US" sz="2400" dirty="0"/>
              <a:t>Similarly, sentences are seen as sequences of words. </a:t>
            </a:r>
          </a:p>
          <a:p>
            <a:r>
              <a:rPr lang="en-US" sz="2400" dirty="0"/>
              <a:t>The model's "knowledge" comes from its training data – vast collections of text it has been fed.</a:t>
            </a:r>
          </a:p>
          <a:p>
            <a:r>
              <a:rPr lang="en-US" sz="2400" dirty="0"/>
              <a:t>Now, the model uses statistical patterns from this data to predict what word or phrase might logically come next in a sentence. </a:t>
            </a:r>
          </a:p>
          <a:p>
            <a:r>
              <a:rPr lang="en-US" sz="2400" dirty="0"/>
              <a:t>It's a bit like a highly advanced pattern recognition system. </a:t>
            </a:r>
          </a:p>
          <a:p>
            <a:r>
              <a:rPr lang="en-US" sz="2400" dirty="0"/>
              <a:t>However, since it's not truly “understanding” the content but rather relying on statistical likelihoods, it can sometimes make mistakes.</a:t>
            </a:r>
          </a:p>
        </p:txBody>
      </p:sp>
      <p:sp>
        <p:nvSpPr>
          <p:cNvPr id="4" name="Slide Number Placeholder 3">
            <a:extLst>
              <a:ext uri="{FF2B5EF4-FFF2-40B4-BE49-F238E27FC236}">
                <a16:creationId xmlns:a16="http://schemas.microsoft.com/office/drawing/2014/main" id="{2DB218AF-FB14-26F8-5647-B7C5162B91F1}"/>
              </a:ext>
            </a:extLst>
          </p:cNvPr>
          <p:cNvSpPr>
            <a:spLocks noGrp="1"/>
          </p:cNvSpPr>
          <p:nvPr>
            <p:ph type="sldNum" sz="quarter" idx="12"/>
          </p:nvPr>
        </p:nvSpPr>
        <p:spPr/>
        <p:txBody>
          <a:bodyPr/>
          <a:lstStyle/>
          <a:p>
            <a:fld id="{28209A9B-8E50-4C9D-B846-A012C98738E6}" type="slidenum">
              <a:rPr lang="en-US" smtClean="0"/>
              <a:t>37</a:t>
            </a:fld>
            <a:endParaRPr lang="en-US"/>
          </a:p>
        </p:txBody>
      </p:sp>
    </p:spTree>
    <p:extLst>
      <p:ext uri="{BB962C8B-B14F-4D97-AF65-F5344CB8AC3E}">
        <p14:creationId xmlns:p14="http://schemas.microsoft.com/office/powerpoint/2010/main" val="2847219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5E76-6E6B-3117-7A40-B71C699511EB}"/>
              </a:ext>
            </a:extLst>
          </p:cNvPr>
          <p:cNvSpPr>
            <a:spLocks noGrp="1"/>
          </p:cNvSpPr>
          <p:nvPr>
            <p:ph type="title"/>
          </p:nvPr>
        </p:nvSpPr>
        <p:spPr/>
        <p:txBody>
          <a:bodyPr/>
          <a:lstStyle/>
          <a:p>
            <a:r>
              <a:rPr lang="en-US" dirty="0"/>
              <a:t>How AI and LLM hallucinations happen</a:t>
            </a:r>
          </a:p>
        </p:txBody>
      </p:sp>
      <p:sp>
        <p:nvSpPr>
          <p:cNvPr id="3" name="Content Placeholder 2">
            <a:extLst>
              <a:ext uri="{FF2B5EF4-FFF2-40B4-BE49-F238E27FC236}">
                <a16:creationId xmlns:a16="http://schemas.microsoft.com/office/drawing/2014/main" id="{D932CD62-ABED-C64F-8CFA-CAD48C778A40}"/>
              </a:ext>
            </a:extLst>
          </p:cNvPr>
          <p:cNvSpPr>
            <a:spLocks noGrp="1"/>
          </p:cNvSpPr>
          <p:nvPr>
            <p:ph idx="1"/>
          </p:nvPr>
        </p:nvSpPr>
        <p:spPr>
          <a:xfrm>
            <a:off x="609600" y="1719263"/>
            <a:ext cx="6150429" cy="4411662"/>
          </a:xfrm>
        </p:spPr>
        <p:txBody>
          <a:bodyPr/>
          <a:lstStyle/>
          <a:p>
            <a:r>
              <a:rPr lang="en-US" sz="2400" dirty="0"/>
              <a:t>These mistakes, or "hallucinations," occur when the model confidently generates information that is either incorrect or nonsensical. </a:t>
            </a:r>
          </a:p>
          <a:p>
            <a:r>
              <a:rPr lang="en-US" sz="2400" dirty="0"/>
              <a:t>This is often because it's drawing from patterns it has seen in the training data, which might not always align with real-world accuracy or logic.</a:t>
            </a:r>
          </a:p>
          <a:p>
            <a:r>
              <a:rPr lang="en-US" sz="2400" dirty="0"/>
              <a:t> In trying to construct a plausible response based on its training, the model may create a reasonable response but is actually disconnected from factual or logical consistency.</a:t>
            </a:r>
          </a:p>
        </p:txBody>
      </p:sp>
      <p:sp>
        <p:nvSpPr>
          <p:cNvPr id="4" name="Slide Number Placeholder 3">
            <a:extLst>
              <a:ext uri="{FF2B5EF4-FFF2-40B4-BE49-F238E27FC236}">
                <a16:creationId xmlns:a16="http://schemas.microsoft.com/office/drawing/2014/main" id="{E26F92ED-E8B0-54EA-9727-FA01DF16F948}"/>
              </a:ext>
            </a:extLst>
          </p:cNvPr>
          <p:cNvSpPr>
            <a:spLocks noGrp="1"/>
          </p:cNvSpPr>
          <p:nvPr>
            <p:ph type="sldNum" sz="quarter" idx="12"/>
          </p:nvPr>
        </p:nvSpPr>
        <p:spPr/>
        <p:txBody>
          <a:bodyPr/>
          <a:lstStyle/>
          <a:p>
            <a:fld id="{28209A9B-8E50-4C9D-B846-A012C98738E6}" type="slidenum">
              <a:rPr lang="en-US" smtClean="0"/>
              <a:t>38</a:t>
            </a:fld>
            <a:endParaRPr lang="en-US"/>
          </a:p>
        </p:txBody>
      </p:sp>
      <p:pic>
        <p:nvPicPr>
          <p:cNvPr id="5" name="Picture 4">
            <a:extLst>
              <a:ext uri="{FF2B5EF4-FFF2-40B4-BE49-F238E27FC236}">
                <a16:creationId xmlns:a16="http://schemas.microsoft.com/office/drawing/2014/main" id="{A8B3B029-FFCD-BD40-17AA-F33129B95670}"/>
              </a:ext>
            </a:extLst>
          </p:cNvPr>
          <p:cNvPicPr>
            <a:picLocks noChangeAspect="1"/>
          </p:cNvPicPr>
          <p:nvPr/>
        </p:nvPicPr>
        <p:blipFill>
          <a:blip r:embed="rId2"/>
          <a:stretch>
            <a:fillRect/>
          </a:stretch>
        </p:blipFill>
        <p:spPr>
          <a:xfrm>
            <a:off x="6934200" y="1839685"/>
            <a:ext cx="4876800" cy="3733801"/>
          </a:xfrm>
          <a:prstGeom prst="rect">
            <a:avLst/>
          </a:prstGeom>
        </p:spPr>
      </p:pic>
    </p:spTree>
    <p:extLst>
      <p:ext uri="{BB962C8B-B14F-4D97-AF65-F5344CB8AC3E}">
        <p14:creationId xmlns:p14="http://schemas.microsoft.com/office/powerpoint/2010/main" val="2322052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5969-0979-6275-F8D2-84101F6F6A8D}"/>
              </a:ext>
            </a:extLst>
          </p:cNvPr>
          <p:cNvSpPr>
            <a:spLocks noGrp="1"/>
          </p:cNvSpPr>
          <p:nvPr>
            <p:ph type="title"/>
          </p:nvPr>
        </p:nvSpPr>
        <p:spPr/>
        <p:txBody>
          <a:bodyPr/>
          <a:lstStyle/>
          <a:p>
            <a:r>
              <a:rPr lang="en-US" dirty="0"/>
              <a:t>Why LLM hallucinates</a:t>
            </a:r>
          </a:p>
        </p:txBody>
      </p:sp>
      <p:sp>
        <p:nvSpPr>
          <p:cNvPr id="3" name="Content Placeholder 2">
            <a:extLst>
              <a:ext uri="{FF2B5EF4-FFF2-40B4-BE49-F238E27FC236}">
                <a16:creationId xmlns:a16="http://schemas.microsoft.com/office/drawing/2014/main" id="{F5235DFE-DFEF-71CF-1E79-3BFBFAFCF349}"/>
              </a:ext>
            </a:extLst>
          </p:cNvPr>
          <p:cNvSpPr>
            <a:spLocks noGrp="1"/>
          </p:cNvSpPr>
          <p:nvPr>
            <p:ph idx="1"/>
          </p:nvPr>
        </p:nvSpPr>
        <p:spPr/>
        <p:txBody>
          <a:bodyPr/>
          <a:lstStyle/>
          <a:p>
            <a:pPr marL="0" indent="0">
              <a:buNone/>
            </a:pPr>
            <a:r>
              <a:rPr lang="en-US" sz="2400" dirty="0"/>
              <a:t>LLM hallucinations occur for multiple reasons.</a:t>
            </a:r>
          </a:p>
          <a:p>
            <a:r>
              <a:rPr lang="en-US" sz="2400" dirty="0"/>
              <a:t>Training data issues</a:t>
            </a:r>
          </a:p>
          <a:p>
            <a:pPr lvl="1"/>
            <a:r>
              <a:rPr lang="en-US" sz="2000" dirty="0"/>
              <a:t>Insufficient training data</a:t>
            </a:r>
          </a:p>
          <a:p>
            <a:pPr lvl="1"/>
            <a:r>
              <a:rPr lang="en-US" sz="2000" dirty="0"/>
              <a:t>Low-quality training data</a:t>
            </a:r>
          </a:p>
          <a:p>
            <a:pPr lvl="1"/>
            <a:r>
              <a:rPr lang="en-US" sz="2000" dirty="0"/>
              <a:t>Outdated training data</a:t>
            </a:r>
          </a:p>
          <a:p>
            <a:r>
              <a:rPr lang="en-US" sz="2400" dirty="0"/>
              <a:t>Prompting mistakes</a:t>
            </a:r>
          </a:p>
          <a:p>
            <a:pPr lvl="1"/>
            <a:r>
              <a:rPr lang="en-US" sz="2000" dirty="0"/>
              <a:t>Confusing prompts</a:t>
            </a:r>
          </a:p>
          <a:p>
            <a:pPr lvl="1"/>
            <a:r>
              <a:rPr lang="en-US" sz="2000" dirty="0"/>
              <a:t>Inconsistent or contradictory prompts</a:t>
            </a:r>
          </a:p>
          <a:p>
            <a:pPr lvl="1"/>
            <a:r>
              <a:rPr lang="en-US" sz="2000" dirty="0"/>
              <a:t>Adversarial attacks</a:t>
            </a:r>
          </a:p>
          <a:p>
            <a:r>
              <a:rPr lang="en-US" sz="2400" dirty="0"/>
              <a:t>Model errors</a:t>
            </a:r>
          </a:p>
          <a:p>
            <a:pPr lvl="1"/>
            <a:r>
              <a:rPr lang="en-US" sz="2000" dirty="0"/>
              <a:t>Errors in encoding-decoding</a:t>
            </a:r>
          </a:p>
          <a:p>
            <a:pPr lvl="1"/>
            <a:r>
              <a:rPr lang="en-US" sz="2000" dirty="0"/>
              <a:t>Bias in previous generations</a:t>
            </a:r>
          </a:p>
          <a:p>
            <a:endParaRPr lang="en-US" sz="2400" dirty="0"/>
          </a:p>
        </p:txBody>
      </p:sp>
      <p:sp>
        <p:nvSpPr>
          <p:cNvPr id="4" name="Slide Number Placeholder 3">
            <a:extLst>
              <a:ext uri="{FF2B5EF4-FFF2-40B4-BE49-F238E27FC236}">
                <a16:creationId xmlns:a16="http://schemas.microsoft.com/office/drawing/2014/main" id="{C370A5D9-7295-9BB7-97EF-0C46A460DAE3}"/>
              </a:ext>
            </a:extLst>
          </p:cNvPr>
          <p:cNvSpPr>
            <a:spLocks noGrp="1"/>
          </p:cNvSpPr>
          <p:nvPr>
            <p:ph type="sldNum" sz="quarter" idx="12"/>
          </p:nvPr>
        </p:nvSpPr>
        <p:spPr/>
        <p:txBody>
          <a:bodyPr/>
          <a:lstStyle/>
          <a:p>
            <a:fld id="{28209A9B-8E50-4C9D-B846-A012C98738E6}" type="slidenum">
              <a:rPr lang="en-US" smtClean="0"/>
              <a:t>39</a:t>
            </a:fld>
            <a:endParaRPr lang="en-US"/>
          </a:p>
        </p:txBody>
      </p:sp>
      <p:pic>
        <p:nvPicPr>
          <p:cNvPr id="6" name="Picture 5">
            <a:extLst>
              <a:ext uri="{FF2B5EF4-FFF2-40B4-BE49-F238E27FC236}">
                <a16:creationId xmlns:a16="http://schemas.microsoft.com/office/drawing/2014/main" id="{0EA30ACC-5448-6EDC-883A-B7486C20725F}"/>
              </a:ext>
            </a:extLst>
          </p:cNvPr>
          <p:cNvPicPr>
            <a:picLocks noChangeAspect="1"/>
          </p:cNvPicPr>
          <p:nvPr/>
        </p:nvPicPr>
        <p:blipFill>
          <a:blip r:embed="rId2"/>
          <a:stretch>
            <a:fillRect/>
          </a:stretch>
        </p:blipFill>
        <p:spPr>
          <a:xfrm>
            <a:off x="5998027" y="2525485"/>
            <a:ext cx="5758543" cy="3810000"/>
          </a:xfrm>
          <a:prstGeom prst="rect">
            <a:avLst/>
          </a:prstGeom>
        </p:spPr>
      </p:pic>
    </p:spTree>
    <p:extLst>
      <p:ext uri="{BB962C8B-B14F-4D97-AF65-F5344CB8AC3E}">
        <p14:creationId xmlns:p14="http://schemas.microsoft.com/office/powerpoint/2010/main" val="411012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B0C7-BD11-E6AA-3BCC-FDF4260C29CE}"/>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695E42ED-E271-6D08-1366-9BB3CDB0EB5F}"/>
              </a:ext>
            </a:extLst>
          </p:cNvPr>
          <p:cNvSpPr>
            <a:spLocks noGrp="1"/>
          </p:cNvSpPr>
          <p:nvPr>
            <p:ph idx="1"/>
          </p:nvPr>
        </p:nvSpPr>
        <p:spPr/>
        <p:txBody>
          <a:bodyPr/>
          <a:lstStyle/>
          <a:p>
            <a:r>
              <a:rPr lang="en-US" dirty="0"/>
              <a:t>Large language models also have large numbers of parameters, which are akin to memories the model collects as it learns from training. </a:t>
            </a:r>
          </a:p>
          <a:p>
            <a:r>
              <a:rPr lang="en-US" dirty="0"/>
              <a:t>Think of these parameters as the model’s knowledge bank. </a:t>
            </a:r>
          </a:p>
          <a:p>
            <a:r>
              <a:rPr lang="en-US" dirty="0"/>
              <a:t>The more parameters a model has, the more powerful and versatile it is. </a:t>
            </a:r>
          </a:p>
          <a:p>
            <a:r>
              <a:rPr lang="en-US" dirty="0"/>
              <a:t>For example, GPT-3, one of the most famous large language models, has 175 billion parameters and can perform tasks such as writing essays, composing emails, creating chatbots, and coding programs.</a:t>
            </a:r>
          </a:p>
        </p:txBody>
      </p:sp>
      <p:sp>
        <p:nvSpPr>
          <p:cNvPr id="4" name="Slide Number Placeholder 3">
            <a:extLst>
              <a:ext uri="{FF2B5EF4-FFF2-40B4-BE49-F238E27FC236}">
                <a16:creationId xmlns:a16="http://schemas.microsoft.com/office/drawing/2014/main" id="{ACB121D4-2398-08AB-3B83-0FEC1A906F0A}"/>
              </a:ext>
            </a:extLst>
          </p:cNvPr>
          <p:cNvSpPr>
            <a:spLocks noGrp="1"/>
          </p:cNvSpPr>
          <p:nvPr>
            <p:ph type="sldNum" sz="quarter" idx="12"/>
          </p:nvPr>
        </p:nvSpPr>
        <p:spPr/>
        <p:txBody>
          <a:bodyPr/>
          <a:lstStyle/>
          <a:p>
            <a:fld id="{28209A9B-8E50-4C9D-B846-A012C98738E6}" type="slidenum">
              <a:rPr lang="en-US" smtClean="0"/>
              <a:t>4</a:t>
            </a:fld>
            <a:endParaRPr lang="en-US"/>
          </a:p>
        </p:txBody>
      </p:sp>
    </p:spTree>
    <p:extLst>
      <p:ext uri="{BB962C8B-B14F-4D97-AF65-F5344CB8AC3E}">
        <p14:creationId xmlns:p14="http://schemas.microsoft.com/office/powerpoint/2010/main" val="2265484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EFD6-F7BF-F201-2B59-CF716BB93CCD}"/>
              </a:ext>
            </a:extLst>
          </p:cNvPr>
          <p:cNvSpPr>
            <a:spLocks noGrp="1"/>
          </p:cNvSpPr>
          <p:nvPr>
            <p:ph type="title"/>
          </p:nvPr>
        </p:nvSpPr>
        <p:spPr/>
        <p:txBody>
          <a:bodyPr/>
          <a:lstStyle/>
          <a:p>
            <a:r>
              <a:rPr lang="en-US" dirty="0"/>
              <a:t>Types and real-world examples of AI hallucinations</a:t>
            </a:r>
          </a:p>
        </p:txBody>
      </p:sp>
      <p:sp>
        <p:nvSpPr>
          <p:cNvPr id="3" name="Content Placeholder 2">
            <a:extLst>
              <a:ext uri="{FF2B5EF4-FFF2-40B4-BE49-F238E27FC236}">
                <a16:creationId xmlns:a16="http://schemas.microsoft.com/office/drawing/2014/main" id="{B957389F-B04C-50CD-6DDF-8409E960B6BB}"/>
              </a:ext>
            </a:extLst>
          </p:cNvPr>
          <p:cNvSpPr>
            <a:spLocks noGrp="1"/>
          </p:cNvSpPr>
          <p:nvPr>
            <p:ph idx="1"/>
          </p:nvPr>
        </p:nvSpPr>
        <p:spPr/>
        <p:txBody>
          <a:bodyPr/>
          <a:lstStyle/>
          <a:p>
            <a:r>
              <a:rPr lang="en-US" dirty="0"/>
              <a:t>Hallucinations in GenAI can be categorized in different ways. </a:t>
            </a:r>
          </a:p>
          <a:p>
            <a:r>
              <a:rPr lang="en-US" dirty="0"/>
              <a:t>There are three distinct types of chatbot hallucinations that not only confuse people but possess serious problems.</a:t>
            </a:r>
          </a:p>
        </p:txBody>
      </p:sp>
      <p:sp>
        <p:nvSpPr>
          <p:cNvPr id="4" name="Slide Number Placeholder 3">
            <a:extLst>
              <a:ext uri="{FF2B5EF4-FFF2-40B4-BE49-F238E27FC236}">
                <a16:creationId xmlns:a16="http://schemas.microsoft.com/office/drawing/2014/main" id="{C590895B-9208-1EBA-6E28-87372BFE14FD}"/>
              </a:ext>
            </a:extLst>
          </p:cNvPr>
          <p:cNvSpPr>
            <a:spLocks noGrp="1"/>
          </p:cNvSpPr>
          <p:nvPr>
            <p:ph type="sldNum" sz="quarter" idx="12"/>
          </p:nvPr>
        </p:nvSpPr>
        <p:spPr/>
        <p:txBody>
          <a:bodyPr/>
          <a:lstStyle/>
          <a:p>
            <a:fld id="{28209A9B-8E50-4C9D-B846-A012C98738E6}" type="slidenum">
              <a:rPr lang="en-US" smtClean="0"/>
              <a:t>40</a:t>
            </a:fld>
            <a:endParaRPr lang="en-US"/>
          </a:p>
        </p:txBody>
      </p:sp>
    </p:spTree>
    <p:extLst>
      <p:ext uri="{BB962C8B-B14F-4D97-AF65-F5344CB8AC3E}">
        <p14:creationId xmlns:p14="http://schemas.microsoft.com/office/powerpoint/2010/main" val="2682501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23C3-248E-FC03-439B-747673611A0D}"/>
              </a:ext>
            </a:extLst>
          </p:cNvPr>
          <p:cNvSpPr>
            <a:spLocks noGrp="1"/>
          </p:cNvSpPr>
          <p:nvPr>
            <p:ph type="title"/>
          </p:nvPr>
        </p:nvSpPr>
        <p:spPr/>
        <p:txBody>
          <a:bodyPr/>
          <a:lstStyle/>
          <a:p>
            <a:r>
              <a:rPr lang="en-US" dirty="0"/>
              <a:t>Factual errors</a:t>
            </a:r>
          </a:p>
        </p:txBody>
      </p:sp>
      <p:sp>
        <p:nvSpPr>
          <p:cNvPr id="3" name="Content Placeholder 2">
            <a:extLst>
              <a:ext uri="{FF2B5EF4-FFF2-40B4-BE49-F238E27FC236}">
                <a16:creationId xmlns:a16="http://schemas.microsoft.com/office/drawing/2014/main" id="{1C8812A6-1D3D-B138-69BC-16C7508D35FA}"/>
              </a:ext>
            </a:extLst>
          </p:cNvPr>
          <p:cNvSpPr>
            <a:spLocks noGrp="1"/>
          </p:cNvSpPr>
          <p:nvPr>
            <p:ph idx="1"/>
          </p:nvPr>
        </p:nvSpPr>
        <p:spPr/>
        <p:txBody>
          <a:bodyPr/>
          <a:lstStyle/>
          <a:p>
            <a:r>
              <a:rPr lang="en-US" dirty="0"/>
              <a:t>A common type of LLM hallucination is generating the wrong content. Again, the model may sound confident and generate plausible-sounding answer while telling the most nonsensical lies.</a:t>
            </a:r>
          </a:p>
          <a:p>
            <a:r>
              <a:rPr lang="en-US" dirty="0"/>
              <a:t>An example is Google Bard's hallucination about the James Webb space telescope. According to Bard, Webb took the first images of an exoplanet. Nasa, however, claims that the first exoplanet images (2021) came long before Webb's launch (2004).</a:t>
            </a:r>
          </a:p>
        </p:txBody>
      </p:sp>
      <p:sp>
        <p:nvSpPr>
          <p:cNvPr id="4" name="Slide Number Placeholder 3">
            <a:extLst>
              <a:ext uri="{FF2B5EF4-FFF2-40B4-BE49-F238E27FC236}">
                <a16:creationId xmlns:a16="http://schemas.microsoft.com/office/drawing/2014/main" id="{0D22238C-9B4A-100B-DEFA-35B6529122EA}"/>
              </a:ext>
            </a:extLst>
          </p:cNvPr>
          <p:cNvSpPr>
            <a:spLocks noGrp="1"/>
          </p:cNvSpPr>
          <p:nvPr>
            <p:ph type="sldNum" sz="quarter" idx="12"/>
          </p:nvPr>
        </p:nvSpPr>
        <p:spPr/>
        <p:txBody>
          <a:bodyPr/>
          <a:lstStyle/>
          <a:p>
            <a:fld id="{28209A9B-8E50-4C9D-B846-A012C98738E6}" type="slidenum">
              <a:rPr lang="en-US" smtClean="0"/>
              <a:t>41</a:t>
            </a:fld>
            <a:endParaRPr lang="en-US"/>
          </a:p>
        </p:txBody>
      </p:sp>
    </p:spTree>
    <p:extLst>
      <p:ext uri="{BB962C8B-B14F-4D97-AF65-F5344CB8AC3E}">
        <p14:creationId xmlns:p14="http://schemas.microsoft.com/office/powerpoint/2010/main" val="4194791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C363-C8F5-53FC-6BCF-BFA820FED6DE}"/>
              </a:ext>
            </a:extLst>
          </p:cNvPr>
          <p:cNvSpPr>
            <a:spLocks noGrp="1"/>
          </p:cNvSpPr>
          <p:nvPr>
            <p:ph type="title"/>
          </p:nvPr>
        </p:nvSpPr>
        <p:spPr/>
        <p:txBody>
          <a:bodyPr/>
          <a:lstStyle/>
          <a:p>
            <a:r>
              <a:rPr lang="en-US" dirty="0"/>
              <a:t>Fabricated information</a:t>
            </a:r>
          </a:p>
        </p:txBody>
      </p:sp>
      <p:sp>
        <p:nvSpPr>
          <p:cNvPr id="3" name="Content Placeholder 2">
            <a:extLst>
              <a:ext uri="{FF2B5EF4-FFF2-40B4-BE49-F238E27FC236}">
                <a16:creationId xmlns:a16="http://schemas.microsoft.com/office/drawing/2014/main" id="{C28A0654-C715-29CB-A9F8-73E7899F207C}"/>
              </a:ext>
            </a:extLst>
          </p:cNvPr>
          <p:cNvSpPr>
            <a:spLocks noGrp="1"/>
          </p:cNvSpPr>
          <p:nvPr>
            <p:ph idx="1"/>
          </p:nvPr>
        </p:nvSpPr>
        <p:spPr/>
        <p:txBody>
          <a:bodyPr/>
          <a:lstStyle/>
          <a:p>
            <a:r>
              <a:rPr lang="en-US" dirty="0"/>
              <a:t>This is also very dangerous. Earlier in 2023, a client suing an airline submitted a legal brief written by ChatGPT to a Manhattan federal judge. The chatbot fabricated information, included fake quotes, and cited non-existent court cases. A New York federal judge sanctioned lawyers who submitted the brief. This is vivid proof that ChatGPT hallucinations are real and should be very carefully avoided.</a:t>
            </a:r>
          </a:p>
        </p:txBody>
      </p:sp>
      <p:sp>
        <p:nvSpPr>
          <p:cNvPr id="4" name="Slide Number Placeholder 3">
            <a:extLst>
              <a:ext uri="{FF2B5EF4-FFF2-40B4-BE49-F238E27FC236}">
                <a16:creationId xmlns:a16="http://schemas.microsoft.com/office/drawing/2014/main" id="{113ACDF6-C280-5B1E-AF0F-450071AFD3C1}"/>
              </a:ext>
            </a:extLst>
          </p:cNvPr>
          <p:cNvSpPr>
            <a:spLocks noGrp="1"/>
          </p:cNvSpPr>
          <p:nvPr>
            <p:ph type="sldNum" sz="quarter" idx="12"/>
          </p:nvPr>
        </p:nvSpPr>
        <p:spPr/>
        <p:txBody>
          <a:bodyPr/>
          <a:lstStyle/>
          <a:p>
            <a:fld id="{28209A9B-8E50-4C9D-B846-A012C98738E6}" type="slidenum">
              <a:rPr lang="en-US" smtClean="0"/>
              <a:t>42</a:t>
            </a:fld>
            <a:endParaRPr lang="en-US"/>
          </a:p>
        </p:txBody>
      </p:sp>
    </p:spTree>
    <p:extLst>
      <p:ext uri="{BB962C8B-B14F-4D97-AF65-F5344CB8AC3E}">
        <p14:creationId xmlns:p14="http://schemas.microsoft.com/office/powerpoint/2010/main" val="679017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91E6-902C-F55D-E438-98891122F24A}"/>
              </a:ext>
            </a:extLst>
          </p:cNvPr>
          <p:cNvSpPr>
            <a:spLocks noGrp="1"/>
          </p:cNvSpPr>
          <p:nvPr>
            <p:ph type="title"/>
          </p:nvPr>
        </p:nvSpPr>
        <p:spPr/>
        <p:txBody>
          <a:bodyPr/>
          <a:lstStyle/>
          <a:p>
            <a:r>
              <a:rPr lang="en-US" dirty="0"/>
              <a:t>Harmful information</a:t>
            </a:r>
          </a:p>
        </p:txBody>
      </p:sp>
      <p:sp>
        <p:nvSpPr>
          <p:cNvPr id="3" name="Content Placeholder 2">
            <a:extLst>
              <a:ext uri="{FF2B5EF4-FFF2-40B4-BE49-F238E27FC236}">
                <a16:creationId xmlns:a16="http://schemas.microsoft.com/office/drawing/2014/main" id="{332B1F71-C9C3-849C-A5C8-F08E94B9139C}"/>
              </a:ext>
            </a:extLst>
          </p:cNvPr>
          <p:cNvSpPr>
            <a:spLocks noGrp="1"/>
          </p:cNvSpPr>
          <p:nvPr>
            <p:ph idx="1"/>
          </p:nvPr>
        </p:nvSpPr>
        <p:spPr/>
        <p:txBody>
          <a:bodyPr/>
          <a:lstStyle/>
          <a:p>
            <a:r>
              <a:rPr lang="en-US" sz="2600" dirty="0"/>
              <a:t> A famous case happened in April 2023, when ChatGPT hallucinated that a university professor had made sexually suggestive comments and attempted to touch a student while on a class trip to Alaska, citing a March 2018 article in The Washington Post as the source of the information. The problem is that no such article existed, there's never been a class trip to Alaska, and the professor has never been accused of harassing a student.</a:t>
            </a:r>
          </a:p>
          <a:p>
            <a:r>
              <a:rPr lang="en-US" sz="2600" dirty="0"/>
              <a:t>In the same month, ChatGPT hallucinated that Brian Hood, Mayor of Hepburn Shire Council, was imprisoned for bribery while working for a subsidiary of Australia's national bank. In fact, </a:t>
            </a:r>
            <a:r>
              <a:rPr lang="en-US" sz="2600" dirty="0" err="1"/>
              <a:t>Mr</a:t>
            </a:r>
            <a:r>
              <a:rPr lang="en-US" sz="2600" dirty="0"/>
              <a:t> Hood was a whistleblower and was never charged with a crime.</a:t>
            </a:r>
          </a:p>
        </p:txBody>
      </p:sp>
      <p:sp>
        <p:nvSpPr>
          <p:cNvPr id="4" name="Slide Number Placeholder 3">
            <a:extLst>
              <a:ext uri="{FF2B5EF4-FFF2-40B4-BE49-F238E27FC236}">
                <a16:creationId xmlns:a16="http://schemas.microsoft.com/office/drawing/2014/main" id="{322D3B6A-F811-A78F-3FC4-F9D71D0EB878}"/>
              </a:ext>
            </a:extLst>
          </p:cNvPr>
          <p:cNvSpPr>
            <a:spLocks noGrp="1"/>
          </p:cNvSpPr>
          <p:nvPr>
            <p:ph type="sldNum" sz="quarter" idx="12"/>
          </p:nvPr>
        </p:nvSpPr>
        <p:spPr/>
        <p:txBody>
          <a:bodyPr/>
          <a:lstStyle/>
          <a:p>
            <a:fld id="{28209A9B-8E50-4C9D-B846-A012C98738E6}" type="slidenum">
              <a:rPr lang="en-US" smtClean="0"/>
              <a:t>43</a:t>
            </a:fld>
            <a:endParaRPr lang="en-US"/>
          </a:p>
        </p:txBody>
      </p:sp>
    </p:spTree>
    <p:extLst>
      <p:ext uri="{BB962C8B-B14F-4D97-AF65-F5344CB8AC3E}">
        <p14:creationId xmlns:p14="http://schemas.microsoft.com/office/powerpoint/2010/main" val="3065065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9AC7-03C6-6A00-A0FC-25E64BB72E57}"/>
              </a:ext>
            </a:extLst>
          </p:cNvPr>
          <p:cNvSpPr>
            <a:spLocks noGrp="1"/>
          </p:cNvSpPr>
          <p:nvPr>
            <p:ph type="title"/>
          </p:nvPr>
        </p:nvSpPr>
        <p:spPr/>
        <p:txBody>
          <a:bodyPr/>
          <a:lstStyle/>
          <a:p>
            <a:r>
              <a:rPr lang="en-US" dirty="0"/>
              <a:t>Prevent AI hallucinations</a:t>
            </a:r>
          </a:p>
        </p:txBody>
      </p:sp>
      <p:sp>
        <p:nvSpPr>
          <p:cNvPr id="3" name="Content Placeholder 2">
            <a:extLst>
              <a:ext uri="{FF2B5EF4-FFF2-40B4-BE49-F238E27FC236}">
                <a16:creationId xmlns:a16="http://schemas.microsoft.com/office/drawing/2014/main" id="{333D8049-BBF2-B007-24A1-690378332B53}"/>
              </a:ext>
            </a:extLst>
          </p:cNvPr>
          <p:cNvSpPr>
            <a:spLocks noGrp="1"/>
          </p:cNvSpPr>
          <p:nvPr>
            <p:ph idx="1"/>
          </p:nvPr>
        </p:nvSpPr>
        <p:spPr/>
        <p:txBody>
          <a:bodyPr/>
          <a:lstStyle/>
          <a:p>
            <a:r>
              <a:rPr lang="en-US" dirty="0"/>
              <a:t>Prompt engineering and model refinement are two major ways to prevent AI hallucinations</a:t>
            </a:r>
          </a:p>
        </p:txBody>
      </p:sp>
      <p:sp>
        <p:nvSpPr>
          <p:cNvPr id="4" name="Slide Number Placeholder 3">
            <a:extLst>
              <a:ext uri="{FF2B5EF4-FFF2-40B4-BE49-F238E27FC236}">
                <a16:creationId xmlns:a16="http://schemas.microsoft.com/office/drawing/2014/main" id="{D54801A9-324D-F14C-0727-A597E8D4D72F}"/>
              </a:ext>
            </a:extLst>
          </p:cNvPr>
          <p:cNvSpPr>
            <a:spLocks noGrp="1"/>
          </p:cNvSpPr>
          <p:nvPr>
            <p:ph type="sldNum" sz="quarter" idx="12"/>
          </p:nvPr>
        </p:nvSpPr>
        <p:spPr/>
        <p:txBody>
          <a:bodyPr/>
          <a:lstStyle/>
          <a:p>
            <a:fld id="{28209A9B-8E50-4C9D-B846-A012C98738E6}" type="slidenum">
              <a:rPr lang="en-US" smtClean="0"/>
              <a:t>44</a:t>
            </a:fld>
            <a:endParaRPr lang="en-US"/>
          </a:p>
        </p:txBody>
      </p:sp>
    </p:spTree>
    <p:extLst>
      <p:ext uri="{BB962C8B-B14F-4D97-AF65-F5344CB8AC3E}">
        <p14:creationId xmlns:p14="http://schemas.microsoft.com/office/powerpoint/2010/main" val="320203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0B0A-3678-14CD-8FFD-206677FA2AE8}"/>
              </a:ext>
            </a:extLst>
          </p:cNvPr>
          <p:cNvSpPr>
            <a:spLocks noGrp="1"/>
          </p:cNvSpPr>
          <p:nvPr>
            <p:ph type="title"/>
          </p:nvPr>
        </p:nvSpPr>
        <p:spPr/>
        <p:txBody>
          <a:bodyPr/>
          <a:lstStyle/>
          <a:p>
            <a:r>
              <a:rPr lang="en-US" dirty="0"/>
              <a:t>Prompt Engineering</a:t>
            </a:r>
          </a:p>
        </p:txBody>
      </p:sp>
      <p:sp>
        <p:nvSpPr>
          <p:cNvPr id="3" name="Content Placeholder 2">
            <a:extLst>
              <a:ext uri="{FF2B5EF4-FFF2-40B4-BE49-F238E27FC236}">
                <a16:creationId xmlns:a16="http://schemas.microsoft.com/office/drawing/2014/main" id="{DA83D2B4-4E0D-35CF-5C35-4B6E016E3331}"/>
              </a:ext>
            </a:extLst>
          </p:cNvPr>
          <p:cNvSpPr>
            <a:spLocks noGrp="1"/>
          </p:cNvSpPr>
          <p:nvPr>
            <p:ph idx="1"/>
          </p:nvPr>
        </p:nvSpPr>
        <p:spPr/>
        <p:txBody>
          <a:bodyPr/>
          <a:lstStyle/>
          <a:p>
            <a:r>
              <a:rPr lang="en-US" sz="2400" dirty="0"/>
              <a:t>Prompt engineering is a great technique to reduce hallucinations. </a:t>
            </a:r>
          </a:p>
          <a:p>
            <a:r>
              <a:rPr lang="en-US" sz="2400" dirty="0"/>
              <a:t>The most notable prompting tips to prevent hallucinations are:</a:t>
            </a:r>
          </a:p>
          <a:p>
            <a:r>
              <a:rPr lang="en-US" sz="2400" b="1" dirty="0"/>
              <a:t>Use clear prompts </a:t>
            </a:r>
            <a:r>
              <a:rPr lang="en-US" sz="2400" dirty="0"/>
              <a:t>: Be as clear as you can be. Moreover, restrict the model so that it has fewer possible outcomes to generate.</a:t>
            </a:r>
          </a:p>
          <a:p>
            <a:r>
              <a:rPr lang="en-US" sz="2400" b="1" dirty="0"/>
              <a:t>Provide relevant information </a:t>
            </a:r>
            <a:r>
              <a:rPr lang="en-US" sz="2400" dirty="0"/>
              <a:t>: Techniques like in-context learning and few-shot learning will significantly help you get your desired output from the model. Just show it an example of what you expect it to return.</a:t>
            </a:r>
          </a:p>
          <a:p>
            <a:r>
              <a:rPr lang="en-US" sz="2400" b="1" dirty="0"/>
              <a:t>Give a role to the model </a:t>
            </a:r>
            <a:r>
              <a:rPr lang="en-US" sz="2400" dirty="0"/>
              <a:t>: Assigning a role like a teacher, friend, or expert can help the model fit its responses to fit the chosen persona, providing more contextually appropriate and engaging interactions.</a:t>
            </a:r>
          </a:p>
        </p:txBody>
      </p:sp>
      <p:sp>
        <p:nvSpPr>
          <p:cNvPr id="4" name="Slide Number Placeholder 3">
            <a:extLst>
              <a:ext uri="{FF2B5EF4-FFF2-40B4-BE49-F238E27FC236}">
                <a16:creationId xmlns:a16="http://schemas.microsoft.com/office/drawing/2014/main" id="{0B62FD0F-40DF-66DB-D03D-B6AFC6085F87}"/>
              </a:ext>
            </a:extLst>
          </p:cNvPr>
          <p:cNvSpPr>
            <a:spLocks noGrp="1"/>
          </p:cNvSpPr>
          <p:nvPr>
            <p:ph type="sldNum" sz="quarter" idx="12"/>
          </p:nvPr>
        </p:nvSpPr>
        <p:spPr/>
        <p:txBody>
          <a:bodyPr/>
          <a:lstStyle/>
          <a:p>
            <a:fld id="{28209A9B-8E50-4C9D-B846-A012C98738E6}" type="slidenum">
              <a:rPr lang="en-US" smtClean="0"/>
              <a:t>45</a:t>
            </a:fld>
            <a:endParaRPr lang="en-US"/>
          </a:p>
        </p:txBody>
      </p:sp>
    </p:spTree>
    <p:extLst>
      <p:ext uri="{BB962C8B-B14F-4D97-AF65-F5344CB8AC3E}">
        <p14:creationId xmlns:p14="http://schemas.microsoft.com/office/powerpoint/2010/main" val="3879256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FFF1-5D8B-BC6C-7CF8-D5A9D52D5A6B}"/>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455DB030-FA66-3172-19E2-5267A6418E32}"/>
              </a:ext>
            </a:extLst>
          </p:cNvPr>
          <p:cNvSpPr>
            <a:spLocks noGrp="1"/>
          </p:cNvSpPr>
          <p:nvPr>
            <p:ph idx="1"/>
          </p:nvPr>
        </p:nvSpPr>
        <p:spPr/>
        <p:txBody>
          <a:bodyPr/>
          <a:lstStyle/>
          <a:p>
            <a:r>
              <a:rPr lang="en-US" sz="2400" b="1" dirty="0"/>
              <a:t>Use diverse and relevant data </a:t>
            </a:r>
            <a:r>
              <a:rPr lang="en-US" sz="2400" dirty="0"/>
              <a:t>: When the AI model is trained on various topics and sources, it gets exposure to more robust knowledge and constructs more accurate and nuanced responses. Hallucination becomes much less possible if the model is fluent in the specific area.</a:t>
            </a:r>
          </a:p>
          <a:p>
            <a:r>
              <a:rPr lang="en-US" sz="2400" b="1" dirty="0"/>
              <a:t>Experiment </a:t>
            </a:r>
            <a:r>
              <a:rPr lang="en-US" sz="2400" b="1"/>
              <a:t>with temperature : </a:t>
            </a:r>
            <a:r>
              <a:rPr lang="en-US" sz="2400"/>
              <a:t>LLM </a:t>
            </a:r>
            <a:r>
              <a:rPr lang="en-US" sz="2400" dirty="0"/>
              <a:t>temperature is a parameter that affects the predictability of the model's possible outputs. Experimenting with temperature is about adjusting the level of randomness in the </a:t>
            </a:r>
            <a:r>
              <a:rPr lang="en-US" sz="2400" dirty="0" err="1"/>
              <a:t>models's</a:t>
            </a:r>
            <a:r>
              <a:rPr lang="en-US" sz="2400" dirty="0"/>
              <a:t> responses. A lower temperature results in more conservative and expected outcomes, while a higher temperature encourages creativity and variability in the responses. And hallucinations sometimes come with creativity. By fine-tuning this parameter, developers can balance between novel content generated and accuracy. Building a model that is both truthful and creative requires good care.</a:t>
            </a:r>
          </a:p>
        </p:txBody>
      </p:sp>
      <p:sp>
        <p:nvSpPr>
          <p:cNvPr id="4" name="Slide Number Placeholder 3">
            <a:extLst>
              <a:ext uri="{FF2B5EF4-FFF2-40B4-BE49-F238E27FC236}">
                <a16:creationId xmlns:a16="http://schemas.microsoft.com/office/drawing/2014/main" id="{21B8AC9A-632A-AA6E-EDE9-83DB06A156E0}"/>
              </a:ext>
            </a:extLst>
          </p:cNvPr>
          <p:cNvSpPr>
            <a:spLocks noGrp="1"/>
          </p:cNvSpPr>
          <p:nvPr>
            <p:ph type="sldNum" sz="quarter" idx="12"/>
          </p:nvPr>
        </p:nvSpPr>
        <p:spPr/>
        <p:txBody>
          <a:bodyPr/>
          <a:lstStyle/>
          <a:p>
            <a:fld id="{28209A9B-8E50-4C9D-B846-A012C98738E6}" type="slidenum">
              <a:rPr lang="en-US" smtClean="0"/>
              <a:t>46</a:t>
            </a:fld>
            <a:endParaRPr lang="en-US"/>
          </a:p>
        </p:txBody>
      </p:sp>
    </p:spTree>
    <p:extLst>
      <p:ext uri="{BB962C8B-B14F-4D97-AF65-F5344CB8AC3E}">
        <p14:creationId xmlns:p14="http://schemas.microsoft.com/office/powerpoint/2010/main" val="374527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F0E-BB9E-715F-5B58-CC335EF62EE7}"/>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783AC14B-1801-DD36-C330-61BD25DFBD00}"/>
              </a:ext>
            </a:extLst>
          </p:cNvPr>
          <p:cNvSpPr>
            <a:spLocks noGrp="1"/>
          </p:cNvSpPr>
          <p:nvPr>
            <p:ph idx="1"/>
          </p:nvPr>
        </p:nvSpPr>
        <p:spPr/>
        <p:txBody>
          <a:bodyPr/>
          <a:lstStyle/>
          <a:p>
            <a:r>
              <a:rPr lang="en-US" dirty="0"/>
              <a:t>Large language models are also referred to as neural networks (NNs), which are computing systems inspired by the human brain. </a:t>
            </a:r>
          </a:p>
          <a:p>
            <a:r>
              <a:rPr lang="en-US" dirty="0"/>
              <a:t>These neural networks work using a network of nodes that are layered, much like neurons. In addition to teaching human languages to artificial intelligence (AI) applications, large language models can also be trained to perform a variety of tasks like understanding protein structures, writing software code, and more.</a:t>
            </a:r>
          </a:p>
        </p:txBody>
      </p:sp>
      <p:sp>
        <p:nvSpPr>
          <p:cNvPr id="4" name="Slide Number Placeholder 3">
            <a:extLst>
              <a:ext uri="{FF2B5EF4-FFF2-40B4-BE49-F238E27FC236}">
                <a16:creationId xmlns:a16="http://schemas.microsoft.com/office/drawing/2014/main" id="{5BF7BDD3-02CB-3EBB-97B0-30C23BAB7534}"/>
              </a:ext>
            </a:extLst>
          </p:cNvPr>
          <p:cNvSpPr>
            <a:spLocks noGrp="1"/>
          </p:cNvSpPr>
          <p:nvPr>
            <p:ph type="sldNum" sz="quarter" idx="12"/>
          </p:nvPr>
        </p:nvSpPr>
        <p:spPr/>
        <p:txBody>
          <a:bodyPr/>
          <a:lstStyle/>
          <a:p>
            <a:fld id="{28209A9B-8E50-4C9D-B846-A012C98738E6}" type="slidenum">
              <a:rPr lang="en-US" smtClean="0"/>
              <a:t>5</a:t>
            </a:fld>
            <a:endParaRPr lang="en-US"/>
          </a:p>
        </p:txBody>
      </p:sp>
    </p:spTree>
    <p:extLst>
      <p:ext uri="{BB962C8B-B14F-4D97-AF65-F5344CB8AC3E}">
        <p14:creationId xmlns:p14="http://schemas.microsoft.com/office/powerpoint/2010/main" val="228247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F1F2-BF71-8FD3-B2DE-69AC3745F05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60440529-0DFD-BF28-34F5-ABAEA0E1C957}"/>
              </a:ext>
            </a:extLst>
          </p:cNvPr>
          <p:cNvSpPr>
            <a:spLocks noGrp="1"/>
          </p:cNvSpPr>
          <p:nvPr>
            <p:ph idx="1"/>
          </p:nvPr>
        </p:nvSpPr>
        <p:spPr/>
        <p:txBody>
          <a:bodyPr/>
          <a:lstStyle/>
          <a:p>
            <a:r>
              <a:rPr lang="en-US" dirty="0"/>
              <a:t>Like the human brain, large language models must be pre-trained and then fine-tuned so that they can solve text classification, question answering, document summarization, and text generation problems. </a:t>
            </a:r>
          </a:p>
          <a:p>
            <a:r>
              <a:rPr lang="en-US" dirty="0"/>
              <a:t>Their problem-solving capabilities can be applied to fields like healthcare, finance, and entertainment where large language models serve a variety of NLP applications, such as translation, chatbots, AI assistants, and so on.</a:t>
            </a:r>
          </a:p>
        </p:txBody>
      </p:sp>
      <p:sp>
        <p:nvSpPr>
          <p:cNvPr id="4" name="Slide Number Placeholder 3">
            <a:extLst>
              <a:ext uri="{FF2B5EF4-FFF2-40B4-BE49-F238E27FC236}">
                <a16:creationId xmlns:a16="http://schemas.microsoft.com/office/drawing/2014/main" id="{550B99BB-AC37-B4FF-D4A3-FF538B887EF7}"/>
              </a:ext>
            </a:extLst>
          </p:cNvPr>
          <p:cNvSpPr>
            <a:spLocks noGrp="1"/>
          </p:cNvSpPr>
          <p:nvPr>
            <p:ph type="sldNum" sz="quarter" idx="12"/>
          </p:nvPr>
        </p:nvSpPr>
        <p:spPr/>
        <p:txBody>
          <a:bodyPr/>
          <a:lstStyle/>
          <a:p>
            <a:fld id="{28209A9B-8E50-4C9D-B846-A012C98738E6}" type="slidenum">
              <a:rPr lang="en-US" smtClean="0"/>
              <a:t>6</a:t>
            </a:fld>
            <a:endParaRPr lang="en-US"/>
          </a:p>
        </p:txBody>
      </p:sp>
    </p:spTree>
    <p:extLst>
      <p:ext uri="{BB962C8B-B14F-4D97-AF65-F5344CB8AC3E}">
        <p14:creationId xmlns:p14="http://schemas.microsoft.com/office/powerpoint/2010/main" val="64075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B71CA5-0545-C8A3-5572-BC1BA2B6A3CD}"/>
              </a:ext>
            </a:extLst>
          </p:cNvPr>
          <p:cNvSpPr>
            <a:spLocks noGrp="1"/>
          </p:cNvSpPr>
          <p:nvPr>
            <p:ph type="ctrTitle"/>
          </p:nvPr>
        </p:nvSpPr>
        <p:spPr/>
        <p:txBody>
          <a:bodyPr/>
          <a:lstStyle/>
          <a:p>
            <a:r>
              <a:rPr lang="en-US" dirty="0"/>
              <a:t>Training Large Language Models</a:t>
            </a:r>
          </a:p>
        </p:txBody>
      </p:sp>
      <p:sp>
        <p:nvSpPr>
          <p:cNvPr id="6" name="Subtitle 5">
            <a:extLst>
              <a:ext uri="{FF2B5EF4-FFF2-40B4-BE49-F238E27FC236}">
                <a16:creationId xmlns:a16="http://schemas.microsoft.com/office/drawing/2014/main" id="{081CE8EE-8B14-C953-D78B-608D8069648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D27C4D4-80CC-8380-FE98-6D4362B83F05}"/>
              </a:ext>
            </a:extLst>
          </p:cNvPr>
          <p:cNvSpPr>
            <a:spLocks noGrp="1"/>
          </p:cNvSpPr>
          <p:nvPr>
            <p:ph type="sldNum" sz="quarter" idx="4"/>
          </p:nvPr>
        </p:nvSpPr>
        <p:spPr/>
        <p:txBody>
          <a:bodyPr/>
          <a:lstStyle/>
          <a:p>
            <a:fld id="{28209A9B-8E50-4C9D-B846-A012C98738E6}" type="slidenum">
              <a:rPr lang="en-US" smtClean="0"/>
              <a:t>7</a:t>
            </a:fld>
            <a:endParaRPr lang="en-US"/>
          </a:p>
        </p:txBody>
      </p:sp>
    </p:spTree>
    <p:extLst>
      <p:ext uri="{BB962C8B-B14F-4D97-AF65-F5344CB8AC3E}">
        <p14:creationId xmlns:p14="http://schemas.microsoft.com/office/powerpoint/2010/main" val="318426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B6E2-2AE3-755E-9F5C-CF46E2DDF9BD}"/>
              </a:ext>
            </a:extLst>
          </p:cNvPr>
          <p:cNvSpPr>
            <a:spLocks noGrp="1"/>
          </p:cNvSpPr>
          <p:nvPr>
            <p:ph type="title"/>
          </p:nvPr>
        </p:nvSpPr>
        <p:spPr/>
        <p:txBody>
          <a:bodyPr/>
          <a:lstStyle/>
          <a:p>
            <a:r>
              <a:rPr lang="en-US" dirty="0"/>
              <a:t>Training Large Language Models</a:t>
            </a:r>
          </a:p>
        </p:txBody>
      </p:sp>
      <p:sp>
        <p:nvSpPr>
          <p:cNvPr id="3" name="Content Placeholder 2">
            <a:extLst>
              <a:ext uri="{FF2B5EF4-FFF2-40B4-BE49-F238E27FC236}">
                <a16:creationId xmlns:a16="http://schemas.microsoft.com/office/drawing/2014/main" id="{BF8D4173-1810-58B7-DE8A-CC598DB383F3}"/>
              </a:ext>
            </a:extLst>
          </p:cNvPr>
          <p:cNvSpPr>
            <a:spLocks noGrp="1"/>
          </p:cNvSpPr>
          <p:nvPr>
            <p:ph idx="1"/>
          </p:nvPr>
        </p:nvSpPr>
        <p:spPr/>
        <p:txBody>
          <a:bodyPr/>
          <a:lstStyle/>
          <a:p>
            <a:r>
              <a:rPr lang="en-US" dirty="0"/>
              <a:t>Training a large language model is not a trivial task. </a:t>
            </a:r>
          </a:p>
          <a:p>
            <a:r>
              <a:rPr lang="en-US" dirty="0"/>
              <a:t>It requires a lot of computational resources, data, and time. </a:t>
            </a:r>
          </a:p>
          <a:p>
            <a:r>
              <a:rPr lang="en-US" dirty="0"/>
              <a:t>In this section, we will explain the main steps involved in training a large language model, and some of the tools and techniques that can help you achieve this goal.</a:t>
            </a:r>
          </a:p>
        </p:txBody>
      </p:sp>
      <p:sp>
        <p:nvSpPr>
          <p:cNvPr id="4" name="Slide Number Placeholder 3">
            <a:extLst>
              <a:ext uri="{FF2B5EF4-FFF2-40B4-BE49-F238E27FC236}">
                <a16:creationId xmlns:a16="http://schemas.microsoft.com/office/drawing/2014/main" id="{0D62BEEA-61BD-94B9-C316-0A6D77A33748}"/>
              </a:ext>
            </a:extLst>
          </p:cNvPr>
          <p:cNvSpPr>
            <a:spLocks noGrp="1"/>
          </p:cNvSpPr>
          <p:nvPr>
            <p:ph type="sldNum" sz="quarter" idx="12"/>
          </p:nvPr>
        </p:nvSpPr>
        <p:spPr/>
        <p:txBody>
          <a:bodyPr/>
          <a:lstStyle/>
          <a:p>
            <a:fld id="{28209A9B-8E50-4C9D-B846-A012C98738E6}" type="slidenum">
              <a:rPr lang="en-US" smtClean="0"/>
              <a:t>8</a:t>
            </a:fld>
            <a:endParaRPr lang="en-US"/>
          </a:p>
        </p:txBody>
      </p:sp>
    </p:spTree>
    <p:extLst>
      <p:ext uri="{BB962C8B-B14F-4D97-AF65-F5344CB8AC3E}">
        <p14:creationId xmlns:p14="http://schemas.microsoft.com/office/powerpoint/2010/main" val="344546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AD9A-4DC8-9D95-A277-7CE876C6FA7B}"/>
              </a:ext>
            </a:extLst>
          </p:cNvPr>
          <p:cNvSpPr>
            <a:spLocks noGrp="1"/>
          </p:cNvSpPr>
          <p:nvPr>
            <p:ph type="title"/>
          </p:nvPr>
        </p:nvSpPr>
        <p:spPr/>
        <p:txBody>
          <a:bodyPr/>
          <a:lstStyle/>
          <a:p>
            <a:r>
              <a:rPr lang="en-US" dirty="0"/>
              <a:t>Prepare Your Dataset</a:t>
            </a:r>
          </a:p>
        </p:txBody>
      </p:sp>
      <p:sp>
        <p:nvSpPr>
          <p:cNvPr id="3" name="Content Placeholder 2">
            <a:extLst>
              <a:ext uri="{FF2B5EF4-FFF2-40B4-BE49-F238E27FC236}">
                <a16:creationId xmlns:a16="http://schemas.microsoft.com/office/drawing/2014/main" id="{5D0417AD-D200-01CD-DFBA-2E52E476DF46}"/>
              </a:ext>
            </a:extLst>
          </p:cNvPr>
          <p:cNvSpPr>
            <a:spLocks noGrp="1"/>
          </p:cNvSpPr>
          <p:nvPr>
            <p:ph idx="1"/>
          </p:nvPr>
        </p:nvSpPr>
        <p:spPr/>
        <p:txBody>
          <a:bodyPr/>
          <a:lstStyle/>
          <a:p>
            <a:r>
              <a:rPr lang="en-US" sz="2600" dirty="0"/>
              <a:t>The first step is to prepare your dataset. </a:t>
            </a:r>
          </a:p>
          <a:p>
            <a:r>
              <a:rPr lang="en-US" sz="2600" dirty="0"/>
              <a:t>You need a large and diverse corpus of text that covers your target domain or task. </a:t>
            </a:r>
          </a:p>
          <a:p>
            <a:r>
              <a:rPr lang="en-US" sz="2600" dirty="0"/>
              <a:t>For example, if you want to train a large language model for code generation, you need a dataset of source code files in different programming languages. </a:t>
            </a:r>
          </a:p>
          <a:p>
            <a:r>
              <a:rPr lang="en-US" sz="2600" dirty="0"/>
              <a:t>You can use existing datasets, such as those available on </a:t>
            </a:r>
            <a:br>
              <a:rPr lang="en-US" sz="2600" dirty="0"/>
            </a:br>
            <a:r>
              <a:rPr lang="en-US" sz="2600" dirty="0"/>
              <a:t>Hugging Face, or create your own by scraping the web or using other sources of data. </a:t>
            </a:r>
          </a:p>
          <a:p>
            <a:r>
              <a:rPr lang="en-US" sz="2600" dirty="0"/>
              <a:t>You also need to preprocess your data, such as tokenizing, cleaning, and splitting it into train, validation, and test sets.</a:t>
            </a:r>
          </a:p>
        </p:txBody>
      </p:sp>
      <p:sp>
        <p:nvSpPr>
          <p:cNvPr id="4" name="Slide Number Placeholder 3">
            <a:extLst>
              <a:ext uri="{FF2B5EF4-FFF2-40B4-BE49-F238E27FC236}">
                <a16:creationId xmlns:a16="http://schemas.microsoft.com/office/drawing/2014/main" id="{CF43D025-3412-DF06-D635-81A74903C5D0}"/>
              </a:ext>
            </a:extLst>
          </p:cNvPr>
          <p:cNvSpPr>
            <a:spLocks noGrp="1"/>
          </p:cNvSpPr>
          <p:nvPr>
            <p:ph type="sldNum" sz="quarter" idx="12"/>
          </p:nvPr>
        </p:nvSpPr>
        <p:spPr/>
        <p:txBody>
          <a:bodyPr/>
          <a:lstStyle/>
          <a:p>
            <a:fld id="{28209A9B-8E50-4C9D-B846-A012C98738E6}" type="slidenum">
              <a:rPr lang="en-US" smtClean="0"/>
              <a:t>9</a:t>
            </a:fld>
            <a:endParaRPr lang="en-US"/>
          </a:p>
        </p:txBody>
      </p:sp>
    </p:spTree>
    <p:extLst>
      <p:ext uri="{BB962C8B-B14F-4D97-AF65-F5344CB8AC3E}">
        <p14:creationId xmlns:p14="http://schemas.microsoft.com/office/powerpoint/2010/main" val="238866369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97</TotalTime>
  <Words>3264</Words>
  <Application>Microsoft Office PowerPoint</Application>
  <PresentationFormat>Widescreen</PresentationFormat>
  <Paragraphs>258</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Aptos</vt:lpstr>
      <vt:lpstr>Arial</vt:lpstr>
      <vt:lpstr>source-serif-pro</vt:lpstr>
      <vt:lpstr>Wingdings</vt:lpstr>
      <vt:lpstr>Learner Template</vt:lpstr>
      <vt:lpstr>Large Language Models</vt:lpstr>
      <vt:lpstr>Large Language Models</vt:lpstr>
      <vt:lpstr>Large Language Models</vt:lpstr>
      <vt:lpstr>Large Language Models</vt:lpstr>
      <vt:lpstr>Large Language Models</vt:lpstr>
      <vt:lpstr>Large Language Models</vt:lpstr>
      <vt:lpstr>Training Large Language Models</vt:lpstr>
      <vt:lpstr>Training Large Language Models</vt:lpstr>
      <vt:lpstr>Prepare Your Dataset</vt:lpstr>
      <vt:lpstr>Configure The Training Parameters</vt:lpstr>
      <vt:lpstr>Set Up The Training Environment</vt:lpstr>
      <vt:lpstr>Fine-tune Or Train The Model</vt:lpstr>
      <vt:lpstr>Evaluate The Fine-tuned Or Trained Model</vt:lpstr>
      <vt:lpstr>Use The Fine-tuned Or Trained Model</vt:lpstr>
      <vt:lpstr>Training Large Language Models</vt:lpstr>
      <vt:lpstr>Applications of Large Language Models</vt:lpstr>
      <vt:lpstr>Challenges and Risks of Large Language Models</vt:lpstr>
      <vt:lpstr>What is BERT</vt:lpstr>
      <vt:lpstr>BERT - Usage</vt:lpstr>
      <vt:lpstr>BERT - components</vt:lpstr>
      <vt:lpstr>GPT: Generative Pre-trained Transformers</vt:lpstr>
      <vt:lpstr>GPT</vt:lpstr>
      <vt:lpstr>GPT</vt:lpstr>
      <vt:lpstr>Claude AI</vt:lpstr>
      <vt:lpstr>Llama (language model)</vt:lpstr>
      <vt:lpstr>Microsoft Copilot</vt:lpstr>
      <vt:lpstr>Codeium</vt:lpstr>
      <vt:lpstr> LLM Use Cases And Applications</vt:lpstr>
      <vt:lpstr>Best practices for LLM optimization</vt:lpstr>
      <vt:lpstr>LLM Security</vt:lpstr>
      <vt:lpstr>LLM Security</vt:lpstr>
      <vt:lpstr>Importance of Security in LLM Usage</vt:lpstr>
      <vt:lpstr>Cyber Security Risks for LLM Applications</vt:lpstr>
      <vt:lpstr>LLM Cybersecurity Best Practices</vt:lpstr>
      <vt:lpstr>Hallucinations</vt:lpstr>
      <vt:lpstr>What is AI Hallucination?</vt:lpstr>
      <vt:lpstr>How AI and LLM hallucinations happen</vt:lpstr>
      <vt:lpstr>How AI and LLM hallucinations happen</vt:lpstr>
      <vt:lpstr>Why LLM hallucinates</vt:lpstr>
      <vt:lpstr>Types and real-world examples of AI hallucinations</vt:lpstr>
      <vt:lpstr>Factual errors</vt:lpstr>
      <vt:lpstr>Fabricated information</vt:lpstr>
      <vt:lpstr>Harmful information</vt:lpstr>
      <vt:lpstr>Prevent AI hallucinations</vt:lpstr>
      <vt:lpstr>Prompt Engineering</vt:lpstr>
      <vt:lpstr>Model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dc:title>
  <dc:creator>Jasdhir Singh</dc:creator>
  <cp:lastModifiedBy>Jasdhir Singh</cp:lastModifiedBy>
  <cp:revision>79</cp:revision>
  <dcterms:created xsi:type="dcterms:W3CDTF">2024-08-31T04:53:41Z</dcterms:created>
  <dcterms:modified xsi:type="dcterms:W3CDTF">2024-08-31T06:30:51Z</dcterms:modified>
</cp:coreProperties>
</file>