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9" r:id="rId33"/>
    <p:sldId id="290" r:id="rId34"/>
    <p:sldId id="291" r:id="rId35"/>
    <p:sldId id="292" r:id="rId36"/>
    <p:sldId id="287" r:id="rId37"/>
    <p:sldId id="288" r:id="rId38"/>
    <p:sldId id="293" r:id="rId39"/>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020" autoAdjust="0"/>
  </p:normalViewPr>
  <p:slideViewPr>
    <p:cSldViewPr snapToGrid="0" showGuides="1">
      <p:cViewPr varScale="1">
        <p:scale>
          <a:sx n="53" d="100"/>
          <a:sy n="53" d="100"/>
        </p:scale>
        <p:origin x="1108"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6CF7A-930A-415F-8CAA-81C555D8D0D1}" type="datetimeFigureOut">
              <a:rPr lang="en-US" smtClean="0"/>
              <a:t>8/31/2024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FF0FF8-4F63-4F22-B99D-10CADAA2FEAF}" type="slidenum">
              <a:rPr lang="en-US" smtClean="0"/>
              <a:t>‹#›</a:t>
            </a:fld>
            <a:endParaRPr lang="en-US"/>
          </a:p>
        </p:txBody>
      </p:sp>
    </p:spTree>
    <p:extLst>
      <p:ext uri="{BB962C8B-B14F-4D97-AF65-F5344CB8AC3E}">
        <p14:creationId xmlns:p14="http://schemas.microsoft.com/office/powerpoint/2010/main" val="4129106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850F8916-AD7F-4C87-9424-AEFDFE71DB9D}" type="datetime1">
              <a:rPr lang="en-US" smtClean="0"/>
              <a:t>8/31/2024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A63C3627-CA08-479C-B4DD-25B4960CFA2F}"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21239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95AF4EFB-AAC7-4AF1-B052-B3E181E0968B}"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3C3627-CA08-479C-B4DD-25B4960CFA2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40541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CC15A40B-BB27-4109-8A3E-7DEBD50944FD}"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3C3627-CA08-479C-B4DD-25B4960CFA2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390746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D9AF28F0-D602-4017-BF25-C5ECE5B55071}" type="datetime1">
              <a:rPr lang="en-US" smtClean="0"/>
              <a:t>8/31/2024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A63C3627-CA08-479C-B4DD-25B4960CFA2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221497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09F0CC2-D3BD-44AE-BF94-95B5F80F5BFF}"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3C3627-CA08-479C-B4DD-25B4960CFA2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374490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5DD8C8E-6059-4708-A8C1-C0955492EA8A}"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3C3627-CA08-479C-B4DD-25B4960CFA2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5516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30174627-A08D-4BDF-B8EE-D6F702D0E24A}" type="datetime1">
              <a:rPr lang="en-US" smtClean="0"/>
              <a:t>8/31/2024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63C3627-CA08-479C-B4DD-25B4960CFA2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79703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A48E4970-5B15-40DA-8E35-0DEEB158BFF3}" type="datetime1">
              <a:rPr lang="en-US" smtClean="0"/>
              <a:t>8/31/2024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63C3627-CA08-479C-B4DD-25B4960CFA2F}"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97243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A7CC99F6-EF85-477A-B98E-61272FDEF97B}" type="datetime1">
              <a:rPr lang="en-US" smtClean="0"/>
              <a:t>8/31/2024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63C3627-CA08-479C-B4DD-25B4960CFA2F}"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701367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E875CD2-DFED-4B2B-A467-FEDF0D0D5B70}" type="datetime1">
              <a:rPr lang="en-US" smtClean="0"/>
              <a:t>8/31/2024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63C3627-CA08-479C-B4DD-25B4960CFA2F}"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12824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20F42D4-EC79-4567-A777-E23EEC18EE97}" type="datetime1">
              <a:rPr lang="en-US" smtClean="0"/>
              <a:t>8/31/2024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63C3627-CA08-479C-B4DD-25B4960CFA2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53491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0B1AA3C-792F-4938-A864-10CC339506D3}" type="datetime1">
              <a:rPr lang="en-US" smtClean="0"/>
              <a:t>8/31/2024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63C3627-CA08-479C-B4DD-25B4960CFA2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06843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FBE2AFD9-6EC3-4F39-ACD9-31CE38C13526}" type="datetime1">
              <a:rPr lang="en-US" smtClean="0"/>
              <a:t>8/31/2024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A63C3627-CA08-479C-B4DD-25B4960CFA2F}"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3461903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CB22-F79C-1F4F-7CBD-F1548A200050}"/>
              </a:ext>
            </a:extLst>
          </p:cNvPr>
          <p:cNvSpPr>
            <a:spLocks noGrp="1"/>
          </p:cNvSpPr>
          <p:nvPr>
            <p:ph type="ctrTitle"/>
          </p:nvPr>
        </p:nvSpPr>
        <p:spPr/>
        <p:txBody>
          <a:bodyPr/>
          <a:lstStyle/>
          <a:p>
            <a:r>
              <a:rPr lang="en-US" dirty="0"/>
              <a:t>Prompt Engineering</a:t>
            </a:r>
          </a:p>
        </p:txBody>
      </p:sp>
      <p:sp>
        <p:nvSpPr>
          <p:cNvPr id="3" name="Subtitle 2">
            <a:extLst>
              <a:ext uri="{FF2B5EF4-FFF2-40B4-BE49-F238E27FC236}">
                <a16:creationId xmlns:a16="http://schemas.microsoft.com/office/drawing/2014/main" id="{4BF144A9-5196-EC0E-657E-2E68739DBFCA}"/>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F96E31C5-EE0B-0496-7C48-E3604000B218}"/>
              </a:ext>
            </a:extLst>
          </p:cNvPr>
          <p:cNvSpPr>
            <a:spLocks noGrp="1"/>
          </p:cNvSpPr>
          <p:nvPr>
            <p:ph type="sldNum" sz="quarter" idx="4"/>
          </p:nvPr>
        </p:nvSpPr>
        <p:spPr/>
        <p:txBody>
          <a:bodyPr/>
          <a:lstStyle/>
          <a:p>
            <a:fld id="{A63C3627-CA08-479C-B4DD-25B4960CFA2F}" type="slidenum">
              <a:rPr lang="en-US" smtClean="0"/>
              <a:t>1</a:t>
            </a:fld>
            <a:endParaRPr lang="en-US"/>
          </a:p>
        </p:txBody>
      </p:sp>
    </p:spTree>
    <p:extLst>
      <p:ext uri="{BB962C8B-B14F-4D97-AF65-F5344CB8AC3E}">
        <p14:creationId xmlns:p14="http://schemas.microsoft.com/office/powerpoint/2010/main" val="3436074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6421-4942-A5F1-F279-0BD874D2B17E}"/>
              </a:ext>
            </a:extLst>
          </p:cNvPr>
          <p:cNvSpPr>
            <a:spLocks noGrp="1"/>
          </p:cNvSpPr>
          <p:nvPr>
            <p:ph type="title"/>
          </p:nvPr>
        </p:nvSpPr>
        <p:spPr/>
        <p:txBody>
          <a:bodyPr/>
          <a:lstStyle/>
          <a:p>
            <a:r>
              <a:rPr lang="en-US" dirty="0"/>
              <a:t>Elements of a Prompt</a:t>
            </a:r>
          </a:p>
        </p:txBody>
      </p:sp>
      <p:sp>
        <p:nvSpPr>
          <p:cNvPr id="3" name="Content Placeholder 2">
            <a:extLst>
              <a:ext uri="{FF2B5EF4-FFF2-40B4-BE49-F238E27FC236}">
                <a16:creationId xmlns:a16="http://schemas.microsoft.com/office/drawing/2014/main" id="{3A1601EC-0DEF-080A-ABB7-1E4840CAF4FC}"/>
              </a:ext>
            </a:extLst>
          </p:cNvPr>
          <p:cNvSpPr>
            <a:spLocks noGrp="1"/>
          </p:cNvSpPr>
          <p:nvPr>
            <p:ph idx="1"/>
          </p:nvPr>
        </p:nvSpPr>
        <p:spPr>
          <a:xfrm>
            <a:off x="609600" y="1719263"/>
            <a:ext cx="10831286" cy="4411662"/>
          </a:xfrm>
        </p:spPr>
        <p:txBody>
          <a:bodyPr/>
          <a:lstStyle/>
          <a:p>
            <a:r>
              <a:rPr lang="en-US" sz="2600" dirty="0"/>
              <a:t>In the prompt example, </a:t>
            </a:r>
          </a:p>
          <a:p>
            <a:r>
              <a:rPr lang="en-US" sz="2600" b="1" dirty="0"/>
              <a:t>The instruction</a:t>
            </a:r>
            <a:r>
              <a:rPr lang="en-US" sz="2600" dirty="0"/>
              <a:t> correspond to the classification task, "Classify the text into neutral, negative, or positive". </a:t>
            </a:r>
          </a:p>
          <a:p>
            <a:r>
              <a:rPr lang="en-US" sz="2600" b="1" dirty="0"/>
              <a:t>The input data</a:t>
            </a:r>
            <a:r>
              <a:rPr lang="en-US" sz="2600" dirty="0"/>
              <a:t> corresponds to the "I think the food was okay.' part, </a:t>
            </a:r>
          </a:p>
          <a:p>
            <a:r>
              <a:rPr lang="en-US" sz="2600" b="1" dirty="0"/>
              <a:t>The output indicator</a:t>
            </a:r>
            <a:r>
              <a:rPr lang="en-US" sz="2600" dirty="0"/>
              <a:t> used is "Sentiment:". </a:t>
            </a:r>
          </a:p>
          <a:p>
            <a:r>
              <a:rPr lang="en-US" sz="2600" dirty="0"/>
              <a:t>Note that this basic example doesn't use context but this can also be provided as part of the prompt.</a:t>
            </a:r>
          </a:p>
          <a:p>
            <a:r>
              <a:rPr lang="en-US" sz="2600" b="1" dirty="0"/>
              <a:t>You do not need all the four elements for a prompt and the format depends on the task at hand. </a:t>
            </a:r>
          </a:p>
        </p:txBody>
      </p:sp>
      <p:sp>
        <p:nvSpPr>
          <p:cNvPr id="4" name="Slide Number Placeholder 3">
            <a:extLst>
              <a:ext uri="{FF2B5EF4-FFF2-40B4-BE49-F238E27FC236}">
                <a16:creationId xmlns:a16="http://schemas.microsoft.com/office/drawing/2014/main" id="{4867B94C-2A14-F152-D9ED-14CE8D061FAB}"/>
              </a:ext>
            </a:extLst>
          </p:cNvPr>
          <p:cNvSpPr>
            <a:spLocks noGrp="1"/>
          </p:cNvSpPr>
          <p:nvPr>
            <p:ph type="sldNum" sz="quarter" idx="12"/>
          </p:nvPr>
        </p:nvSpPr>
        <p:spPr/>
        <p:txBody>
          <a:bodyPr/>
          <a:lstStyle/>
          <a:p>
            <a:fld id="{A63C3627-CA08-479C-B4DD-25B4960CFA2F}" type="slidenum">
              <a:rPr lang="en-US" smtClean="0"/>
              <a:t>10</a:t>
            </a:fld>
            <a:endParaRPr lang="en-US"/>
          </a:p>
        </p:txBody>
      </p:sp>
      <p:pic>
        <p:nvPicPr>
          <p:cNvPr id="6" name="Picture 5">
            <a:extLst>
              <a:ext uri="{FF2B5EF4-FFF2-40B4-BE49-F238E27FC236}">
                <a16:creationId xmlns:a16="http://schemas.microsoft.com/office/drawing/2014/main" id="{F4774791-EE66-2B9F-5016-CAC71DC5E821}"/>
              </a:ext>
            </a:extLst>
          </p:cNvPr>
          <p:cNvPicPr>
            <a:picLocks noChangeAspect="1"/>
          </p:cNvPicPr>
          <p:nvPr/>
        </p:nvPicPr>
        <p:blipFill>
          <a:blip r:embed="rId2"/>
          <a:stretch>
            <a:fillRect/>
          </a:stretch>
        </p:blipFill>
        <p:spPr>
          <a:xfrm>
            <a:off x="6161316" y="303213"/>
            <a:ext cx="4371975" cy="1114425"/>
          </a:xfrm>
          <a:prstGeom prst="rect">
            <a:avLst/>
          </a:prstGeom>
          <a:ln w="19050">
            <a:solidFill>
              <a:schemeClr val="tx1"/>
            </a:solidFill>
          </a:ln>
        </p:spPr>
      </p:pic>
    </p:spTree>
    <p:extLst>
      <p:ext uri="{BB962C8B-B14F-4D97-AF65-F5344CB8AC3E}">
        <p14:creationId xmlns:p14="http://schemas.microsoft.com/office/powerpoint/2010/main" val="1346693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F51E-4CE5-5364-54C4-E07413993D2D}"/>
              </a:ext>
            </a:extLst>
          </p:cNvPr>
          <p:cNvSpPr>
            <a:spLocks noGrp="1"/>
          </p:cNvSpPr>
          <p:nvPr>
            <p:ph type="ctrTitle"/>
          </p:nvPr>
        </p:nvSpPr>
        <p:spPr/>
        <p:txBody>
          <a:bodyPr/>
          <a:lstStyle/>
          <a:p>
            <a:pPr algn="r"/>
            <a:r>
              <a:rPr lang="en-US" dirty="0"/>
              <a:t>General Tips for </a:t>
            </a:r>
            <a:br>
              <a:rPr lang="en-US" dirty="0"/>
            </a:br>
            <a:r>
              <a:rPr lang="en-US" dirty="0"/>
              <a:t>Designing Prompts</a:t>
            </a:r>
          </a:p>
        </p:txBody>
      </p:sp>
      <p:sp>
        <p:nvSpPr>
          <p:cNvPr id="5" name="Subtitle 4">
            <a:extLst>
              <a:ext uri="{FF2B5EF4-FFF2-40B4-BE49-F238E27FC236}">
                <a16:creationId xmlns:a16="http://schemas.microsoft.com/office/drawing/2014/main" id="{000AED53-B88F-A642-B254-42EC2B469696}"/>
              </a:ext>
            </a:extLst>
          </p:cNvPr>
          <p:cNvSpPr>
            <a:spLocks noGrp="1"/>
          </p:cNvSpPr>
          <p:nvPr>
            <p:ph type="subTitle" idx="1"/>
          </p:nvPr>
        </p:nvSpPr>
        <p:spPr/>
        <p:txBody>
          <a:bodyPr/>
          <a:lstStyle/>
          <a:p>
            <a:pPr marL="457200" indent="-457200" algn="l">
              <a:buFont typeface="Arial" panose="020B0604020202020204" pitchFamily="34" charset="0"/>
              <a:buChar char="•"/>
            </a:pPr>
            <a:r>
              <a:rPr lang="en-US" dirty="0"/>
              <a:t>Start Simple</a:t>
            </a:r>
          </a:p>
          <a:p>
            <a:pPr marL="457200" indent="-457200" algn="l">
              <a:buFont typeface="Arial" panose="020B0604020202020204" pitchFamily="34" charset="0"/>
              <a:buChar char="•"/>
            </a:pPr>
            <a:r>
              <a:rPr lang="en-US" dirty="0"/>
              <a:t>The Instruction</a:t>
            </a:r>
          </a:p>
          <a:p>
            <a:pPr marL="457200" indent="-457200" algn="l">
              <a:buFont typeface="Arial" panose="020B0604020202020204" pitchFamily="34" charset="0"/>
              <a:buChar char="•"/>
            </a:pPr>
            <a:r>
              <a:rPr lang="en-US" dirty="0"/>
              <a:t>Specificity</a:t>
            </a:r>
          </a:p>
          <a:p>
            <a:pPr marL="457200" indent="-457200" algn="l">
              <a:buFont typeface="Arial" panose="020B0604020202020204" pitchFamily="34" charset="0"/>
              <a:buChar char="•"/>
            </a:pPr>
            <a:r>
              <a:rPr lang="en-US" dirty="0"/>
              <a:t>Avoid Impreciseness</a:t>
            </a:r>
          </a:p>
          <a:p>
            <a:pPr marL="457200" indent="-457200" algn="l">
              <a:buFont typeface="Arial" panose="020B0604020202020204" pitchFamily="34" charset="0"/>
              <a:buChar char="•"/>
            </a:pPr>
            <a:r>
              <a:rPr lang="en-US" dirty="0"/>
              <a:t>To do or not to do?</a:t>
            </a:r>
          </a:p>
        </p:txBody>
      </p:sp>
      <p:sp>
        <p:nvSpPr>
          <p:cNvPr id="4" name="Slide Number Placeholder 3">
            <a:extLst>
              <a:ext uri="{FF2B5EF4-FFF2-40B4-BE49-F238E27FC236}">
                <a16:creationId xmlns:a16="http://schemas.microsoft.com/office/drawing/2014/main" id="{03E51DDD-B736-A02A-AEE9-246D6FE3E372}"/>
              </a:ext>
            </a:extLst>
          </p:cNvPr>
          <p:cNvSpPr>
            <a:spLocks noGrp="1"/>
          </p:cNvSpPr>
          <p:nvPr>
            <p:ph type="sldNum" sz="quarter" idx="4"/>
          </p:nvPr>
        </p:nvSpPr>
        <p:spPr/>
        <p:txBody>
          <a:bodyPr/>
          <a:lstStyle/>
          <a:p>
            <a:fld id="{A63C3627-CA08-479C-B4DD-25B4960CFA2F}" type="slidenum">
              <a:rPr lang="en-US" smtClean="0"/>
              <a:t>11</a:t>
            </a:fld>
            <a:endParaRPr lang="en-US"/>
          </a:p>
        </p:txBody>
      </p:sp>
    </p:spTree>
    <p:extLst>
      <p:ext uri="{BB962C8B-B14F-4D97-AF65-F5344CB8AC3E}">
        <p14:creationId xmlns:p14="http://schemas.microsoft.com/office/powerpoint/2010/main" val="3122860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FCBF2-5082-0380-DD0F-DBD1F45ACF69}"/>
              </a:ext>
            </a:extLst>
          </p:cNvPr>
          <p:cNvSpPr>
            <a:spLocks noGrp="1"/>
          </p:cNvSpPr>
          <p:nvPr>
            <p:ph type="title"/>
          </p:nvPr>
        </p:nvSpPr>
        <p:spPr/>
        <p:txBody>
          <a:bodyPr/>
          <a:lstStyle/>
          <a:p>
            <a:r>
              <a:rPr lang="en-US" dirty="0"/>
              <a:t>Start Simple</a:t>
            </a:r>
          </a:p>
        </p:txBody>
      </p:sp>
      <p:sp>
        <p:nvSpPr>
          <p:cNvPr id="3" name="Content Placeholder 2">
            <a:extLst>
              <a:ext uri="{FF2B5EF4-FFF2-40B4-BE49-F238E27FC236}">
                <a16:creationId xmlns:a16="http://schemas.microsoft.com/office/drawing/2014/main" id="{266070A2-D891-0CE3-08B8-187CED8CDD18}"/>
              </a:ext>
            </a:extLst>
          </p:cNvPr>
          <p:cNvSpPr>
            <a:spLocks noGrp="1"/>
          </p:cNvSpPr>
          <p:nvPr>
            <p:ph idx="1"/>
          </p:nvPr>
        </p:nvSpPr>
        <p:spPr/>
        <p:txBody>
          <a:bodyPr/>
          <a:lstStyle/>
          <a:p>
            <a:r>
              <a:rPr lang="en-US" sz="2800" dirty="0"/>
              <a:t>As you get started with designing prompts, you should keep in mind that it is really an iterative process that requires a lot of experimentation to get optimal results.</a:t>
            </a:r>
          </a:p>
          <a:p>
            <a:r>
              <a:rPr lang="en-US" sz="2800" dirty="0"/>
              <a:t>You can start with simple prompts and keep adding more elements and context as you aim for better results. Iterating your prompt along the way is vital for this reason.</a:t>
            </a:r>
          </a:p>
          <a:p>
            <a:r>
              <a:rPr lang="en-US" sz="2800" dirty="0"/>
              <a:t>When you have a big task that involves many different subtasks, you can try to break down the task into simpler subtasks and keep building up as you get better results. This avoids adding too much complexity to the prompt design process at the beginning.</a:t>
            </a:r>
          </a:p>
        </p:txBody>
      </p:sp>
      <p:sp>
        <p:nvSpPr>
          <p:cNvPr id="4" name="Slide Number Placeholder 3">
            <a:extLst>
              <a:ext uri="{FF2B5EF4-FFF2-40B4-BE49-F238E27FC236}">
                <a16:creationId xmlns:a16="http://schemas.microsoft.com/office/drawing/2014/main" id="{2B8F840A-B6E7-B702-6A0F-AB42E6518219}"/>
              </a:ext>
            </a:extLst>
          </p:cNvPr>
          <p:cNvSpPr>
            <a:spLocks noGrp="1"/>
          </p:cNvSpPr>
          <p:nvPr>
            <p:ph type="sldNum" sz="quarter" idx="12"/>
          </p:nvPr>
        </p:nvSpPr>
        <p:spPr/>
        <p:txBody>
          <a:bodyPr/>
          <a:lstStyle/>
          <a:p>
            <a:fld id="{A63C3627-CA08-479C-B4DD-25B4960CFA2F}" type="slidenum">
              <a:rPr lang="en-US" smtClean="0"/>
              <a:t>12</a:t>
            </a:fld>
            <a:endParaRPr lang="en-US"/>
          </a:p>
        </p:txBody>
      </p:sp>
    </p:spTree>
    <p:extLst>
      <p:ext uri="{BB962C8B-B14F-4D97-AF65-F5344CB8AC3E}">
        <p14:creationId xmlns:p14="http://schemas.microsoft.com/office/powerpoint/2010/main" val="163054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CF218-8F12-5C49-B876-70F565BB17FA}"/>
              </a:ext>
            </a:extLst>
          </p:cNvPr>
          <p:cNvSpPr>
            <a:spLocks noGrp="1"/>
          </p:cNvSpPr>
          <p:nvPr>
            <p:ph type="title"/>
          </p:nvPr>
        </p:nvSpPr>
        <p:spPr/>
        <p:txBody>
          <a:bodyPr/>
          <a:lstStyle/>
          <a:p>
            <a:r>
              <a:rPr lang="en-US" dirty="0"/>
              <a:t>The Instruction</a:t>
            </a:r>
          </a:p>
        </p:txBody>
      </p:sp>
      <p:sp>
        <p:nvSpPr>
          <p:cNvPr id="3" name="Content Placeholder 2">
            <a:extLst>
              <a:ext uri="{FF2B5EF4-FFF2-40B4-BE49-F238E27FC236}">
                <a16:creationId xmlns:a16="http://schemas.microsoft.com/office/drawing/2014/main" id="{920A4FFA-2F51-E292-953E-DF955850B1CC}"/>
              </a:ext>
            </a:extLst>
          </p:cNvPr>
          <p:cNvSpPr>
            <a:spLocks noGrp="1"/>
          </p:cNvSpPr>
          <p:nvPr>
            <p:ph idx="1"/>
          </p:nvPr>
        </p:nvSpPr>
        <p:spPr/>
        <p:txBody>
          <a:bodyPr/>
          <a:lstStyle/>
          <a:p>
            <a:r>
              <a:rPr lang="en-US" sz="2200" dirty="0"/>
              <a:t>You can design effective prompts for various simple tasks by using commands to instruct the model what you want to achieve, such as "Write", "Classify", "Summarize", "Translate", "Order", etc.</a:t>
            </a:r>
          </a:p>
          <a:p>
            <a:r>
              <a:rPr lang="en-US" sz="2200" dirty="0"/>
              <a:t>Keep in mind that you also need to experiment a lot to see what works best. Try different instructions with different keywords, contexts, and data and see what works best for your particular use case and task. </a:t>
            </a:r>
          </a:p>
          <a:p>
            <a:r>
              <a:rPr lang="en-US" sz="2200" dirty="0"/>
              <a:t>Usually, the more specific and relevant the context is to the task you are trying to perform, the better. We will touch on the importance of sampling and adding more context in the upcoming guides.</a:t>
            </a:r>
          </a:p>
          <a:p>
            <a:r>
              <a:rPr lang="en-US" sz="2200" dirty="0"/>
              <a:t>Others recommend that you place instructions at the beginning of the prompt. </a:t>
            </a:r>
          </a:p>
          <a:p>
            <a:r>
              <a:rPr lang="en-US" sz="2200" dirty="0"/>
              <a:t>Another recommendation is to use some clear separator like "###" to separate the instruction and context.</a:t>
            </a:r>
          </a:p>
        </p:txBody>
      </p:sp>
      <p:sp>
        <p:nvSpPr>
          <p:cNvPr id="4" name="Slide Number Placeholder 3">
            <a:extLst>
              <a:ext uri="{FF2B5EF4-FFF2-40B4-BE49-F238E27FC236}">
                <a16:creationId xmlns:a16="http://schemas.microsoft.com/office/drawing/2014/main" id="{28E626E8-81EC-4BA4-C6DC-CA89F212B2AF}"/>
              </a:ext>
            </a:extLst>
          </p:cNvPr>
          <p:cNvSpPr>
            <a:spLocks noGrp="1"/>
          </p:cNvSpPr>
          <p:nvPr>
            <p:ph type="sldNum" sz="quarter" idx="12"/>
          </p:nvPr>
        </p:nvSpPr>
        <p:spPr/>
        <p:txBody>
          <a:bodyPr/>
          <a:lstStyle/>
          <a:p>
            <a:fld id="{A63C3627-CA08-479C-B4DD-25B4960CFA2F}" type="slidenum">
              <a:rPr lang="en-US" smtClean="0"/>
              <a:t>13</a:t>
            </a:fld>
            <a:endParaRPr lang="en-US"/>
          </a:p>
        </p:txBody>
      </p:sp>
      <p:pic>
        <p:nvPicPr>
          <p:cNvPr id="8" name="Picture 7">
            <a:extLst>
              <a:ext uri="{FF2B5EF4-FFF2-40B4-BE49-F238E27FC236}">
                <a16:creationId xmlns:a16="http://schemas.microsoft.com/office/drawing/2014/main" id="{8F6A7F7F-12E3-5A7F-A091-FD18EEC08B46}"/>
              </a:ext>
            </a:extLst>
          </p:cNvPr>
          <p:cNvPicPr>
            <a:picLocks noChangeAspect="1"/>
          </p:cNvPicPr>
          <p:nvPr/>
        </p:nvPicPr>
        <p:blipFill>
          <a:blip r:embed="rId2"/>
          <a:stretch>
            <a:fillRect/>
          </a:stretch>
        </p:blipFill>
        <p:spPr>
          <a:xfrm>
            <a:off x="4771344" y="155026"/>
            <a:ext cx="2649311" cy="1288692"/>
          </a:xfrm>
          <a:prstGeom prst="rect">
            <a:avLst/>
          </a:prstGeom>
          <a:ln>
            <a:solidFill>
              <a:srgbClr val="FF0000"/>
            </a:solidFill>
          </a:ln>
        </p:spPr>
      </p:pic>
      <p:pic>
        <p:nvPicPr>
          <p:cNvPr id="10" name="Picture 9">
            <a:extLst>
              <a:ext uri="{FF2B5EF4-FFF2-40B4-BE49-F238E27FC236}">
                <a16:creationId xmlns:a16="http://schemas.microsoft.com/office/drawing/2014/main" id="{E09793C9-BB62-E6D3-45CF-1D538BE628F5}"/>
              </a:ext>
            </a:extLst>
          </p:cNvPr>
          <p:cNvPicPr>
            <a:picLocks noChangeAspect="1"/>
          </p:cNvPicPr>
          <p:nvPr/>
        </p:nvPicPr>
        <p:blipFill>
          <a:blip r:embed="rId3"/>
          <a:stretch>
            <a:fillRect/>
          </a:stretch>
        </p:blipFill>
        <p:spPr>
          <a:xfrm>
            <a:off x="8137525" y="152400"/>
            <a:ext cx="1200150" cy="1265238"/>
          </a:xfrm>
          <a:prstGeom prst="rect">
            <a:avLst/>
          </a:prstGeom>
          <a:ln>
            <a:solidFill>
              <a:srgbClr val="00B050"/>
            </a:solidFill>
          </a:ln>
        </p:spPr>
      </p:pic>
    </p:spTree>
    <p:extLst>
      <p:ext uri="{BB962C8B-B14F-4D97-AF65-F5344CB8AC3E}">
        <p14:creationId xmlns:p14="http://schemas.microsoft.com/office/powerpoint/2010/main" val="4061889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8370-41E0-E321-9EDA-9CDA1DA736F2}"/>
              </a:ext>
            </a:extLst>
          </p:cNvPr>
          <p:cNvSpPr>
            <a:spLocks noGrp="1"/>
          </p:cNvSpPr>
          <p:nvPr>
            <p:ph type="title"/>
          </p:nvPr>
        </p:nvSpPr>
        <p:spPr/>
        <p:txBody>
          <a:bodyPr/>
          <a:lstStyle/>
          <a:p>
            <a:r>
              <a:rPr lang="en-US" dirty="0"/>
              <a:t>Specificity</a:t>
            </a:r>
          </a:p>
        </p:txBody>
      </p:sp>
      <p:sp>
        <p:nvSpPr>
          <p:cNvPr id="3" name="Content Placeholder 2">
            <a:extLst>
              <a:ext uri="{FF2B5EF4-FFF2-40B4-BE49-F238E27FC236}">
                <a16:creationId xmlns:a16="http://schemas.microsoft.com/office/drawing/2014/main" id="{06A094A8-99FF-F694-A447-E454C28E29D5}"/>
              </a:ext>
            </a:extLst>
          </p:cNvPr>
          <p:cNvSpPr>
            <a:spLocks noGrp="1"/>
          </p:cNvSpPr>
          <p:nvPr>
            <p:ph idx="1"/>
          </p:nvPr>
        </p:nvSpPr>
        <p:spPr>
          <a:xfrm>
            <a:off x="609599" y="1719263"/>
            <a:ext cx="11375571" cy="4411662"/>
          </a:xfrm>
        </p:spPr>
        <p:txBody>
          <a:bodyPr/>
          <a:lstStyle/>
          <a:p>
            <a:r>
              <a:rPr lang="en-US" sz="2200" dirty="0"/>
              <a:t>Be very specific about the instruction and task you want the model to perform. </a:t>
            </a:r>
          </a:p>
          <a:p>
            <a:r>
              <a:rPr lang="en-US" sz="2200" dirty="0"/>
              <a:t>The more descriptive and detailed the prompt is, the better the results.</a:t>
            </a:r>
          </a:p>
          <a:p>
            <a:r>
              <a:rPr lang="en-US" sz="2200" dirty="0"/>
              <a:t>When designing prompts, you should also keep in mind the length of the prompt as there are limitations regarding how long the prompt can be. Thinking about how specific and detailed you should be. Including too many unnecessary details is not necessarily a good approach. </a:t>
            </a:r>
          </a:p>
        </p:txBody>
      </p:sp>
      <p:sp>
        <p:nvSpPr>
          <p:cNvPr id="4" name="Slide Number Placeholder 3">
            <a:extLst>
              <a:ext uri="{FF2B5EF4-FFF2-40B4-BE49-F238E27FC236}">
                <a16:creationId xmlns:a16="http://schemas.microsoft.com/office/drawing/2014/main" id="{3966041E-C4DF-D565-7C3E-C21C97F4965A}"/>
              </a:ext>
            </a:extLst>
          </p:cNvPr>
          <p:cNvSpPr>
            <a:spLocks noGrp="1"/>
          </p:cNvSpPr>
          <p:nvPr>
            <p:ph type="sldNum" sz="quarter" idx="12"/>
          </p:nvPr>
        </p:nvSpPr>
        <p:spPr/>
        <p:txBody>
          <a:bodyPr/>
          <a:lstStyle/>
          <a:p>
            <a:fld id="{A63C3627-CA08-479C-B4DD-25B4960CFA2F}" type="slidenum">
              <a:rPr lang="en-US" smtClean="0"/>
              <a:t>14</a:t>
            </a:fld>
            <a:endParaRPr lang="en-US"/>
          </a:p>
        </p:txBody>
      </p:sp>
      <p:pic>
        <p:nvPicPr>
          <p:cNvPr id="6" name="Picture 5">
            <a:extLst>
              <a:ext uri="{FF2B5EF4-FFF2-40B4-BE49-F238E27FC236}">
                <a16:creationId xmlns:a16="http://schemas.microsoft.com/office/drawing/2014/main" id="{44DE549B-2ED7-A220-AF69-E19D04FE9F93}"/>
              </a:ext>
            </a:extLst>
          </p:cNvPr>
          <p:cNvPicPr>
            <a:picLocks noChangeAspect="1"/>
          </p:cNvPicPr>
          <p:nvPr/>
        </p:nvPicPr>
        <p:blipFill rotWithShape="1">
          <a:blip r:embed="rId2"/>
          <a:srcRect b="32749"/>
          <a:stretch/>
        </p:blipFill>
        <p:spPr>
          <a:xfrm>
            <a:off x="206830" y="3946639"/>
            <a:ext cx="8288791" cy="2301761"/>
          </a:xfrm>
          <a:prstGeom prst="rect">
            <a:avLst/>
          </a:prstGeom>
          <a:ln>
            <a:solidFill>
              <a:srgbClr val="FF0000"/>
            </a:solidFill>
          </a:ln>
        </p:spPr>
      </p:pic>
      <p:pic>
        <p:nvPicPr>
          <p:cNvPr id="8" name="Picture 7">
            <a:extLst>
              <a:ext uri="{FF2B5EF4-FFF2-40B4-BE49-F238E27FC236}">
                <a16:creationId xmlns:a16="http://schemas.microsoft.com/office/drawing/2014/main" id="{555B83F6-CF29-5935-8706-B602A332D580}"/>
              </a:ext>
            </a:extLst>
          </p:cNvPr>
          <p:cNvPicPr>
            <a:picLocks noChangeAspect="1"/>
          </p:cNvPicPr>
          <p:nvPr/>
        </p:nvPicPr>
        <p:blipFill>
          <a:blip r:embed="rId3"/>
          <a:stretch>
            <a:fillRect/>
          </a:stretch>
        </p:blipFill>
        <p:spPr>
          <a:xfrm>
            <a:off x="9055213" y="4306446"/>
            <a:ext cx="2929957" cy="791073"/>
          </a:xfrm>
          <a:prstGeom prst="rect">
            <a:avLst/>
          </a:prstGeom>
          <a:ln>
            <a:solidFill>
              <a:srgbClr val="00B050"/>
            </a:solidFill>
          </a:ln>
        </p:spPr>
      </p:pic>
    </p:spTree>
    <p:extLst>
      <p:ext uri="{BB962C8B-B14F-4D97-AF65-F5344CB8AC3E}">
        <p14:creationId xmlns:p14="http://schemas.microsoft.com/office/powerpoint/2010/main" val="518671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CA2DA-3914-C0EF-823E-D2DB400F528B}"/>
              </a:ext>
            </a:extLst>
          </p:cNvPr>
          <p:cNvSpPr>
            <a:spLocks noGrp="1"/>
          </p:cNvSpPr>
          <p:nvPr>
            <p:ph type="title"/>
          </p:nvPr>
        </p:nvSpPr>
        <p:spPr/>
        <p:txBody>
          <a:bodyPr/>
          <a:lstStyle/>
          <a:p>
            <a:r>
              <a:rPr lang="en-US" dirty="0"/>
              <a:t>Avoid Impreciseness</a:t>
            </a:r>
          </a:p>
        </p:txBody>
      </p:sp>
      <p:sp>
        <p:nvSpPr>
          <p:cNvPr id="3" name="Content Placeholder 2">
            <a:extLst>
              <a:ext uri="{FF2B5EF4-FFF2-40B4-BE49-F238E27FC236}">
                <a16:creationId xmlns:a16="http://schemas.microsoft.com/office/drawing/2014/main" id="{8B48DBA9-0DEE-296D-5485-C74EC36E8985}"/>
              </a:ext>
            </a:extLst>
          </p:cNvPr>
          <p:cNvSpPr>
            <a:spLocks noGrp="1"/>
          </p:cNvSpPr>
          <p:nvPr>
            <p:ph idx="1"/>
          </p:nvPr>
        </p:nvSpPr>
        <p:spPr/>
        <p:txBody>
          <a:bodyPr/>
          <a:lstStyle/>
          <a:p>
            <a:r>
              <a:rPr lang="en-US" sz="2400" dirty="0"/>
              <a:t>It's often better to be specific and direct. The analogy here is very similar to effective communication -- the more direct, the more effective the message gets across.</a:t>
            </a:r>
          </a:p>
          <a:p>
            <a:endParaRPr lang="en-US" sz="2400" dirty="0"/>
          </a:p>
          <a:p>
            <a:endParaRPr lang="en-US" sz="2400" dirty="0"/>
          </a:p>
          <a:p>
            <a:r>
              <a:rPr lang="en-US" sz="2400" dirty="0"/>
              <a:t>It's not clear from the prompt above how many sentences to use and what style. You might still somewhat get good responses with the above prompts but the better prompt would be one that is very specific, concise, and to the point. Something like</a:t>
            </a:r>
          </a:p>
        </p:txBody>
      </p:sp>
      <p:sp>
        <p:nvSpPr>
          <p:cNvPr id="4" name="Slide Number Placeholder 3">
            <a:extLst>
              <a:ext uri="{FF2B5EF4-FFF2-40B4-BE49-F238E27FC236}">
                <a16:creationId xmlns:a16="http://schemas.microsoft.com/office/drawing/2014/main" id="{D9C82148-F2B9-8DA8-9487-95EB3C8DB46B}"/>
              </a:ext>
            </a:extLst>
          </p:cNvPr>
          <p:cNvSpPr>
            <a:spLocks noGrp="1"/>
          </p:cNvSpPr>
          <p:nvPr>
            <p:ph type="sldNum" sz="quarter" idx="12"/>
          </p:nvPr>
        </p:nvSpPr>
        <p:spPr/>
        <p:txBody>
          <a:bodyPr/>
          <a:lstStyle/>
          <a:p>
            <a:fld id="{A63C3627-CA08-479C-B4DD-25B4960CFA2F}" type="slidenum">
              <a:rPr lang="en-US" smtClean="0"/>
              <a:t>15</a:t>
            </a:fld>
            <a:endParaRPr lang="en-US"/>
          </a:p>
        </p:txBody>
      </p:sp>
      <p:pic>
        <p:nvPicPr>
          <p:cNvPr id="6" name="Picture 5">
            <a:extLst>
              <a:ext uri="{FF2B5EF4-FFF2-40B4-BE49-F238E27FC236}">
                <a16:creationId xmlns:a16="http://schemas.microsoft.com/office/drawing/2014/main" id="{28924A3D-4DAC-0FFE-6713-A09C94742896}"/>
              </a:ext>
            </a:extLst>
          </p:cNvPr>
          <p:cNvPicPr>
            <a:picLocks noChangeAspect="1"/>
          </p:cNvPicPr>
          <p:nvPr/>
        </p:nvPicPr>
        <p:blipFill>
          <a:blip r:embed="rId2"/>
          <a:stretch>
            <a:fillRect/>
          </a:stretch>
        </p:blipFill>
        <p:spPr>
          <a:xfrm>
            <a:off x="1995487" y="2911248"/>
            <a:ext cx="8201025" cy="752475"/>
          </a:xfrm>
          <a:prstGeom prst="rect">
            <a:avLst/>
          </a:prstGeom>
          <a:ln>
            <a:solidFill>
              <a:srgbClr val="002060"/>
            </a:solidFill>
          </a:ln>
        </p:spPr>
      </p:pic>
      <p:pic>
        <p:nvPicPr>
          <p:cNvPr id="8" name="Picture 7">
            <a:extLst>
              <a:ext uri="{FF2B5EF4-FFF2-40B4-BE49-F238E27FC236}">
                <a16:creationId xmlns:a16="http://schemas.microsoft.com/office/drawing/2014/main" id="{7230B948-D494-E6DF-24AE-5B18BEA06331}"/>
              </a:ext>
            </a:extLst>
          </p:cNvPr>
          <p:cNvPicPr>
            <a:picLocks noChangeAspect="1"/>
          </p:cNvPicPr>
          <p:nvPr/>
        </p:nvPicPr>
        <p:blipFill>
          <a:blip r:embed="rId3"/>
          <a:stretch>
            <a:fillRect/>
          </a:stretch>
        </p:blipFill>
        <p:spPr>
          <a:xfrm>
            <a:off x="1835150" y="5581650"/>
            <a:ext cx="8324850" cy="666750"/>
          </a:xfrm>
          <a:prstGeom prst="rect">
            <a:avLst/>
          </a:prstGeom>
          <a:ln>
            <a:solidFill>
              <a:srgbClr val="002060"/>
            </a:solidFill>
          </a:ln>
        </p:spPr>
      </p:pic>
    </p:spTree>
    <p:extLst>
      <p:ext uri="{BB962C8B-B14F-4D97-AF65-F5344CB8AC3E}">
        <p14:creationId xmlns:p14="http://schemas.microsoft.com/office/powerpoint/2010/main" val="94966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B82A8-07B2-355F-2225-FE62AFFB053F}"/>
              </a:ext>
            </a:extLst>
          </p:cNvPr>
          <p:cNvSpPr>
            <a:spLocks noGrp="1"/>
          </p:cNvSpPr>
          <p:nvPr>
            <p:ph type="title"/>
          </p:nvPr>
        </p:nvSpPr>
        <p:spPr/>
        <p:txBody>
          <a:bodyPr/>
          <a:lstStyle/>
          <a:p>
            <a:r>
              <a:rPr lang="en-US" dirty="0"/>
              <a:t>To do or not to do?</a:t>
            </a:r>
          </a:p>
        </p:txBody>
      </p:sp>
      <p:sp>
        <p:nvSpPr>
          <p:cNvPr id="3" name="Content Placeholder 2">
            <a:extLst>
              <a:ext uri="{FF2B5EF4-FFF2-40B4-BE49-F238E27FC236}">
                <a16:creationId xmlns:a16="http://schemas.microsoft.com/office/drawing/2014/main" id="{96B00990-8427-5636-AC62-484EC5D1F514}"/>
              </a:ext>
            </a:extLst>
          </p:cNvPr>
          <p:cNvSpPr>
            <a:spLocks noGrp="1"/>
          </p:cNvSpPr>
          <p:nvPr>
            <p:ph idx="1"/>
          </p:nvPr>
        </p:nvSpPr>
        <p:spPr/>
        <p:txBody>
          <a:bodyPr/>
          <a:lstStyle/>
          <a:p>
            <a:r>
              <a:rPr lang="en-US" sz="2400" dirty="0"/>
              <a:t>Another common tip when designing prompts is to avoid saying what not to do but say what to do instead. </a:t>
            </a:r>
          </a:p>
          <a:p>
            <a:r>
              <a:rPr lang="en-US" sz="2400" dirty="0"/>
              <a:t>This encourages more specificity and focuses on the details that lead to good responses from the model</a:t>
            </a:r>
          </a:p>
        </p:txBody>
      </p:sp>
      <p:sp>
        <p:nvSpPr>
          <p:cNvPr id="4" name="Slide Number Placeholder 3">
            <a:extLst>
              <a:ext uri="{FF2B5EF4-FFF2-40B4-BE49-F238E27FC236}">
                <a16:creationId xmlns:a16="http://schemas.microsoft.com/office/drawing/2014/main" id="{879CFE10-ACAE-5AD1-AC43-872E1DA2CE8E}"/>
              </a:ext>
            </a:extLst>
          </p:cNvPr>
          <p:cNvSpPr>
            <a:spLocks noGrp="1"/>
          </p:cNvSpPr>
          <p:nvPr>
            <p:ph type="sldNum" sz="quarter" idx="12"/>
          </p:nvPr>
        </p:nvSpPr>
        <p:spPr/>
        <p:txBody>
          <a:bodyPr/>
          <a:lstStyle/>
          <a:p>
            <a:fld id="{A63C3627-CA08-479C-B4DD-25B4960CFA2F}" type="slidenum">
              <a:rPr lang="en-US" smtClean="0"/>
              <a:t>16</a:t>
            </a:fld>
            <a:endParaRPr lang="en-US"/>
          </a:p>
        </p:txBody>
      </p:sp>
      <p:pic>
        <p:nvPicPr>
          <p:cNvPr id="6" name="Picture 5">
            <a:extLst>
              <a:ext uri="{FF2B5EF4-FFF2-40B4-BE49-F238E27FC236}">
                <a16:creationId xmlns:a16="http://schemas.microsoft.com/office/drawing/2014/main" id="{767E38F3-C7E2-D50C-1579-DB1BE076DAB6}"/>
              </a:ext>
            </a:extLst>
          </p:cNvPr>
          <p:cNvPicPr>
            <a:picLocks noChangeAspect="1"/>
          </p:cNvPicPr>
          <p:nvPr/>
        </p:nvPicPr>
        <p:blipFill>
          <a:blip r:embed="rId2"/>
          <a:stretch>
            <a:fillRect/>
          </a:stretch>
        </p:blipFill>
        <p:spPr>
          <a:xfrm>
            <a:off x="546100" y="3429000"/>
            <a:ext cx="7422243" cy="1046162"/>
          </a:xfrm>
          <a:prstGeom prst="rect">
            <a:avLst/>
          </a:prstGeom>
          <a:ln>
            <a:solidFill>
              <a:srgbClr val="FF0000"/>
            </a:solidFill>
          </a:ln>
        </p:spPr>
      </p:pic>
      <p:pic>
        <p:nvPicPr>
          <p:cNvPr id="8" name="Picture 7">
            <a:extLst>
              <a:ext uri="{FF2B5EF4-FFF2-40B4-BE49-F238E27FC236}">
                <a16:creationId xmlns:a16="http://schemas.microsoft.com/office/drawing/2014/main" id="{39111DF1-7C67-0906-089C-CAC49951B3D5}"/>
              </a:ext>
            </a:extLst>
          </p:cNvPr>
          <p:cNvPicPr>
            <a:picLocks noChangeAspect="1"/>
          </p:cNvPicPr>
          <p:nvPr/>
        </p:nvPicPr>
        <p:blipFill>
          <a:blip r:embed="rId3"/>
          <a:stretch>
            <a:fillRect/>
          </a:stretch>
        </p:blipFill>
        <p:spPr>
          <a:xfrm>
            <a:off x="1323295" y="4288968"/>
            <a:ext cx="6645048" cy="610734"/>
          </a:xfrm>
          <a:prstGeom prst="rect">
            <a:avLst/>
          </a:prstGeom>
          <a:ln>
            <a:solidFill>
              <a:srgbClr val="FF0000"/>
            </a:solidFill>
          </a:ln>
        </p:spPr>
      </p:pic>
      <p:pic>
        <p:nvPicPr>
          <p:cNvPr id="10" name="Picture 9">
            <a:extLst>
              <a:ext uri="{FF2B5EF4-FFF2-40B4-BE49-F238E27FC236}">
                <a16:creationId xmlns:a16="http://schemas.microsoft.com/office/drawing/2014/main" id="{51934E0F-4257-7EFA-52D4-2B329EB710F1}"/>
              </a:ext>
            </a:extLst>
          </p:cNvPr>
          <p:cNvPicPr>
            <a:picLocks noChangeAspect="1"/>
          </p:cNvPicPr>
          <p:nvPr/>
        </p:nvPicPr>
        <p:blipFill>
          <a:blip r:embed="rId4"/>
          <a:stretch>
            <a:fillRect/>
          </a:stretch>
        </p:blipFill>
        <p:spPr>
          <a:xfrm>
            <a:off x="140494" y="5050631"/>
            <a:ext cx="9010650" cy="1197769"/>
          </a:xfrm>
          <a:prstGeom prst="rect">
            <a:avLst/>
          </a:prstGeom>
          <a:ln>
            <a:solidFill>
              <a:srgbClr val="FFFF00"/>
            </a:solidFill>
          </a:ln>
        </p:spPr>
      </p:pic>
      <p:pic>
        <p:nvPicPr>
          <p:cNvPr id="12" name="Picture 11">
            <a:extLst>
              <a:ext uri="{FF2B5EF4-FFF2-40B4-BE49-F238E27FC236}">
                <a16:creationId xmlns:a16="http://schemas.microsoft.com/office/drawing/2014/main" id="{AC4E7523-A9EA-3693-50BA-864B64ACDEFA}"/>
              </a:ext>
            </a:extLst>
          </p:cNvPr>
          <p:cNvPicPr>
            <a:picLocks noChangeAspect="1"/>
          </p:cNvPicPr>
          <p:nvPr/>
        </p:nvPicPr>
        <p:blipFill>
          <a:blip r:embed="rId5"/>
          <a:stretch>
            <a:fillRect/>
          </a:stretch>
        </p:blipFill>
        <p:spPr>
          <a:xfrm>
            <a:off x="6235473" y="5897369"/>
            <a:ext cx="5270727" cy="654437"/>
          </a:xfrm>
          <a:prstGeom prst="rect">
            <a:avLst/>
          </a:prstGeom>
          <a:ln>
            <a:solidFill>
              <a:srgbClr val="FFFF00"/>
            </a:solidFill>
          </a:ln>
        </p:spPr>
      </p:pic>
    </p:spTree>
    <p:extLst>
      <p:ext uri="{BB962C8B-B14F-4D97-AF65-F5344CB8AC3E}">
        <p14:creationId xmlns:p14="http://schemas.microsoft.com/office/powerpoint/2010/main" val="2448769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EFBE9-CDFE-948B-AC63-A6BF81EE798E}"/>
              </a:ext>
            </a:extLst>
          </p:cNvPr>
          <p:cNvSpPr>
            <a:spLocks noGrp="1"/>
          </p:cNvSpPr>
          <p:nvPr>
            <p:ph type="ctrTitle"/>
          </p:nvPr>
        </p:nvSpPr>
        <p:spPr/>
        <p:txBody>
          <a:bodyPr/>
          <a:lstStyle/>
          <a:p>
            <a:r>
              <a:rPr lang="en-US" dirty="0"/>
              <a:t>Examples of Prompts</a:t>
            </a:r>
          </a:p>
        </p:txBody>
      </p:sp>
      <p:sp>
        <p:nvSpPr>
          <p:cNvPr id="5" name="Subtitle 4">
            <a:extLst>
              <a:ext uri="{FF2B5EF4-FFF2-40B4-BE49-F238E27FC236}">
                <a16:creationId xmlns:a16="http://schemas.microsoft.com/office/drawing/2014/main" id="{D3B9503F-E703-939E-5389-4B43DCFE7511}"/>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D35B936B-FD8A-BB25-755B-63FE329077FD}"/>
              </a:ext>
            </a:extLst>
          </p:cNvPr>
          <p:cNvSpPr>
            <a:spLocks noGrp="1"/>
          </p:cNvSpPr>
          <p:nvPr>
            <p:ph type="sldNum" sz="quarter" idx="4"/>
          </p:nvPr>
        </p:nvSpPr>
        <p:spPr/>
        <p:txBody>
          <a:bodyPr/>
          <a:lstStyle/>
          <a:p>
            <a:fld id="{A63C3627-CA08-479C-B4DD-25B4960CFA2F}" type="slidenum">
              <a:rPr lang="en-US" smtClean="0"/>
              <a:t>17</a:t>
            </a:fld>
            <a:endParaRPr lang="en-US"/>
          </a:p>
        </p:txBody>
      </p:sp>
    </p:spTree>
    <p:extLst>
      <p:ext uri="{BB962C8B-B14F-4D97-AF65-F5344CB8AC3E}">
        <p14:creationId xmlns:p14="http://schemas.microsoft.com/office/powerpoint/2010/main" val="342157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D303-D1AA-8DC2-4929-59438EA9E733}"/>
              </a:ext>
            </a:extLst>
          </p:cNvPr>
          <p:cNvSpPr>
            <a:spLocks noGrp="1"/>
          </p:cNvSpPr>
          <p:nvPr>
            <p:ph type="title"/>
          </p:nvPr>
        </p:nvSpPr>
        <p:spPr/>
        <p:txBody>
          <a:bodyPr/>
          <a:lstStyle/>
          <a:p>
            <a:r>
              <a:rPr lang="en-US" dirty="0"/>
              <a:t>Text Summarization</a:t>
            </a:r>
          </a:p>
        </p:txBody>
      </p:sp>
      <p:sp>
        <p:nvSpPr>
          <p:cNvPr id="3" name="Content Placeholder 2">
            <a:extLst>
              <a:ext uri="{FF2B5EF4-FFF2-40B4-BE49-F238E27FC236}">
                <a16:creationId xmlns:a16="http://schemas.microsoft.com/office/drawing/2014/main" id="{B96FDAB2-0AC6-EFFB-861C-7DBA2674C4D7}"/>
              </a:ext>
            </a:extLst>
          </p:cNvPr>
          <p:cNvSpPr>
            <a:spLocks noGrp="1"/>
          </p:cNvSpPr>
          <p:nvPr>
            <p:ph idx="1"/>
          </p:nvPr>
        </p:nvSpPr>
        <p:spPr/>
        <p:txBody>
          <a:bodyPr/>
          <a:lstStyle/>
          <a:p>
            <a:r>
              <a:rPr lang="en-US" sz="2200" dirty="0"/>
              <a:t>One of the standard tasks in natural language generation is text summarization. </a:t>
            </a:r>
          </a:p>
          <a:p>
            <a:r>
              <a:rPr lang="en-US" sz="2200" dirty="0"/>
              <a:t>Text summarization can include many different flavors and domains. </a:t>
            </a:r>
          </a:p>
          <a:p>
            <a:r>
              <a:rPr lang="en-US" sz="2200" dirty="0"/>
              <a:t>In fact, one of the most promising applications of language models is the ability to summarize articles and concepts into quick and easy-to-read summaries.</a:t>
            </a:r>
          </a:p>
        </p:txBody>
      </p:sp>
      <p:sp>
        <p:nvSpPr>
          <p:cNvPr id="4" name="Slide Number Placeholder 3">
            <a:extLst>
              <a:ext uri="{FF2B5EF4-FFF2-40B4-BE49-F238E27FC236}">
                <a16:creationId xmlns:a16="http://schemas.microsoft.com/office/drawing/2014/main" id="{1234F2AA-7CB4-87BD-95F2-B29073EC4F97}"/>
              </a:ext>
            </a:extLst>
          </p:cNvPr>
          <p:cNvSpPr>
            <a:spLocks noGrp="1"/>
          </p:cNvSpPr>
          <p:nvPr>
            <p:ph type="sldNum" sz="quarter" idx="12"/>
          </p:nvPr>
        </p:nvSpPr>
        <p:spPr/>
        <p:txBody>
          <a:bodyPr/>
          <a:lstStyle/>
          <a:p>
            <a:fld id="{A63C3627-CA08-479C-B4DD-25B4960CFA2F}" type="slidenum">
              <a:rPr lang="en-US" smtClean="0"/>
              <a:t>18</a:t>
            </a:fld>
            <a:endParaRPr lang="en-US"/>
          </a:p>
        </p:txBody>
      </p:sp>
      <p:pic>
        <p:nvPicPr>
          <p:cNvPr id="6" name="Picture 5">
            <a:extLst>
              <a:ext uri="{FF2B5EF4-FFF2-40B4-BE49-F238E27FC236}">
                <a16:creationId xmlns:a16="http://schemas.microsoft.com/office/drawing/2014/main" id="{8D60E863-E916-ADCB-85BF-A85B9AB04BBF}"/>
              </a:ext>
            </a:extLst>
          </p:cNvPr>
          <p:cNvPicPr>
            <a:picLocks noChangeAspect="1"/>
          </p:cNvPicPr>
          <p:nvPr/>
        </p:nvPicPr>
        <p:blipFill>
          <a:blip r:embed="rId2"/>
          <a:stretch>
            <a:fillRect/>
          </a:stretch>
        </p:blipFill>
        <p:spPr>
          <a:xfrm>
            <a:off x="609600" y="3429000"/>
            <a:ext cx="6825343" cy="1559457"/>
          </a:xfrm>
          <a:prstGeom prst="rect">
            <a:avLst/>
          </a:prstGeom>
          <a:ln>
            <a:solidFill>
              <a:srgbClr val="00B0F0"/>
            </a:solidFill>
          </a:ln>
        </p:spPr>
      </p:pic>
      <p:pic>
        <p:nvPicPr>
          <p:cNvPr id="8" name="Picture 7">
            <a:extLst>
              <a:ext uri="{FF2B5EF4-FFF2-40B4-BE49-F238E27FC236}">
                <a16:creationId xmlns:a16="http://schemas.microsoft.com/office/drawing/2014/main" id="{94ADDFB6-E1A4-0927-56D0-37C0C270C5C8}"/>
              </a:ext>
            </a:extLst>
          </p:cNvPr>
          <p:cNvPicPr>
            <a:picLocks noChangeAspect="1"/>
          </p:cNvPicPr>
          <p:nvPr/>
        </p:nvPicPr>
        <p:blipFill>
          <a:blip r:embed="rId3"/>
          <a:stretch>
            <a:fillRect/>
          </a:stretch>
        </p:blipFill>
        <p:spPr>
          <a:xfrm>
            <a:off x="3864428" y="5172555"/>
            <a:ext cx="7929767" cy="814588"/>
          </a:xfrm>
          <a:prstGeom prst="rect">
            <a:avLst/>
          </a:prstGeom>
          <a:ln>
            <a:solidFill>
              <a:srgbClr val="00B0F0"/>
            </a:solidFill>
          </a:ln>
        </p:spPr>
      </p:pic>
    </p:spTree>
    <p:extLst>
      <p:ext uri="{BB962C8B-B14F-4D97-AF65-F5344CB8AC3E}">
        <p14:creationId xmlns:p14="http://schemas.microsoft.com/office/powerpoint/2010/main" val="4181524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C1D6-3C60-613B-F3BA-892C2C78FC34}"/>
              </a:ext>
            </a:extLst>
          </p:cNvPr>
          <p:cNvSpPr>
            <a:spLocks noGrp="1"/>
          </p:cNvSpPr>
          <p:nvPr>
            <p:ph type="title"/>
          </p:nvPr>
        </p:nvSpPr>
        <p:spPr/>
        <p:txBody>
          <a:bodyPr/>
          <a:lstStyle/>
          <a:p>
            <a:r>
              <a:rPr lang="en-US" dirty="0"/>
              <a:t>Information Extraction</a:t>
            </a:r>
          </a:p>
        </p:txBody>
      </p:sp>
      <p:sp>
        <p:nvSpPr>
          <p:cNvPr id="3" name="Content Placeholder 2">
            <a:extLst>
              <a:ext uri="{FF2B5EF4-FFF2-40B4-BE49-F238E27FC236}">
                <a16:creationId xmlns:a16="http://schemas.microsoft.com/office/drawing/2014/main" id="{99240942-F5DD-AC7F-8CCF-D2DDD7B9C22C}"/>
              </a:ext>
            </a:extLst>
          </p:cNvPr>
          <p:cNvSpPr>
            <a:spLocks noGrp="1"/>
          </p:cNvSpPr>
          <p:nvPr>
            <p:ph idx="1"/>
          </p:nvPr>
        </p:nvSpPr>
        <p:spPr/>
        <p:txBody>
          <a:bodyPr/>
          <a:lstStyle/>
          <a:p>
            <a:r>
              <a:rPr lang="en-US" sz="2200" dirty="0"/>
              <a:t>While language models are trained to perform natural language generation and related tasks, it's also very capable of performing classification and a range of other natural language processing (NLP) tasks</a:t>
            </a:r>
          </a:p>
        </p:txBody>
      </p:sp>
      <p:sp>
        <p:nvSpPr>
          <p:cNvPr id="4" name="Slide Number Placeholder 3">
            <a:extLst>
              <a:ext uri="{FF2B5EF4-FFF2-40B4-BE49-F238E27FC236}">
                <a16:creationId xmlns:a16="http://schemas.microsoft.com/office/drawing/2014/main" id="{4947F88A-502D-DAD1-66E0-108C46E11E50}"/>
              </a:ext>
            </a:extLst>
          </p:cNvPr>
          <p:cNvSpPr>
            <a:spLocks noGrp="1"/>
          </p:cNvSpPr>
          <p:nvPr>
            <p:ph type="sldNum" sz="quarter" idx="12"/>
          </p:nvPr>
        </p:nvSpPr>
        <p:spPr/>
        <p:txBody>
          <a:bodyPr/>
          <a:lstStyle/>
          <a:p>
            <a:fld id="{A63C3627-CA08-479C-B4DD-25B4960CFA2F}" type="slidenum">
              <a:rPr lang="en-US" smtClean="0"/>
              <a:t>19</a:t>
            </a:fld>
            <a:endParaRPr lang="en-US"/>
          </a:p>
        </p:txBody>
      </p:sp>
      <p:pic>
        <p:nvPicPr>
          <p:cNvPr id="6" name="Picture 5">
            <a:extLst>
              <a:ext uri="{FF2B5EF4-FFF2-40B4-BE49-F238E27FC236}">
                <a16:creationId xmlns:a16="http://schemas.microsoft.com/office/drawing/2014/main" id="{7CB38088-AF59-12DF-7012-2EB45584E97B}"/>
              </a:ext>
            </a:extLst>
          </p:cNvPr>
          <p:cNvPicPr>
            <a:picLocks noChangeAspect="1"/>
          </p:cNvPicPr>
          <p:nvPr/>
        </p:nvPicPr>
        <p:blipFill>
          <a:blip r:embed="rId2"/>
          <a:stretch>
            <a:fillRect/>
          </a:stretch>
        </p:blipFill>
        <p:spPr>
          <a:xfrm>
            <a:off x="609600" y="2839810"/>
            <a:ext cx="7957457" cy="2107606"/>
          </a:xfrm>
          <a:prstGeom prst="rect">
            <a:avLst/>
          </a:prstGeom>
          <a:ln>
            <a:solidFill>
              <a:srgbClr val="FF0000"/>
            </a:solidFill>
          </a:ln>
        </p:spPr>
      </p:pic>
      <p:pic>
        <p:nvPicPr>
          <p:cNvPr id="8" name="Picture 7">
            <a:extLst>
              <a:ext uri="{FF2B5EF4-FFF2-40B4-BE49-F238E27FC236}">
                <a16:creationId xmlns:a16="http://schemas.microsoft.com/office/drawing/2014/main" id="{E234E77E-9EC7-43D0-1E0C-BB1F820F17AC}"/>
              </a:ext>
            </a:extLst>
          </p:cNvPr>
          <p:cNvPicPr>
            <a:picLocks noChangeAspect="1"/>
          </p:cNvPicPr>
          <p:nvPr/>
        </p:nvPicPr>
        <p:blipFill>
          <a:blip r:embed="rId3"/>
          <a:stretch>
            <a:fillRect/>
          </a:stretch>
        </p:blipFill>
        <p:spPr>
          <a:xfrm>
            <a:off x="2629579" y="5249041"/>
            <a:ext cx="8543925" cy="571500"/>
          </a:xfrm>
          <a:prstGeom prst="rect">
            <a:avLst/>
          </a:prstGeom>
          <a:ln>
            <a:solidFill>
              <a:srgbClr val="FF0000"/>
            </a:solidFill>
          </a:ln>
        </p:spPr>
      </p:pic>
    </p:spTree>
    <p:extLst>
      <p:ext uri="{BB962C8B-B14F-4D97-AF65-F5344CB8AC3E}">
        <p14:creationId xmlns:p14="http://schemas.microsoft.com/office/powerpoint/2010/main" val="3386335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1DE1-581D-4269-8BD7-A5D4EA430A17}"/>
              </a:ext>
            </a:extLst>
          </p:cNvPr>
          <p:cNvSpPr>
            <a:spLocks noGrp="1"/>
          </p:cNvSpPr>
          <p:nvPr>
            <p:ph type="title"/>
          </p:nvPr>
        </p:nvSpPr>
        <p:spPr/>
        <p:txBody>
          <a:bodyPr/>
          <a:lstStyle/>
          <a:p>
            <a:r>
              <a:rPr lang="en-US" b="1" i="0" dirty="0">
                <a:effectLst/>
                <a:highlight>
                  <a:srgbClr val="FFFFFF"/>
                </a:highlight>
                <a:latin typeface="ui-sans-serif"/>
              </a:rPr>
              <a:t>Prompt Engineering</a:t>
            </a:r>
            <a:endParaRPr lang="en-US" dirty="0"/>
          </a:p>
        </p:txBody>
      </p:sp>
      <p:sp>
        <p:nvSpPr>
          <p:cNvPr id="3" name="Content Placeholder 2">
            <a:extLst>
              <a:ext uri="{FF2B5EF4-FFF2-40B4-BE49-F238E27FC236}">
                <a16:creationId xmlns:a16="http://schemas.microsoft.com/office/drawing/2014/main" id="{AC3860B3-A5CA-D04A-E341-FAC48C8935FA}"/>
              </a:ext>
            </a:extLst>
          </p:cNvPr>
          <p:cNvSpPr>
            <a:spLocks noGrp="1"/>
          </p:cNvSpPr>
          <p:nvPr>
            <p:ph idx="1"/>
          </p:nvPr>
        </p:nvSpPr>
        <p:spPr/>
        <p:txBody>
          <a:bodyPr/>
          <a:lstStyle/>
          <a:p>
            <a:r>
              <a:rPr lang="en-US" sz="2800" dirty="0"/>
              <a:t>Prompt engineering is a relatively new discipline for developing and optimizing prompts to efficiently use language models (LMs) for a wide variety of applications and research topics. </a:t>
            </a:r>
          </a:p>
          <a:p>
            <a:r>
              <a:rPr lang="en-US" sz="2800" dirty="0"/>
              <a:t>Prompt engineering skills help to better understand the capabilities and limitations of large language models (LLMs).</a:t>
            </a:r>
          </a:p>
          <a:p>
            <a:r>
              <a:rPr lang="en-US" sz="2800" dirty="0"/>
              <a:t>Researchers use prompt engineering to improve the capacity of LLMs on a wide range of common and complex tasks such as question answering and arithmetic reasoning. </a:t>
            </a:r>
          </a:p>
          <a:p>
            <a:r>
              <a:rPr lang="en-US" sz="2800" dirty="0"/>
              <a:t>Developers use prompt engineering to design robust and effective prompting techniques that interface with LLMs and other tools.</a:t>
            </a:r>
          </a:p>
        </p:txBody>
      </p:sp>
      <p:sp>
        <p:nvSpPr>
          <p:cNvPr id="4" name="Slide Number Placeholder 3">
            <a:extLst>
              <a:ext uri="{FF2B5EF4-FFF2-40B4-BE49-F238E27FC236}">
                <a16:creationId xmlns:a16="http://schemas.microsoft.com/office/drawing/2014/main" id="{ECBF4825-8734-170F-5B6E-7687388F3B8A}"/>
              </a:ext>
            </a:extLst>
          </p:cNvPr>
          <p:cNvSpPr>
            <a:spLocks noGrp="1"/>
          </p:cNvSpPr>
          <p:nvPr>
            <p:ph type="sldNum" sz="quarter" idx="12"/>
          </p:nvPr>
        </p:nvSpPr>
        <p:spPr/>
        <p:txBody>
          <a:bodyPr/>
          <a:lstStyle/>
          <a:p>
            <a:fld id="{A63C3627-CA08-479C-B4DD-25B4960CFA2F}" type="slidenum">
              <a:rPr lang="en-US" smtClean="0"/>
              <a:t>2</a:t>
            </a:fld>
            <a:endParaRPr lang="en-US"/>
          </a:p>
        </p:txBody>
      </p:sp>
    </p:spTree>
    <p:extLst>
      <p:ext uri="{BB962C8B-B14F-4D97-AF65-F5344CB8AC3E}">
        <p14:creationId xmlns:p14="http://schemas.microsoft.com/office/powerpoint/2010/main" val="2164900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CE1B3-334E-04D9-D8A3-5975CB71C465}"/>
              </a:ext>
            </a:extLst>
          </p:cNvPr>
          <p:cNvSpPr>
            <a:spLocks noGrp="1"/>
          </p:cNvSpPr>
          <p:nvPr>
            <p:ph type="title"/>
          </p:nvPr>
        </p:nvSpPr>
        <p:spPr/>
        <p:txBody>
          <a:bodyPr/>
          <a:lstStyle/>
          <a:p>
            <a:r>
              <a:rPr lang="en-US" dirty="0"/>
              <a:t>Question Answering</a:t>
            </a:r>
          </a:p>
        </p:txBody>
      </p:sp>
      <p:sp>
        <p:nvSpPr>
          <p:cNvPr id="3" name="Content Placeholder 2">
            <a:extLst>
              <a:ext uri="{FF2B5EF4-FFF2-40B4-BE49-F238E27FC236}">
                <a16:creationId xmlns:a16="http://schemas.microsoft.com/office/drawing/2014/main" id="{C4E5A67D-87CF-D2E8-B76C-E30EFA50424C}"/>
              </a:ext>
            </a:extLst>
          </p:cNvPr>
          <p:cNvSpPr>
            <a:spLocks noGrp="1"/>
          </p:cNvSpPr>
          <p:nvPr>
            <p:ph idx="1"/>
          </p:nvPr>
        </p:nvSpPr>
        <p:spPr/>
        <p:txBody>
          <a:bodyPr/>
          <a:lstStyle/>
          <a:p>
            <a:r>
              <a:rPr lang="en-US" sz="2200" dirty="0"/>
              <a:t>One of the best ways to get the model to respond with specific answers is to improve the format of the prompt. </a:t>
            </a:r>
          </a:p>
          <a:p>
            <a:r>
              <a:rPr lang="en-US" sz="2200" dirty="0"/>
              <a:t>A prompt could combine instructions, context, input, and output indicators to get improved results. While these components are not required, it becomes a good practice as the more specific you are with instruction, the better results you will get. </a:t>
            </a:r>
          </a:p>
        </p:txBody>
      </p:sp>
      <p:sp>
        <p:nvSpPr>
          <p:cNvPr id="4" name="Slide Number Placeholder 3">
            <a:extLst>
              <a:ext uri="{FF2B5EF4-FFF2-40B4-BE49-F238E27FC236}">
                <a16:creationId xmlns:a16="http://schemas.microsoft.com/office/drawing/2014/main" id="{4FEB03CA-8A95-497A-8195-CD35A1E461D0}"/>
              </a:ext>
            </a:extLst>
          </p:cNvPr>
          <p:cNvSpPr>
            <a:spLocks noGrp="1"/>
          </p:cNvSpPr>
          <p:nvPr>
            <p:ph type="sldNum" sz="quarter" idx="12"/>
          </p:nvPr>
        </p:nvSpPr>
        <p:spPr/>
        <p:txBody>
          <a:bodyPr/>
          <a:lstStyle/>
          <a:p>
            <a:fld id="{A63C3627-CA08-479C-B4DD-25B4960CFA2F}" type="slidenum">
              <a:rPr lang="en-US" smtClean="0"/>
              <a:t>20</a:t>
            </a:fld>
            <a:endParaRPr lang="en-US"/>
          </a:p>
        </p:txBody>
      </p:sp>
      <p:pic>
        <p:nvPicPr>
          <p:cNvPr id="6" name="Picture 5">
            <a:extLst>
              <a:ext uri="{FF2B5EF4-FFF2-40B4-BE49-F238E27FC236}">
                <a16:creationId xmlns:a16="http://schemas.microsoft.com/office/drawing/2014/main" id="{E26CF610-5EE7-4774-3E8B-5ADC14E1C7D5}"/>
              </a:ext>
            </a:extLst>
          </p:cNvPr>
          <p:cNvPicPr>
            <a:picLocks noChangeAspect="1"/>
          </p:cNvPicPr>
          <p:nvPr/>
        </p:nvPicPr>
        <p:blipFill>
          <a:blip r:embed="rId2"/>
          <a:stretch>
            <a:fillRect/>
          </a:stretch>
        </p:blipFill>
        <p:spPr>
          <a:xfrm>
            <a:off x="609600" y="3799773"/>
            <a:ext cx="7725455" cy="2389889"/>
          </a:xfrm>
          <a:prstGeom prst="rect">
            <a:avLst/>
          </a:prstGeom>
          <a:ln w="19050">
            <a:solidFill>
              <a:srgbClr val="002060"/>
            </a:solidFill>
          </a:ln>
        </p:spPr>
      </p:pic>
      <p:pic>
        <p:nvPicPr>
          <p:cNvPr id="8" name="Picture 7">
            <a:extLst>
              <a:ext uri="{FF2B5EF4-FFF2-40B4-BE49-F238E27FC236}">
                <a16:creationId xmlns:a16="http://schemas.microsoft.com/office/drawing/2014/main" id="{6C47A153-D70E-8638-4489-AB47EB900CF9}"/>
              </a:ext>
            </a:extLst>
          </p:cNvPr>
          <p:cNvPicPr>
            <a:picLocks noChangeAspect="1"/>
          </p:cNvPicPr>
          <p:nvPr/>
        </p:nvPicPr>
        <p:blipFill>
          <a:blip r:embed="rId3"/>
          <a:stretch>
            <a:fillRect/>
          </a:stretch>
        </p:blipFill>
        <p:spPr>
          <a:xfrm>
            <a:off x="9520918" y="3860006"/>
            <a:ext cx="1190625" cy="1533525"/>
          </a:xfrm>
          <a:prstGeom prst="rect">
            <a:avLst/>
          </a:prstGeom>
          <a:ln w="19050">
            <a:solidFill>
              <a:srgbClr val="002060"/>
            </a:solidFill>
          </a:ln>
        </p:spPr>
      </p:pic>
    </p:spTree>
    <p:extLst>
      <p:ext uri="{BB962C8B-B14F-4D97-AF65-F5344CB8AC3E}">
        <p14:creationId xmlns:p14="http://schemas.microsoft.com/office/powerpoint/2010/main" val="3911956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EF82-F47A-C830-784E-212ED5ACAF1D}"/>
              </a:ext>
            </a:extLst>
          </p:cNvPr>
          <p:cNvSpPr>
            <a:spLocks noGrp="1"/>
          </p:cNvSpPr>
          <p:nvPr>
            <p:ph type="title"/>
          </p:nvPr>
        </p:nvSpPr>
        <p:spPr/>
        <p:txBody>
          <a:bodyPr/>
          <a:lstStyle/>
          <a:p>
            <a:r>
              <a:rPr lang="en-US" dirty="0"/>
              <a:t>Text Classification</a:t>
            </a:r>
          </a:p>
        </p:txBody>
      </p:sp>
      <p:sp>
        <p:nvSpPr>
          <p:cNvPr id="3" name="Content Placeholder 2">
            <a:extLst>
              <a:ext uri="{FF2B5EF4-FFF2-40B4-BE49-F238E27FC236}">
                <a16:creationId xmlns:a16="http://schemas.microsoft.com/office/drawing/2014/main" id="{4E674FB2-9802-CFB7-AEB3-78FC4FEFB761}"/>
              </a:ext>
            </a:extLst>
          </p:cNvPr>
          <p:cNvSpPr>
            <a:spLocks noGrp="1"/>
          </p:cNvSpPr>
          <p:nvPr>
            <p:ph idx="1"/>
          </p:nvPr>
        </p:nvSpPr>
        <p:spPr/>
        <p:txBody>
          <a:bodyPr/>
          <a:lstStyle/>
          <a:p>
            <a:r>
              <a:rPr lang="en-US" sz="2200" dirty="0"/>
              <a:t>So far, you have used simple instructions to perform a task.</a:t>
            </a:r>
          </a:p>
          <a:p>
            <a:r>
              <a:rPr lang="en-US" sz="2200" dirty="0"/>
              <a:t>As a prompt engineer, you need to get better at providing better instructions. </a:t>
            </a:r>
          </a:p>
          <a:p>
            <a:r>
              <a:rPr lang="en-US" sz="2200" dirty="0"/>
              <a:t>You will also find that for harder use cases, just providing instructions won't be enough. This is where you need to think more about the context and the different elements you can use in a prompt. </a:t>
            </a:r>
          </a:p>
          <a:p>
            <a:r>
              <a:rPr lang="en-US" sz="2200" dirty="0"/>
              <a:t>Other elements you can provide are input data or examples.</a:t>
            </a:r>
          </a:p>
        </p:txBody>
      </p:sp>
      <p:sp>
        <p:nvSpPr>
          <p:cNvPr id="4" name="Slide Number Placeholder 3">
            <a:extLst>
              <a:ext uri="{FF2B5EF4-FFF2-40B4-BE49-F238E27FC236}">
                <a16:creationId xmlns:a16="http://schemas.microsoft.com/office/drawing/2014/main" id="{6302F257-D23E-B0A5-4455-EE97251D4F55}"/>
              </a:ext>
            </a:extLst>
          </p:cNvPr>
          <p:cNvSpPr>
            <a:spLocks noGrp="1"/>
          </p:cNvSpPr>
          <p:nvPr>
            <p:ph type="sldNum" sz="quarter" idx="12"/>
          </p:nvPr>
        </p:nvSpPr>
        <p:spPr/>
        <p:txBody>
          <a:bodyPr/>
          <a:lstStyle/>
          <a:p>
            <a:fld id="{A63C3627-CA08-479C-B4DD-25B4960CFA2F}" type="slidenum">
              <a:rPr lang="en-US" smtClean="0"/>
              <a:t>21</a:t>
            </a:fld>
            <a:endParaRPr lang="en-US"/>
          </a:p>
        </p:txBody>
      </p:sp>
      <p:pic>
        <p:nvPicPr>
          <p:cNvPr id="8" name="Picture 7">
            <a:extLst>
              <a:ext uri="{FF2B5EF4-FFF2-40B4-BE49-F238E27FC236}">
                <a16:creationId xmlns:a16="http://schemas.microsoft.com/office/drawing/2014/main" id="{396FFA39-64AE-A22F-DEAF-21C02C4A4C81}"/>
              </a:ext>
            </a:extLst>
          </p:cNvPr>
          <p:cNvPicPr>
            <a:picLocks noChangeAspect="1"/>
          </p:cNvPicPr>
          <p:nvPr/>
        </p:nvPicPr>
        <p:blipFill>
          <a:blip r:embed="rId2"/>
          <a:stretch>
            <a:fillRect/>
          </a:stretch>
        </p:blipFill>
        <p:spPr>
          <a:xfrm>
            <a:off x="609600" y="4373336"/>
            <a:ext cx="6060026" cy="1635578"/>
          </a:xfrm>
          <a:prstGeom prst="rect">
            <a:avLst/>
          </a:prstGeom>
          <a:ln w="19050">
            <a:solidFill>
              <a:srgbClr val="FF0000"/>
            </a:solidFill>
          </a:ln>
        </p:spPr>
      </p:pic>
      <p:pic>
        <p:nvPicPr>
          <p:cNvPr id="10" name="Picture 9">
            <a:extLst>
              <a:ext uri="{FF2B5EF4-FFF2-40B4-BE49-F238E27FC236}">
                <a16:creationId xmlns:a16="http://schemas.microsoft.com/office/drawing/2014/main" id="{D0A16845-3178-5BD9-9A49-0B8A9DC83C17}"/>
              </a:ext>
            </a:extLst>
          </p:cNvPr>
          <p:cNvPicPr>
            <a:picLocks noChangeAspect="1"/>
          </p:cNvPicPr>
          <p:nvPr/>
        </p:nvPicPr>
        <p:blipFill>
          <a:blip r:embed="rId3"/>
          <a:stretch>
            <a:fillRect/>
          </a:stretch>
        </p:blipFill>
        <p:spPr>
          <a:xfrm>
            <a:off x="7762194" y="4618264"/>
            <a:ext cx="1152525" cy="1390650"/>
          </a:xfrm>
          <a:prstGeom prst="rect">
            <a:avLst/>
          </a:prstGeom>
          <a:ln w="19050">
            <a:solidFill>
              <a:srgbClr val="FF0000"/>
            </a:solidFill>
          </a:ln>
        </p:spPr>
      </p:pic>
    </p:spTree>
    <p:extLst>
      <p:ext uri="{BB962C8B-B14F-4D97-AF65-F5344CB8AC3E}">
        <p14:creationId xmlns:p14="http://schemas.microsoft.com/office/powerpoint/2010/main" val="263134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D3E7-64FD-44A5-4C85-60186768A823}"/>
              </a:ext>
            </a:extLst>
          </p:cNvPr>
          <p:cNvSpPr>
            <a:spLocks noGrp="1"/>
          </p:cNvSpPr>
          <p:nvPr>
            <p:ph type="title"/>
          </p:nvPr>
        </p:nvSpPr>
        <p:spPr/>
        <p:txBody>
          <a:bodyPr/>
          <a:lstStyle/>
          <a:p>
            <a:r>
              <a:rPr lang="en-US" dirty="0"/>
              <a:t>Conversation</a:t>
            </a:r>
          </a:p>
        </p:txBody>
      </p:sp>
      <p:sp>
        <p:nvSpPr>
          <p:cNvPr id="3" name="Content Placeholder 2">
            <a:extLst>
              <a:ext uri="{FF2B5EF4-FFF2-40B4-BE49-F238E27FC236}">
                <a16:creationId xmlns:a16="http://schemas.microsoft.com/office/drawing/2014/main" id="{4C3FB175-AD86-E75E-71D6-4ED9E9029910}"/>
              </a:ext>
            </a:extLst>
          </p:cNvPr>
          <p:cNvSpPr>
            <a:spLocks noGrp="1"/>
          </p:cNvSpPr>
          <p:nvPr>
            <p:ph idx="1"/>
          </p:nvPr>
        </p:nvSpPr>
        <p:spPr/>
        <p:txBody>
          <a:bodyPr/>
          <a:lstStyle/>
          <a:p>
            <a:r>
              <a:rPr lang="en-US" sz="2600" dirty="0"/>
              <a:t>Perhaps one of the more interesting things you can achieve with prompt engineering is instructing the LLM system on how to behave, its intent, and its identity. </a:t>
            </a:r>
          </a:p>
          <a:p>
            <a:r>
              <a:rPr lang="en-US" sz="2600" dirty="0"/>
              <a:t>This is particularly useful when you are building conversational systems like customer service chatbots.</a:t>
            </a:r>
          </a:p>
          <a:p>
            <a:r>
              <a:rPr lang="en-US" sz="2600" dirty="0"/>
              <a:t>For instance, let's create a conversational system that's able to generate more technical and scientific responses to questions. </a:t>
            </a:r>
          </a:p>
          <a:p>
            <a:r>
              <a:rPr lang="en-US" sz="2600" dirty="0"/>
              <a:t>Note how you are explicitly telling it how to behave through the instruction. This is sometimes referred to as role prompting.</a:t>
            </a:r>
          </a:p>
        </p:txBody>
      </p:sp>
      <p:sp>
        <p:nvSpPr>
          <p:cNvPr id="4" name="Slide Number Placeholder 3">
            <a:extLst>
              <a:ext uri="{FF2B5EF4-FFF2-40B4-BE49-F238E27FC236}">
                <a16:creationId xmlns:a16="http://schemas.microsoft.com/office/drawing/2014/main" id="{D3B3C2A2-2CEE-3C6F-E554-CFC4DFCB7737}"/>
              </a:ext>
            </a:extLst>
          </p:cNvPr>
          <p:cNvSpPr>
            <a:spLocks noGrp="1"/>
          </p:cNvSpPr>
          <p:nvPr>
            <p:ph type="sldNum" sz="quarter" idx="12"/>
          </p:nvPr>
        </p:nvSpPr>
        <p:spPr/>
        <p:txBody>
          <a:bodyPr/>
          <a:lstStyle/>
          <a:p>
            <a:fld id="{A63C3627-CA08-479C-B4DD-25B4960CFA2F}" type="slidenum">
              <a:rPr lang="en-US" smtClean="0"/>
              <a:t>22</a:t>
            </a:fld>
            <a:endParaRPr lang="en-US"/>
          </a:p>
        </p:txBody>
      </p:sp>
    </p:spTree>
    <p:extLst>
      <p:ext uri="{BB962C8B-B14F-4D97-AF65-F5344CB8AC3E}">
        <p14:creationId xmlns:p14="http://schemas.microsoft.com/office/powerpoint/2010/main" val="1581640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00F4-F3DE-F3AD-ECAC-B0DCE7933A96}"/>
              </a:ext>
            </a:extLst>
          </p:cNvPr>
          <p:cNvSpPr>
            <a:spLocks noGrp="1"/>
          </p:cNvSpPr>
          <p:nvPr>
            <p:ph type="title"/>
          </p:nvPr>
        </p:nvSpPr>
        <p:spPr/>
        <p:txBody>
          <a:bodyPr/>
          <a:lstStyle/>
          <a:p>
            <a:r>
              <a:rPr lang="en-US" dirty="0"/>
              <a:t>Conversation</a:t>
            </a:r>
          </a:p>
        </p:txBody>
      </p:sp>
      <p:pic>
        <p:nvPicPr>
          <p:cNvPr id="6" name="Content Placeholder 5">
            <a:extLst>
              <a:ext uri="{FF2B5EF4-FFF2-40B4-BE49-F238E27FC236}">
                <a16:creationId xmlns:a16="http://schemas.microsoft.com/office/drawing/2014/main" id="{48E55EC5-7983-BF6A-4FF9-D5030EB8027C}"/>
              </a:ext>
            </a:extLst>
          </p:cNvPr>
          <p:cNvPicPr>
            <a:picLocks noGrp="1" noChangeAspect="1"/>
          </p:cNvPicPr>
          <p:nvPr>
            <p:ph idx="1"/>
          </p:nvPr>
        </p:nvPicPr>
        <p:blipFill>
          <a:blip r:embed="rId2"/>
          <a:stretch>
            <a:fillRect/>
          </a:stretch>
        </p:blipFill>
        <p:spPr>
          <a:xfrm>
            <a:off x="477453" y="1627187"/>
            <a:ext cx="5618547" cy="4506235"/>
          </a:xfrm>
          <a:ln w="19050">
            <a:solidFill>
              <a:srgbClr val="92D050"/>
            </a:solidFill>
          </a:ln>
        </p:spPr>
      </p:pic>
      <p:sp>
        <p:nvSpPr>
          <p:cNvPr id="4" name="Slide Number Placeholder 3">
            <a:extLst>
              <a:ext uri="{FF2B5EF4-FFF2-40B4-BE49-F238E27FC236}">
                <a16:creationId xmlns:a16="http://schemas.microsoft.com/office/drawing/2014/main" id="{971E30F8-6B8E-634F-8085-BDAE2CE29349}"/>
              </a:ext>
            </a:extLst>
          </p:cNvPr>
          <p:cNvSpPr>
            <a:spLocks noGrp="1"/>
          </p:cNvSpPr>
          <p:nvPr>
            <p:ph type="sldNum" sz="quarter" idx="12"/>
          </p:nvPr>
        </p:nvSpPr>
        <p:spPr/>
        <p:txBody>
          <a:bodyPr/>
          <a:lstStyle/>
          <a:p>
            <a:fld id="{A63C3627-CA08-479C-B4DD-25B4960CFA2F}" type="slidenum">
              <a:rPr lang="en-US" smtClean="0"/>
              <a:t>23</a:t>
            </a:fld>
            <a:endParaRPr lang="en-US"/>
          </a:p>
        </p:txBody>
      </p:sp>
      <p:pic>
        <p:nvPicPr>
          <p:cNvPr id="8" name="Picture 7">
            <a:extLst>
              <a:ext uri="{FF2B5EF4-FFF2-40B4-BE49-F238E27FC236}">
                <a16:creationId xmlns:a16="http://schemas.microsoft.com/office/drawing/2014/main" id="{327D6A2C-4BB2-BF6D-A58D-AB23EE781F66}"/>
              </a:ext>
            </a:extLst>
          </p:cNvPr>
          <p:cNvPicPr>
            <a:picLocks noChangeAspect="1"/>
          </p:cNvPicPr>
          <p:nvPr/>
        </p:nvPicPr>
        <p:blipFill>
          <a:blip r:embed="rId3"/>
          <a:stretch>
            <a:fillRect/>
          </a:stretch>
        </p:blipFill>
        <p:spPr>
          <a:xfrm>
            <a:off x="6553200" y="1633307"/>
            <a:ext cx="5366657" cy="4506236"/>
          </a:xfrm>
          <a:prstGeom prst="rect">
            <a:avLst/>
          </a:prstGeom>
          <a:ln w="19050">
            <a:solidFill>
              <a:srgbClr val="92D050"/>
            </a:solidFill>
          </a:ln>
        </p:spPr>
      </p:pic>
    </p:spTree>
    <p:extLst>
      <p:ext uri="{BB962C8B-B14F-4D97-AF65-F5344CB8AC3E}">
        <p14:creationId xmlns:p14="http://schemas.microsoft.com/office/powerpoint/2010/main" val="253264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395B-6DDE-75BF-5838-9DB298188092}"/>
              </a:ext>
            </a:extLst>
          </p:cNvPr>
          <p:cNvSpPr>
            <a:spLocks noGrp="1"/>
          </p:cNvSpPr>
          <p:nvPr>
            <p:ph type="title"/>
          </p:nvPr>
        </p:nvSpPr>
        <p:spPr/>
        <p:txBody>
          <a:bodyPr/>
          <a:lstStyle/>
          <a:p>
            <a:r>
              <a:rPr lang="en-US" dirty="0"/>
              <a:t>Code Generation</a:t>
            </a:r>
          </a:p>
        </p:txBody>
      </p:sp>
      <p:sp>
        <p:nvSpPr>
          <p:cNvPr id="3" name="Content Placeholder 2">
            <a:extLst>
              <a:ext uri="{FF2B5EF4-FFF2-40B4-BE49-F238E27FC236}">
                <a16:creationId xmlns:a16="http://schemas.microsoft.com/office/drawing/2014/main" id="{6B643664-F4C6-506E-FACC-AA3BA56E0761}"/>
              </a:ext>
            </a:extLst>
          </p:cNvPr>
          <p:cNvSpPr>
            <a:spLocks noGrp="1"/>
          </p:cNvSpPr>
          <p:nvPr>
            <p:ph idx="1"/>
          </p:nvPr>
        </p:nvSpPr>
        <p:spPr/>
        <p:txBody>
          <a:bodyPr/>
          <a:lstStyle/>
          <a:p>
            <a:r>
              <a:rPr lang="en-US" sz="2400" dirty="0"/>
              <a:t>One application where LLMs are quite effective is code generation. </a:t>
            </a:r>
          </a:p>
          <a:p>
            <a:r>
              <a:rPr lang="en-US" sz="2400" dirty="0"/>
              <a:t>Copilot is a great example of this. </a:t>
            </a:r>
          </a:p>
          <a:p>
            <a:r>
              <a:rPr lang="en-US" sz="2400" dirty="0"/>
              <a:t>There are a vast number of code-generation tasks you can perform with clever prompts. </a:t>
            </a:r>
          </a:p>
        </p:txBody>
      </p:sp>
      <p:sp>
        <p:nvSpPr>
          <p:cNvPr id="4" name="Slide Number Placeholder 3">
            <a:extLst>
              <a:ext uri="{FF2B5EF4-FFF2-40B4-BE49-F238E27FC236}">
                <a16:creationId xmlns:a16="http://schemas.microsoft.com/office/drawing/2014/main" id="{F4C836ED-51E4-FB84-51F1-A880BC9DBC06}"/>
              </a:ext>
            </a:extLst>
          </p:cNvPr>
          <p:cNvSpPr>
            <a:spLocks noGrp="1"/>
          </p:cNvSpPr>
          <p:nvPr>
            <p:ph type="sldNum" sz="quarter" idx="12"/>
          </p:nvPr>
        </p:nvSpPr>
        <p:spPr/>
        <p:txBody>
          <a:bodyPr/>
          <a:lstStyle/>
          <a:p>
            <a:fld id="{A63C3627-CA08-479C-B4DD-25B4960CFA2F}" type="slidenum">
              <a:rPr lang="en-US" smtClean="0"/>
              <a:t>24</a:t>
            </a:fld>
            <a:endParaRPr lang="en-US"/>
          </a:p>
        </p:txBody>
      </p:sp>
      <p:pic>
        <p:nvPicPr>
          <p:cNvPr id="6" name="Picture 5">
            <a:extLst>
              <a:ext uri="{FF2B5EF4-FFF2-40B4-BE49-F238E27FC236}">
                <a16:creationId xmlns:a16="http://schemas.microsoft.com/office/drawing/2014/main" id="{9670B235-1020-67A7-4EDE-2BD028AE40A9}"/>
              </a:ext>
            </a:extLst>
          </p:cNvPr>
          <p:cNvPicPr>
            <a:picLocks noChangeAspect="1"/>
          </p:cNvPicPr>
          <p:nvPr/>
        </p:nvPicPr>
        <p:blipFill>
          <a:blip r:embed="rId2"/>
          <a:stretch>
            <a:fillRect/>
          </a:stretch>
        </p:blipFill>
        <p:spPr>
          <a:xfrm>
            <a:off x="609600" y="3559628"/>
            <a:ext cx="4810125" cy="3037115"/>
          </a:xfrm>
          <a:prstGeom prst="rect">
            <a:avLst/>
          </a:prstGeom>
          <a:ln w="19050">
            <a:solidFill>
              <a:srgbClr val="7030A0"/>
            </a:solidFill>
          </a:ln>
        </p:spPr>
      </p:pic>
      <p:pic>
        <p:nvPicPr>
          <p:cNvPr id="8" name="Picture 7">
            <a:extLst>
              <a:ext uri="{FF2B5EF4-FFF2-40B4-BE49-F238E27FC236}">
                <a16:creationId xmlns:a16="http://schemas.microsoft.com/office/drawing/2014/main" id="{768F99E6-26DE-1B39-CFD1-058C3790659E}"/>
              </a:ext>
            </a:extLst>
          </p:cNvPr>
          <p:cNvPicPr>
            <a:picLocks noChangeAspect="1"/>
          </p:cNvPicPr>
          <p:nvPr/>
        </p:nvPicPr>
        <p:blipFill>
          <a:blip r:embed="rId3"/>
          <a:stretch>
            <a:fillRect/>
          </a:stretch>
        </p:blipFill>
        <p:spPr>
          <a:xfrm>
            <a:off x="6096000" y="3267915"/>
            <a:ext cx="5876925" cy="3437685"/>
          </a:xfrm>
          <a:prstGeom prst="rect">
            <a:avLst/>
          </a:prstGeom>
          <a:ln w="19050">
            <a:solidFill>
              <a:srgbClr val="7030A0"/>
            </a:solidFill>
          </a:ln>
        </p:spPr>
      </p:pic>
    </p:spTree>
    <p:extLst>
      <p:ext uri="{BB962C8B-B14F-4D97-AF65-F5344CB8AC3E}">
        <p14:creationId xmlns:p14="http://schemas.microsoft.com/office/powerpoint/2010/main" val="3894041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AA6F-DA6C-1FF3-E2D3-030D095B44C2}"/>
              </a:ext>
            </a:extLst>
          </p:cNvPr>
          <p:cNvSpPr>
            <a:spLocks noGrp="1"/>
          </p:cNvSpPr>
          <p:nvPr>
            <p:ph type="title"/>
          </p:nvPr>
        </p:nvSpPr>
        <p:spPr/>
        <p:txBody>
          <a:bodyPr/>
          <a:lstStyle/>
          <a:p>
            <a:r>
              <a:rPr lang="en-US" dirty="0"/>
              <a:t>Reasoning</a:t>
            </a:r>
          </a:p>
        </p:txBody>
      </p:sp>
      <p:sp>
        <p:nvSpPr>
          <p:cNvPr id="3" name="Content Placeholder 2">
            <a:extLst>
              <a:ext uri="{FF2B5EF4-FFF2-40B4-BE49-F238E27FC236}">
                <a16:creationId xmlns:a16="http://schemas.microsoft.com/office/drawing/2014/main" id="{C5E9BD54-1780-A959-C4B0-F96E49B0051D}"/>
              </a:ext>
            </a:extLst>
          </p:cNvPr>
          <p:cNvSpPr>
            <a:spLocks noGrp="1"/>
          </p:cNvSpPr>
          <p:nvPr>
            <p:ph idx="1"/>
          </p:nvPr>
        </p:nvSpPr>
        <p:spPr/>
        <p:txBody>
          <a:bodyPr/>
          <a:lstStyle/>
          <a:p>
            <a:r>
              <a:rPr lang="en-US" sz="2600" dirty="0"/>
              <a:t>Perhaps one of the most difficult tasks for an LLM today is one that requires some form of reasoning. </a:t>
            </a:r>
          </a:p>
          <a:p>
            <a:r>
              <a:rPr lang="en-US" sz="2600" dirty="0"/>
              <a:t>Reasoning is one of most interesting areas due to the types of complex applications that can emerge from LLMs.</a:t>
            </a:r>
          </a:p>
          <a:p>
            <a:r>
              <a:rPr lang="en-US" sz="2600" dirty="0"/>
              <a:t>There have been some improvements in tasks involving mathematical capabilities. </a:t>
            </a:r>
          </a:p>
          <a:p>
            <a:r>
              <a:rPr lang="en-US" sz="2600" dirty="0"/>
              <a:t>That said, it's important to note that current LLMs struggle to perform reasoning tasks so this requires even more advanced prompt engineering techniques. </a:t>
            </a:r>
          </a:p>
        </p:txBody>
      </p:sp>
      <p:sp>
        <p:nvSpPr>
          <p:cNvPr id="4" name="Slide Number Placeholder 3">
            <a:extLst>
              <a:ext uri="{FF2B5EF4-FFF2-40B4-BE49-F238E27FC236}">
                <a16:creationId xmlns:a16="http://schemas.microsoft.com/office/drawing/2014/main" id="{5D0B1CD7-4101-B061-D051-FA66D4D07483}"/>
              </a:ext>
            </a:extLst>
          </p:cNvPr>
          <p:cNvSpPr>
            <a:spLocks noGrp="1"/>
          </p:cNvSpPr>
          <p:nvPr>
            <p:ph type="sldNum" sz="quarter" idx="12"/>
          </p:nvPr>
        </p:nvSpPr>
        <p:spPr/>
        <p:txBody>
          <a:bodyPr/>
          <a:lstStyle/>
          <a:p>
            <a:fld id="{A63C3627-CA08-479C-B4DD-25B4960CFA2F}" type="slidenum">
              <a:rPr lang="en-US" smtClean="0"/>
              <a:t>25</a:t>
            </a:fld>
            <a:endParaRPr lang="en-US"/>
          </a:p>
        </p:txBody>
      </p:sp>
    </p:spTree>
    <p:extLst>
      <p:ext uri="{BB962C8B-B14F-4D97-AF65-F5344CB8AC3E}">
        <p14:creationId xmlns:p14="http://schemas.microsoft.com/office/powerpoint/2010/main" val="3687629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0A907-6761-FBCC-ADEE-F36AEA11F3FE}"/>
              </a:ext>
            </a:extLst>
          </p:cNvPr>
          <p:cNvSpPr>
            <a:spLocks noGrp="1"/>
          </p:cNvSpPr>
          <p:nvPr>
            <p:ph type="ctrTitle"/>
          </p:nvPr>
        </p:nvSpPr>
        <p:spPr/>
        <p:txBody>
          <a:bodyPr/>
          <a:lstStyle/>
          <a:p>
            <a:r>
              <a:rPr lang="en-US" dirty="0"/>
              <a:t>Prompting Techniques</a:t>
            </a:r>
          </a:p>
        </p:txBody>
      </p:sp>
      <p:sp>
        <p:nvSpPr>
          <p:cNvPr id="5" name="Subtitle 4">
            <a:extLst>
              <a:ext uri="{FF2B5EF4-FFF2-40B4-BE49-F238E27FC236}">
                <a16:creationId xmlns:a16="http://schemas.microsoft.com/office/drawing/2014/main" id="{A8914E08-0DF8-F98B-774E-7AD9C89AD194}"/>
              </a:ext>
            </a:extLst>
          </p:cNvPr>
          <p:cNvSpPr>
            <a:spLocks noGrp="1"/>
          </p:cNvSpPr>
          <p:nvPr>
            <p:ph type="subTitle" idx="1"/>
          </p:nvPr>
        </p:nvSpPr>
        <p:spPr/>
        <p:txBody>
          <a:bodyPr/>
          <a:lstStyle/>
          <a:p>
            <a:r>
              <a:rPr lang="en-US" dirty="0"/>
              <a:t>Prompting engineering techniques that allow us to achieve more complex tasks and improve reliability and performance of LLMs.</a:t>
            </a:r>
          </a:p>
        </p:txBody>
      </p:sp>
      <p:sp>
        <p:nvSpPr>
          <p:cNvPr id="4" name="Slide Number Placeholder 3">
            <a:extLst>
              <a:ext uri="{FF2B5EF4-FFF2-40B4-BE49-F238E27FC236}">
                <a16:creationId xmlns:a16="http://schemas.microsoft.com/office/drawing/2014/main" id="{DE8B7ADD-FACC-835C-79EE-0ABEBBDC62D6}"/>
              </a:ext>
            </a:extLst>
          </p:cNvPr>
          <p:cNvSpPr>
            <a:spLocks noGrp="1"/>
          </p:cNvSpPr>
          <p:nvPr>
            <p:ph type="sldNum" sz="quarter" idx="4"/>
          </p:nvPr>
        </p:nvSpPr>
        <p:spPr/>
        <p:txBody>
          <a:bodyPr/>
          <a:lstStyle/>
          <a:p>
            <a:fld id="{A63C3627-CA08-479C-B4DD-25B4960CFA2F}" type="slidenum">
              <a:rPr lang="en-US" smtClean="0"/>
              <a:t>26</a:t>
            </a:fld>
            <a:endParaRPr lang="en-US"/>
          </a:p>
        </p:txBody>
      </p:sp>
    </p:spTree>
    <p:extLst>
      <p:ext uri="{BB962C8B-B14F-4D97-AF65-F5344CB8AC3E}">
        <p14:creationId xmlns:p14="http://schemas.microsoft.com/office/powerpoint/2010/main" val="171368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76FF-14A3-6ABC-9674-97B528D7B4A7}"/>
              </a:ext>
            </a:extLst>
          </p:cNvPr>
          <p:cNvSpPr>
            <a:spLocks noGrp="1"/>
          </p:cNvSpPr>
          <p:nvPr>
            <p:ph type="title"/>
          </p:nvPr>
        </p:nvSpPr>
        <p:spPr/>
        <p:txBody>
          <a:bodyPr/>
          <a:lstStyle/>
          <a:p>
            <a:r>
              <a:rPr lang="en-US" dirty="0"/>
              <a:t>Zero-Shot Prompting</a:t>
            </a:r>
          </a:p>
        </p:txBody>
      </p:sp>
      <p:sp>
        <p:nvSpPr>
          <p:cNvPr id="3" name="Content Placeholder 2">
            <a:extLst>
              <a:ext uri="{FF2B5EF4-FFF2-40B4-BE49-F238E27FC236}">
                <a16:creationId xmlns:a16="http://schemas.microsoft.com/office/drawing/2014/main" id="{D8B25B1A-C098-F99F-28CC-205B2F3B64E0}"/>
              </a:ext>
            </a:extLst>
          </p:cNvPr>
          <p:cNvSpPr>
            <a:spLocks noGrp="1"/>
          </p:cNvSpPr>
          <p:nvPr>
            <p:ph idx="1"/>
          </p:nvPr>
        </p:nvSpPr>
        <p:spPr/>
        <p:txBody>
          <a:bodyPr/>
          <a:lstStyle/>
          <a:p>
            <a:r>
              <a:rPr lang="en-US" dirty="0"/>
              <a:t>Zero-shot prompting means that the prompt used to interact with the model won't contain examples or demonstrations. </a:t>
            </a:r>
          </a:p>
          <a:p>
            <a:r>
              <a:rPr lang="en-US" dirty="0"/>
              <a:t>The zero-shot prompt directly instructs the model to perform a task without any additional examples to steer it.</a:t>
            </a:r>
          </a:p>
        </p:txBody>
      </p:sp>
      <p:sp>
        <p:nvSpPr>
          <p:cNvPr id="4" name="Slide Number Placeholder 3">
            <a:extLst>
              <a:ext uri="{FF2B5EF4-FFF2-40B4-BE49-F238E27FC236}">
                <a16:creationId xmlns:a16="http://schemas.microsoft.com/office/drawing/2014/main" id="{4846D44C-3ADD-23B7-CB0A-125CE7F94D1F}"/>
              </a:ext>
            </a:extLst>
          </p:cNvPr>
          <p:cNvSpPr>
            <a:spLocks noGrp="1"/>
          </p:cNvSpPr>
          <p:nvPr>
            <p:ph type="sldNum" sz="quarter" idx="12"/>
          </p:nvPr>
        </p:nvSpPr>
        <p:spPr/>
        <p:txBody>
          <a:bodyPr/>
          <a:lstStyle/>
          <a:p>
            <a:fld id="{A63C3627-CA08-479C-B4DD-25B4960CFA2F}" type="slidenum">
              <a:rPr lang="en-US" smtClean="0"/>
              <a:t>27</a:t>
            </a:fld>
            <a:endParaRPr lang="en-US"/>
          </a:p>
        </p:txBody>
      </p:sp>
      <p:pic>
        <p:nvPicPr>
          <p:cNvPr id="6" name="Picture 5">
            <a:extLst>
              <a:ext uri="{FF2B5EF4-FFF2-40B4-BE49-F238E27FC236}">
                <a16:creationId xmlns:a16="http://schemas.microsoft.com/office/drawing/2014/main" id="{DB4B9741-9835-4E8A-E864-CE8FAE736607}"/>
              </a:ext>
            </a:extLst>
          </p:cNvPr>
          <p:cNvPicPr>
            <a:picLocks noChangeAspect="1"/>
          </p:cNvPicPr>
          <p:nvPr/>
        </p:nvPicPr>
        <p:blipFill>
          <a:blip r:embed="rId2"/>
          <a:stretch>
            <a:fillRect/>
          </a:stretch>
        </p:blipFill>
        <p:spPr>
          <a:xfrm>
            <a:off x="2540444" y="3925094"/>
            <a:ext cx="4230470" cy="2730450"/>
          </a:xfrm>
          <a:prstGeom prst="rect">
            <a:avLst/>
          </a:prstGeom>
        </p:spPr>
      </p:pic>
    </p:spTree>
    <p:extLst>
      <p:ext uri="{BB962C8B-B14F-4D97-AF65-F5344CB8AC3E}">
        <p14:creationId xmlns:p14="http://schemas.microsoft.com/office/powerpoint/2010/main" val="2025353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B0E4-EFD7-9B99-6058-CE7942DBA9AF}"/>
              </a:ext>
            </a:extLst>
          </p:cNvPr>
          <p:cNvSpPr>
            <a:spLocks noGrp="1"/>
          </p:cNvSpPr>
          <p:nvPr>
            <p:ph type="title"/>
          </p:nvPr>
        </p:nvSpPr>
        <p:spPr/>
        <p:txBody>
          <a:bodyPr/>
          <a:lstStyle/>
          <a:p>
            <a:r>
              <a:rPr lang="en-US" dirty="0"/>
              <a:t>Few-Shot Prompting</a:t>
            </a:r>
          </a:p>
        </p:txBody>
      </p:sp>
      <p:sp>
        <p:nvSpPr>
          <p:cNvPr id="3" name="Content Placeholder 2">
            <a:extLst>
              <a:ext uri="{FF2B5EF4-FFF2-40B4-BE49-F238E27FC236}">
                <a16:creationId xmlns:a16="http://schemas.microsoft.com/office/drawing/2014/main" id="{5A42C4E1-9F4F-0F38-7B57-03A016975A44}"/>
              </a:ext>
            </a:extLst>
          </p:cNvPr>
          <p:cNvSpPr>
            <a:spLocks noGrp="1"/>
          </p:cNvSpPr>
          <p:nvPr>
            <p:ph idx="1"/>
          </p:nvPr>
        </p:nvSpPr>
        <p:spPr/>
        <p:txBody>
          <a:bodyPr/>
          <a:lstStyle/>
          <a:p>
            <a:r>
              <a:rPr lang="en-US" sz="2400" dirty="0"/>
              <a:t>While large-language models demonstrate remarkable zero-shot capabilities, they still fall short on more complex tasks when using the zero-shot setting. </a:t>
            </a:r>
          </a:p>
          <a:p>
            <a:r>
              <a:rPr lang="en-US" sz="2400" dirty="0"/>
              <a:t>Few-shot prompting can be used as a technique to enable in-context learning where we provide demonstrations in the prompt to steer the model to better performance. The demonstrations serve as conditioning for subsequent examples where we would like the model to generate a response.</a:t>
            </a:r>
          </a:p>
        </p:txBody>
      </p:sp>
      <p:sp>
        <p:nvSpPr>
          <p:cNvPr id="4" name="Slide Number Placeholder 3">
            <a:extLst>
              <a:ext uri="{FF2B5EF4-FFF2-40B4-BE49-F238E27FC236}">
                <a16:creationId xmlns:a16="http://schemas.microsoft.com/office/drawing/2014/main" id="{662D08E8-D4F5-C4EF-7894-0E8F927DFEED}"/>
              </a:ext>
            </a:extLst>
          </p:cNvPr>
          <p:cNvSpPr>
            <a:spLocks noGrp="1"/>
          </p:cNvSpPr>
          <p:nvPr>
            <p:ph type="sldNum" sz="quarter" idx="12"/>
          </p:nvPr>
        </p:nvSpPr>
        <p:spPr/>
        <p:txBody>
          <a:bodyPr/>
          <a:lstStyle/>
          <a:p>
            <a:fld id="{A63C3627-CA08-479C-B4DD-25B4960CFA2F}" type="slidenum">
              <a:rPr lang="en-US" smtClean="0"/>
              <a:t>28</a:t>
            </a:fld>
            <a:endParaRPr lang="en-US"/>
          </a:p>
        </p:txBody>
      </p:sp>
      <p:pic>
        <p:nvPicPr>
          <p:cNvPr id="6" name="Picture 5">
            <a:extLst>
              <a:ext uri="{FF2B5EF4-FFF2-40B4-BE49-F238E27FC236}">
                <a16:creationId xmlns:a16="http://schemas.microsoft.com/office/drawing/2014/main" id="{AE90E3C2-31EA-6889-180D-9C054B456144}"/>
              </a:ext>
            </a:extLst>
          </p:cNvPr>
          <p:cNvPicPr>
            <a:picLocks noChangeAspect="1"/>
          </p:cNvPicPr>
          <p:nvPr/>
        </p:nvPicPr>
        <p:blipFill>
          <a:blip r:embed="rId2"/>
          <a:stretch>
            <a:fillRect/>
          </a:stretch>
        </p:blipFill>
        <p:spPr>
          <a:xfrm>
            <a:off x="609600" y="4213451"/>
            <a:ext cx="8905875" cy="1762125"/>
          </a:xfrm>
          <a:prstGeom prst="rect">
            <a:avLst/>
          </a:prstGeom>
          <a:ln>
            <a:solidFill>
              <a:srgbClr val="FF0000"/>
            </a:solidFill>
          </a:ln>
        </p:spPr>
      </p:pic>
      <p:pic>
        <p:nvPicPr>
          <p:cNvPr id="8" name="Picture 7">
            <a:extLst>
              <a:ext uri="{FF2B5EF4-FFF2-40B4-BE49-F238E27FC236}">
                <a16:creationId xmlns:a16="http://schemas.microsoft.com/office/drawing/2014/main" id="{8B852250-D1DD-DFAF-285F-2A4D6B39ED85}"/>
              </a:ext>
            </a:extLst>
          </p:cNvPr>
          <p:cNvPicPr>
            <a:picLocks noChangeAspect="1"/>
          </p:cNvPicPr>
          <p:nvPr/>
        </p:nvPicPr>
        <p:blipFill>
          <a:blip r:embed="rId3"/>
          <a:stretch>
            <a:fillRect/>
          </a:stretch>
        </p:blipFill>
        <p:spPr>
          <a:xfrm>
            <a:off x="4171269" y="5772150"/>
            <a:ext cx="6810375" cy="476250"/>
          </a:xfrm>
          <a:prstGeom prst="rect">
            <a:avLst/>
          </a:prstGeom>
          <a:ln>
            <a:solidFill>
              <a:srgbClr val="FF0000"/>
            </a:solidFill>
          </a:ln>
        </p:spPr>
      </p:pic>
    </p:spTree>
    <p:extLst>
      <p:ext uri="{BB962C8B-B14F-4D97-AF65-F5344CB8AC3E}">
        <p14:creationId xmlns:p14="http://schemas.microsoft.com/office/powerpoint/2010/main" val="1362328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C4E7-DD26-DE3A-EBC8-81B9F9A37828}"/>
              </a:ext>
            </a:extLst>
          </p:cNvPr>
          <p:cNvSpPr>
            <a:spLocks noGrp="1"/>
          </p:cNvSpPr>
          <p:nvPr>
            <p:ph type="title"/>
          </p:nvPr>
        </p:nvSpPr>
        <p:spPr/>
        <p:txBody>
          <a:bodyPr/>
          <a:lstStyle/>
          <a:p>
            <a:r>
              <a:rPr lang="en-US" dirty="0"/>
              <a:t>Few-Shot Prompting</a:t>
            </a:r>
          </a:p>
        </p:txBody>
      </p:sp>
      <p:sp>
        <p:nvSpPr>
          <p:cNvPr id="3" name="Content Placeholder 2">
            <a:extLst>
              <a:ext uri="{FF2B5EF4-FFF2-40B4-BE49-F238E27FC236}">
                <a16:creationId xmlns:a16="http://schemas.microsoft.com/office/drawing/2014/main" id="{A29B2424-AE4B-819B-8ACA-51ADDF08679E}"/>
              </a:ext>
            </a:extLst>
          </p:cNvPr>
          <p:cNvSpPr>
            <a:spLocks noGrp="1"/>
          </p:cNvSpPr>
          <p:nvPr>
            <p:ph idx="1"/>
          </p:nvPr>
        </p:nvSpPr>
        <p:spPr>
          <a:xfrm>
            <a:off x="609599" y="1719263"/>
            <a:ext cx="11299371" cy="4411662"/>
          </a:xfrm>
        </p:spPr>
        <p:txBody>
          <a:bodyPr/>
          <a:lstStyle/>
          <a:p>
            <a:r>
              <a:rPr lang="en-US" sz="2200" dirty="0"/>
              <a:t>Here are a few more tips about demonstrations/exemplars when doing few-shot:</a:t>
            </a:r>
          </a:p>
          <a:p>
            <a:r>
              <a:rPr lang="en-US" sz="2200" dirty="0"/>
              <a:t>"the label space and the distribution of the input text specified by the demonstrations are both important (regardless of whether the labels are correct for individual inputs)"</a:t>
            </a:r>
          </a:p>
          <a:p>
            <a:r>
              <a:rPr lang="en-US" sz="2200" dirty="0"/>
              <a:t>the format you use also plays a key role in performance, even if you just use random labels, this is much better than no labels at all.</a:t>
            </a:r>
          </a:p>
          <a:p>
            <a:r>
              <a:rPr lang="en-US" sz="2200" dirty="0"/>
              <a:t>additional results show that selecting random labels from a true distribution of labels (instead of a uniform distribution) also helps.</a:t>
            </a:r>
          </a:p>
        </p:txBody>
      </p:sp>
      <p:sp>
        <p:nvSpPr>
          <p:cNvPr id="4" name="Slide Number Placeholder 3">
            <a:extLst>
              <a:ext uri="{FF2B5EF4-FFF2-40B4-BE49-F238E27FC236}">
                <a16:creationId xmlns:a16="http://schemas.microsoft.com/office/drawing/2014/main" id="{ABB431FF-6FCE-6922-422B-37286B51BF30}"/>
              </a:ext>
            </a:extLst>
          </p:cNvPr>
          <p:cNvSpPr>
            <a:spLocks noGrp="1"/>
          </p:cNvSpPr>
          <p:nvPr>
            <p:ph type="sldNum" sz="quarter" idx="12"/>
          </p:nvPr>
        </p:nvSpPr>
        <p:spPr/>
        <p:txBody>
          <a:bodyPr/>
          <a:lstStyle/>
          <a:p>
            <a:fld id="{A63C3627-CA08-479C-B4DD-25B4960CFA2F}" type="slidenum">
              <a:rPr lang="en-US" smtClean="0"/>
              <a:t>29</a:t>
            </a:fld>
            <a:endParaRPr lang="en-US"/>
          </a:p>
        </p:txBody>
      </p:sp>
      <p:pic>
        <p:nvPicPr>
          <p:cNvPr id="6" name="Picture 5">
            <a:extLst>
              <a:ext uri="{FF2B5EF4-FFF2-40B4-BE49-F238E27FC236}">
                <a16:creationId xmlns:a16="http://schemas.microsoft.com/office/drawing/2014/main" id="{C3B5E735-0193-D01C-8554-ECED668455DE}"/>
              </a:ext>
            </a:extLst>
          </p:cNvPr>
          <p:cNvPicPr>
            <a:picLocks noChangeAspect="1"/>
          </p:cNvPicPr>
          <p:nvPr/>
        </p:nvPicPr>
        <p:blipFill>
          <a:blip r:embed="rId2"/>
          <a:stretch>
            <a:fillRect/>
          </a:stretch>
        </p:blipFill>
        <p:spPr>
          <a:xfrm>
            <a:off x="798058" y="4661353"/>
            <a:ext cx="3781425" cy="1371600"/>
          </a:xfrm>
          <a:prstGeom prst="rect">
            <a:avLst/>
          </a:prstGeom>
          <a:ln w="19050">
            <a:solidFill>
              <a:srgbClr val="FF9900"/>
            </a:solidFill>
          </a:ln>
        </p:spPr>
      </p:pic>
      <p:pic>
        <p:nvPicPr>
          <p:cNvPr id="8" name="Picture 7">
            <a:extLst>
              <a:ext uri="{FF2B5EF4-FFF2-40B4-BE49-F238E27FC236}">
                <a16:creationId xmlns:a16="http://schemas.microsoft.com/office/drawing/2014/main" id="{57BA0B8C-E9F9-CBF0-DA61-C3400086CD2F}"/>
              </a:ext>
            </a:extLst>
          </p:cNvPr>
          <p:cNvPicPr>
            <a:picLocks noChangeAspect="1"/>
          </p:cNvPicPr>
          <p:nvPr/>
        </p:nvPicPr>
        <p:blipFill>
          <a:blip r:embed="rId3"/>
          <a:stretch>
            <a:fillRect/>
          </a:stretch>
        </p:blipFill>
        <p:spPr>
          <a:xfrm>
            <a:off x="3360283" y="5818640"/>
            <a:ext cx="1219200" cy="428625"/>
          </a:xfrm>
          <a:prstGeom prst="rect">
            <a:avLst/>
          </a:prstGeom>
          <a:ln w="19050">
            <a:solidFill>
              <a:srgbClr val="FF9900"/>
            </a:solidFill>
          </a:ln>
        </p:spPr>
      </p:pic>
    </p:spTree>
    <p:extLst>
      <p:ext uri="{BB962C8B-B14F-4D97-AF65-F5344CB8AC3E}">
        <p14:creationId xmlns:p14="http://schemas.microsoft.com/office/powerpoint/2010/main" val="398048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AAD6-C6C7-20F0-B132-D6DC6EB26F9A}"/>
              </a:ext>
            </a:extLst>
          </p:cNvPr>
          <p:cNvSpPr>
            <a:spLocks noGrp="1"/>
          </p:cNvSpPr>
          <p:nvPr>
            <p:ph type="title"/>
          </p:nvPr>
        </p:nvSpPr>
        <p:spPr/>
        <p:txBody>
          <a:bodyPr/>
          <a:lstStyle/>
          <a:p>
            <a:r>
              <a:rPr lang="en-US" dirty="0"/>
              <a:t>Prompt Engineering</a:t>
            </a:r>
          </a:p>
        </p:txBody>
      </p:sp>
      <p:sp>
        <p:nvSpPr>
          <p:cNvPr id="3" name="Content Placeholder 2">
            <a:extLst>
              <a:ext uri="{FF2B5EF4-FFF2-40B4-BE49-F238E27FC236}">
                <a16:creationId xmlns:a16="http://schemas.microsoft.com/office/drawing/2014/main" id="{111649B8-28B5-3910-6D1E-FC5A1FB70B2F}"/>
              </a:ext>
            </a:extLst>
          </p:cNvPr>
          <p:cNvSpPr>
            <a:spLocks noGrp="1"/>
          </p:cNvSpPr>
          <p:nvPr>
            <p:ph idx="1"/>
          </p:nvPr>
        </p:nvSpPr>
        <p:spPr/>
        <p:txBody>
          <a:bodyPr/>
          <a:lstStyle/>
          <a:p>
            <a:r>
              <a:rPr lang="en-US" dirty="0"/>
              <a:t>Prompt engineering is not just about designing and developing prompts. It encompasses a wide range of skills and techniques that are useful for interacting and developing with LLMs. </a:t>
            </a:r>
          </a:p>
          <a:p>
            <a:r>
              <a:rPr lang="en-US" dirty="0"/>
              <a:t>It's an important skill to interface, build with, and understand capabilities of LLMs. </a:t>
            </a:r>
          </a:p>
          <a:p>
            <a:r>
              <a:rPr lang="en-US" dirty="0"/>
              <a:t>You can use prompt engineering to improve safety of LLMs and build new capabilities like augmenting LLMs with domain knowledge and external tools.</a:t>
            </a:r>
          </a:p>
        </p:txBody>
      </p:sp>
      <p:sp>
        <p:nvSpPr>
          <p:cNvPr id="4" name="Slide Number Placeholder 3">
            <a:extLst>
              <a:ext uri="{FF2B5EF4-FFF2-40B4-BE49-F238E27FC236}">
                <a16:creationId xmlns:a16="http://schemas.microsoft.com/office/drawing/2014/main" id="{0CD45465-5070-F89D-7278-F1AC2BEA2FF0}"/>
              </a:ext>
            </a:extLst>
          </p:cNvPr>
          <p:cNvSpPr>
            <a:spLocks noGrp="1"/>
          </p:cNvSpPr>
          <p:nvPr>
            <p:ph type="sldNum" sz="quarter" idx="12"/>
          </p:nvPr>
        </p:nvSpPr>
        <p:spPr/>
        <p:txBody>
          <a:bodyPr/>
          <a:lstStyle/>
          <a:p>
            <a:fld id="{A63C3627-CA08-479C-B4DD-25B4960CFA2F}" type="slidenum">
              <a:rPr lang="en-US" smtClean="0"/>
              <a:t>3</a:t>
            </a:fld>
            <a:endParaRPr lang="en-US"/>
          </a:p>
        </p:txBody>
      </p:sp>
    </p:spTree>
    <p:extLst>
      <p:ext uri="{BB962C8B-B14F-4D97-AF65-F5344CB8AC3E}">
        <p14:creationId xmlns:p14="http://schemas.microsoft.com/office/powerpoint/2010/main" val="2589851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7AB5-AA09-8D2A-5C3B-43F127A3BD7D}"/>
              </a:ext>
            </a:extLst>
          </p:cNvPr>
          <p:cNvSpPr>
            <a:spLocks noGrp="1"/>
          </p:cNvSpPr>
          <p:nvPr>
            <p:ph type="title"/>
          </p:nvPr>
        </p:nvSpPr>
        <p:spPr/>
        <p:txBody>
          <a:bodyPr/>
          <a:lstStyle/>
          <a:p>
            <a:r>
              <a:rPr lang="en-US" dirty="0"/>
              <a:t>Chain-of-Thought (</a:t>
            </a:r>
            <a:r>
              <a:rPr lang="en-US" dirty="0" err="1"/>
              <a:t>CoT</a:t>
            </a:r>
            <a:r>
              <a:rPr lang="en-US" dirty="0"/>
              <a:t>) Prompting</a:t>
            </a:r>
          </a:p>
        </p:txBody>
      </p:sp>
      <p:sp>
        <p:nvSpPr>
          <p:cNvPr id="3" name="Content Placeholder 2">
            <a:extLst>
              <a:ext uri="{FF2B5EF4-FFF2-40B4-BE49-F238E27FC236}">
                <a16:creationId xmlns:a16="http://schemas.microsoft.com/office/drawing/2014/main" id="{4A784BFF-EA6C-541F-58CA-657F877F34C5}"/>
              </a:ext>
            </a:extLst>
          </p:cNvPr>
          <p:cNvSpPr>
            <a:spLocks noGrp="1"/>
          </p:cNvSpPr>
          <p:nvPr>
            <p:ph idx="1"/>
          </p:nvPr>
        </p:nvSpPr>
        <p:spPr/>
        <p:txBody>
          <a:bodyPr/>
          <a:lstStyle/>
          <a:p>
            <a:r>
              <a:rPr lang="en-US" sz="2400" dirty="0"/>
              <a:t>Chain-of-thought (</a:t>
            </a:r>
            <a:r>
              <a:rPr lang="en-US" sz="2400" dirty="0" err="1"/>
              <a:t>CoT</a:t>
            </a:r>
            <a:r>
              <a:rPr lang="en-US" sz="2400" dirty="0"/>
              <a:t>) prompting enables complex reasoning capabilities through intermediate reasoning steps. </a:t>
            </a:r>
          </a:p>
          <a:p>
            <a:r>
              <a:rPr lang="en-US" sz="2400" dirty="0"/>
              <a:t>You can combine it with few-shot prompting to get better results on more complex tasks that require reasoning before responding.</a:t>
            </a:r>
          </a:p>
        </p:txBody>
      </p:sp>
      <p:sp>
        <p:nvSpPr>
          <p:cNvPr id="4" name="Slide Number Placeholder 3">
            <a:extLst>
              <a:ext uri="{FF2B5EF4-FFF2-40B4-BE49-F238E27FC236}">
                <a16:creationId xmlns:a16="http://schemas.microsoft.com/office/drawing/2014/main" id="{ED688647-0B57-C17F-0762-D95C7F0F006C}"/>
              </a:ext>
            </a:extLst>
          </p:cNvPr>
          <p:cNvSpPr>
            <a:spLocks noGrp="1"/>
          </p:cNvSpPr>
          <p:nvPr>
            <p:ph type="sldNum" sz="quarter" idx="12"/>
          </p:nvPr>
        </p:nvSpPr>
        <p:spPr/>
        <p:txBody>
          <a:bodyPr/>
          <a:lstStyle/>
          <a:p>
            <a:fld id="{A63C3627-CA08-479C-B4DD-25B4960CFA2F}" type="slidenum">
              <a:rPr lang="en-US" smtClean="0"/>
              <a:t>30</a:t>
            </a:fld>
            <a:endParaRPr lang="en-US"/>
          </a:p>
        </p:txBody>
      </p:sp>
      <p:pic>
        <p:nvPicPr>
          <p:cNvPr id="6" name="Picture 5">
            <a:extLst>
              <a:ext uri="{FF2B5EF4-FFF2-40B4-BE49-F238E27FC236}">
                <a16:creationId xmlns:a16="http://schemas.microsoft.com/office/drawing/2014/main" id="{6D2D5060-A6B6-F954-6A4C-C2388597B800}"/>
              </a:ext>
            </a:extLst>
          </p:cNvPr>
          <p:cNvPicPr>
            <a:picLocks noChangeAspect="1"/>
          </p:cNvPicPr>
          <p:nvPr/>
        </p:nvPicPr>
        <p:blipFill>
          <a:blip r:embed="rId2"/>
          <a:stretch>
            <a:fillRect/>
          </a:stretch>
        </p:blipFill>
        <p:spPr>
          <a:xfrm>
            <a:off x="690432" y="3429000"/>
            <a:ext cx="3512813" cy="3276600"/>
          </a:xfrm>
          <a:prstGeom prst="rect">
            <a:avLst/>
          </a:prstGeom>
        </p:spPr>
      </p:pic>
      <p:pic>
        <p:nvPicPr>
          <p:cNvPr id="8" name="Picture 7">
            <a:extLst>
              <a:ext uri="{FF2B5EF4-FFF2-40B4-BE49-F238E27FC236}">
                <a16:creationId xmlns:a16="http://schemas.microsoft.com/office/drawing/2014/main" id="{B8CC2950-0E2C-A0B4-9715-56DFAEEE4D92}"/>
              </a:ext>
            </a:extLst>
          </p:cNvPr>
          <p:cNvPicPr>
            <a:picLocks noChangeAspect="1"/>
          </p:cNvPicPr>
          <p:nvPr/>
        </p:nvPicPr>
        <p:blipFill>
          <a:blip r:embed="rId3"/>
          <a:stretch>
            <a:fillRect/>
          </a:stretch>
        </p:blipFill>
        <p:spPr>
          <a:xfrm>
            <a:off x="4799579" y="3429000"/>
            <a:ext cx="6295344" cy="2156803"/>
          </a:xfrm>
          <a:prstGeom prst="rect">
            <a:avLst/>
          </a:prstGeom>
          <a:ln w="19050">
            <a:solidFill>
              <a:srgbClr val="FFFF00"/>
            </a:solidFill>
          </a:ln>
        </p:spPr>
      </p:pic>
      <p:pic>
        <p:nvPicPr>
          <p:cNvPr id="10" name="Picture 9">
            <a:extLst>
              <a:ext uri="{FF2B5EF4-FFF2-40B4-BE49-F238E27FC236}">
                <a16:creationId xmlns:a16="http://schemas.microsoft.com/office/drawing/2014/main" id="{291308A8-8EEC-5931-DAE2-0F7F77561F59}"/>
              </a:ext>
            </a:extLst>
          </p:cNvPr>
          <p:cNvPicPr>
            <a:picLocks noChangeAspect="1"/>
          </p:cNvPicPr>
          <p:nvPr/>
        </p:nvPicPr>
        <p:blipFill>
          <a:blip r:embed="rId4"/>
          <a:stretch>
            <a:fillRect/>
          </a:stretch>
        </p:blipFill>
        <p:spPr>
          <a:xfrm>
            <a:off x="5577573" y="5429359"/>
            <a:ext cx="5513116" cy="412140"/>
          </a:xfrm>
          <a:prstGeom prst="rect">
            <a:avLst/>
          </a:prstGeom>
          <a:ln w="19050">
            <a:solidFill>
              <a:srgbClr val="FFFF00"/>
            </a:solidFill>
          </a:ln>
        </p:spPr>
      </p:pic>
    </p:spTree>
    <p:extLst>
      <p:ext uri="{BB962C8B-B14F-4D97-AF65-F5344CB8AC3E}">
        <p14:creationId xmlns:p14="http://schemas.microsoft.com/office/powerpoint/2010/main" val="4214338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9307-62BF-A680-5076-4F46DC19FA05}"/>
              </a:ext>
            </a:extLst>
          </p:cNvPr>
          <p:cNvSpPr>
            <a:spLocks noGrp="1"/>
          </p:cNvSpPr>
          <p:nvPr>
            <p:ph type="title"/>
          </p:nvPr>
        </p:nvSpPr>
        <p:spPr/>
        <p:txBody>
          <a:bodyPr/>
          <a:lstStyle/>
          <a:p>
            <a:r>
              <a:rPr lang="en-US" dirty="0"/>
              <a:t>Chain-of-Thought (</a:t>
            </a:r>
            <a:r>
              <a:rPr lang="en-US" dirty="0" err="1"/>
              <a:t>CoT</a:t>
            </a:r>
            <a:r>
              <a:rPr lang="en-US" dirty="0"/>
              <a:t>) Prompting</a:t>
            </a:r>
          </a:p>
        </p:txBody>
      </p:sp>
      <p:pic>
        <p:nvPicPr>
          <p:cNvPr id="6" name="Content Placeholder 5">
            <a:extLst>
              <a:ext uri="{FF2B5EF4-FFF2-40B4-BE49-F238E27FC236}">
                <a16:creationId xmlns:a16="http://schemas.microsoft.com/office/drawing/2014/main" id="{6F99636D-EB51-3C5A-72F7-0068A75EC937}"/>
              </a:ext>
            </a:extLst>
          </p:cNvPr>
          <p:cNvPicPr>
            <a:picLocks noGrp="1" noChangeAspect="1"/>
          </p:cNvPicPr>
          <p:nvPr>
            <p:ph idx="1"/>
          </p:nvPr>
        </p:nvPicPr>
        <p:blipFill>
          <a:blip r:embed="rId2"/>
          <a:stretch>
            <a:fillRect/>
          </a:stretch>
        </p:blipFill>
        <p:spPr>
          <a:xfrm>
            <a:off x="210459" y="1668137"/>
            <a:ext cx="5704114" cy="3838575"/>
          </a:xfrm>
          <a:ln>
            <a:solidFill>
              <a:srgbClr val="FF0000"/>
            </a:solidFill>
          </a:ln>
        </p:spPr>
      </p:pic>
      <p:sp>
        <p:nvSpPr>
          <p:cNvPr id="4" name="Slide Number Placeholder 3">
            <a:extLst>
              <a:ext uri="{FF2B5EF4-FFF2-40B4-BE49-F238E27FC236}">
                <a16:creationId xmlns:a16="http://schemas.microsoft.com/office/drawing/2014/main" id="{5B3800FD-D702-6BD1-067A-B527793F1F22}"/>
              </a:ext>
            </a:extLst>
          </p:cNvPr>
          <p:cNvSpPr>
            <a:spLocks noGrp="1"/>
          </p:cNvSpPr>
          <p:nvPr>
            <p:ph type="sldNum" sz="quarter" idx="12"/>
          </p:nvPr>
        </p:nvSpPr>
        <p:spPr/>
        <p:txBody>
          <a:bodyPr/>
          <a:lstStyle/>
          <a:p>
            <a:fld id="{A63C3627-CA08-479C-B4DD-25B4960CFA2F}" type="slidenum">
              <a:rPr lang="en-US" smtClean="0"/>
              <a:t>31</a:t>
            </a:fld>
            <a:endParaRPr lang="en-US"/>
          </a:p>
        </p:txBody>
      </p:sp>
      <p:pic>
        <p:nvPicPr>
          <p:cNvPr id="8" name="Picture 7">
            <a:extLst>
              <a:ext uri="{FF2B5EF4-FFF2-40B4-BE49-F238E27FC236}">
                <a16:creationId xmlns:a16="http://schemas.microsoft.com/office/drawing/2014/main" id="{FF636BFE-414E-74C3-011C-B1FF8D35271C}"/>
              </a:ext>
            </a:extLst>
          </p:cNvPr>
          <p:cNvPicPr>
            <a:picLocks noChangeAspect="1"/>
          </p:cNvPicPr>
          <p:nvPr/>
        </p:nvPicPr>
        <p:blipFill>
          <a:blip r:embed="rId3"/>
          <a:stretch>
            <a:fillRect/>
          </a:stretch>
        </p:blipFill>
        <p:spPr>
          <a:xfrm>
            <a:off x="6262916" y="1624512"/>
            <a:ext cx="5312228" cy="4329764"/>
          </a:xfrm>
          <a:prstGeom prst="rect">
            <a:avLst/>
          </a:prstGeom>
          <a:ln>
            <a:solidFill>
              <a:srgbClr val="FF0000"/>
            </a:solidFill>
          </a:ln>
        </p:spPr>
      </p:pic>
    </p:spTree>
    <p:extLst>
      <p:ext uri="{BB962C8B-B14F-4D97-AF65-F5344CB8AC3E}">
        <p14:creationId xmlns:p14="http://schemas.microsoft.com/office/powerpoint/2010/main" val="890534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90D5-3EBD-952D-F4C8-F65DF640426F}"/>
              </a:ext>
            </a:extLst>
          </p:cNvPr>
          <p:cNvSpPr>
            <a:spLocks noGrp="1"/>
          </p:cNvSpPr>
          <p:nvPr>
            <p:ph type="title"/>
          </p:nvPr>
        </p:nvSpPr>
        <p:spPr/>
        <p:txBody>
          <a:bodyPr/>
          <a:lstStyle/>
          <a:p>
            <a:r>
              <a:rPr lang="en-US" dirty="0"/>
              <a:t>Constraint-Based Prompting</a:t>
            </a:r>
          </a:p>
        </p:txBody>
      </p:sp>
      <p:sp>
        <p:nvSpPr>
          <p:cNvPr id="3" name="Content Placeholder 2">
            <a:extLst>
              <a:ext uri="{FF2B5EF4-FFF2-40B4-BE49-F238E27FC236}">
                <a16:creationId xmlns:a16="http://schemas.microsoft.com/office/drawing/2014/main" id="{690C71F8-5CE0-033F-CDDA-AF55A776586E}"/>
              </a:ext>
            </a:extLst>
          </p:cNvPr>
          <p:cNvSpPr>
            <a:spLocks noGrp="1"/>
          </p:cNvSpPr>
          <p:nvPr>
            <p:ph idx="1"/>
          </p:nvPr>
        </p:nvSpPr>
        <p:spPr/>
        <p:txBody>
          <a:bodyPr/>
          <a:lstStyle/>
          <a:p>
            <a:r>
              <a:rPr lang="en-US" dirty="0"/>
              <a:t>Constraint-based prompting is a method to guide AI responses by defining explicit conditions or requirements in the prompt. </a:t>
            </a:r>
          </a:p>
          <a:p>
            <a:r>
              <a:rPr lang="en-US" dirty="0"/>
              <a:t>For instance, if you want a list of all prime numbers under 100, instead of asking, “What are prime numbers?” you could ask, “Can you list all prime numbers less than 100?” </a:t>
            </a:r>
          </a:p>
          <a:p>
            <a:r>
              <a:rPr lang="en-US" dirty="0"/>
              <a:t>Providing specific constraints  encourages the model to produce a more focused and applicable response.</a:t>
            </a:r>
          </a:p>
        </p:txBody>
      </p:sp>
      <p:sp>
        <p:nvSpPr>
          <p:cNvPr id="4" name="Slide Number Placeholder 3">
            <a:extLst>
              <a:ext uri="{FF2B5EF4-FFF2-40B4-BE49-F238E27FC236}">
                <a16:creationId xmlns:a16="http://schemas.microsoft.com/office/drawing/2014/main" id="{2C003BFC-A183-0F70-3BF1-041C65C3E0D4}"/>
              </a:ext>
            </a:extLst>
          </p:cNvPr>
          <p:cNvSpPr>
            <a:spLocks noGrp="1"/>
          </p:cNvSpPr>
          <p:nvPr>
            <p:ph type="sldNum" sz="quarter" idx="12"/>
          </p:nvPr>
        </p:nvSpPr>
        <p:spPr/>
        <p:txBody>
          <a:bodyPr/>
          <a:lstStyle/>
          <a:p>
            <a:fld id="{A63C3627-CA08-479C-B4DD-25B4960CFA2F}" type="slidenum">
              <a:rPr lang="en-US" smtClean="0"/>
              <a:t>32</a:t>
            </a:fld>
            <a:endParaRPr lang="en-US"/>
          </a:p>
        </p:txBody>
      </p:sp>
    </p:spTree>
    <p:extLst>
      <p:ext uri="{BB962C8B-B14F-4D97-AF65-F5344CB8AC3E}">
        <p14:creationId xmlns:p14="http://schemas.microsoft.com/office/powerpoint/2010/main" val="3874129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88A3D-52E0-FDB1-8D09-5CF81F455D32}"/>
              </a:ext>
            </a:extLst>
          </p:cNvPr>
          <p:cNvSpPr>
            <a:spLocks noGrp="1"/>
          </p:cNvSpPr>
          <p:nvPr>
            <p:ph type="title"/>
          </p:nvPr>
        </p:nvSpPr>
        <p:spPr/>
        <p:txBody>
          <a:bodyPr/>
          <a:lstStyle/>
          <a:p>
            <a:r>
              <a:rPr lang="en-US" dirty="0"/>
              <a:t>State Machines</a:t>
            </a:r>
          </a:p>
        </p:txBody>
      </p:sp>
      <p:sp>
        <p:nvSpPr>
          <p:cNvPr id="3" name="Content Placeholder 2">
            <a:extLst>
              <a:ext uri="{FF2B5EF4-FFF2-40B4-BE49-F238E27FC236}">
                <a16:creationId xmlns:a16="http://schemas.microsoft.com/office/drawing/2014/main" id="{C128F804-8ABD-FB83-990D-D7680743DF89}"/>
              </a:ext>
            </a:extLst>
          </p:cNvPr>
          <p:cNvSpPr>
            <a:spLocks noGrp="1"/>
          </p:cNvSpPr>
          <p:nvPr>
            <p:ph idx="1"/>
          </p:nvPr>
        </p:nvSpPr>
        <p:spPr/>
        <p:txBody>
          <a:bodyPr/>
          <a:lstStyle/>
          <a:p>
            <a:r>
              <a:rPr lang="en-US" sz="2200" dirty="0"/>
              <a:t>A state machine is a conceptual model used in AI to design systems that can transition between various states based on inputs or stimuli. In simpler terms, a state machine can be thought of as a system that traverses through different stages (states) of operation, and the transition from one state to another is determined by specific conditions or rules.</a:t>
            </a:r>
          </a:p>
          <a:p>
            <a:r>
              <a:rPr lang="en-US" sz="2200" b="1" dirty="0"/>
              <a:t>Finite State Machines (FSMs)</a:t>
            </a:r>
            <a:r>
              <a:rPr lang="en-US" sz="2200" dirty="0"/>
              <a:t>: These are the simplest type of state machines where the number of states is limited or finite. For example, a traffic light controller can be designed using an FSM, where the states are 'Green', 'Yellow', and 'Red', and transitions depend on timing signals.</a:t>
            </a:r>
          </a:p>
          <a:p>
            <a:r>
              <a:rPr lang="en-US" sz="2200" b="1" dirty="0"/>
              <a:t>Hierarchical State Machines</a:t>
            </a:r>
            <a:r>
              <a:rPr lang="en-US" sz="2200" dirty="0"/>
              <a:t>: Used for more complex systems, they incorporate a hierarchy in states. Consider a robotic cleaner: at the top level, its states might include 'Cleaning', 'Charging', and 'Idle', while within 'Cleaning', it could have sub-states like 'Vacuuming' and 'Mopping</a:t>
            </a:r>
          </a:p>
        </p:txBody>
      </p:sp>
      <p:sp>
        <p:nvSpPr>
          <p:cNvPr id="4" name="Slide Number Placeholder 3">
            <a:extLst>
              <a:ext uri="{FF2B5EF4-FFF2-40B4-BE49-F238E27FC236}">
                <a16:creationId xmlns:a16="http://schemas.microsoft.com/office/drawing/2014/main" id="{B52B3040-B1BF-4BFD-9F63-B48ED4E2A0FB}"/>
              </a:ext>
            </a:extLst>
          </p:cNvPr>
          <p:cNvSpPr>
            <a:spLocks noGrp="1"/>
          </p:cNvSpPr>
          <p:nvPr>
            <p:ph type="sldNum" sz="quarter" idx="12"/>
          </p:nvPr>
        </p:nvSpPr>
        <p:spPr/>
        <p:txBody>
          <a:bodyPr/>
          <a:lstStyle/>
          <a:p>
            <a:fld id="{A63C3627-CA08-479C-B4DD-25B4960CFA2F}" type="slidenum">
              <a:rPr lang="en-US" smtClean="0"/>
              <a:t>33</a:t>
            </a:fld>
            <a:endParaRPr lang="en-US"/>
          </a:p>
        </p:txBody>
      </p:sp>
    </p:spTree>
    <p:extLst>
      <p:ext uri="{BB962C8B-B14F-4D97-AF65-F5344CB8AC3E}">
        <p14:creationId xmlns:p14="http://schemas.microsoft.com/office/powerpoint/2010/main" val="3958115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0409-FB86-80D1-12AE-62A1E74D57B0}"/>
              </a:ext>
            </a:extLst>
          </p:cNvPr>
          <p:cNvSpPr>
            <a:spLocks noGrp="1"/>
          </p:cNvSpPr>
          <p:nvPr>
            <p:ph type="title"/>
          </p:nvPr>
        </p:nvSpPr>
        <p:spPr/>
        <p:txBody>
          <a:bodyPr/>
          <a:lstStyle/>
          <a:p>
            <a:r>
              <a:rPr lang="en-US" dirty="0"/>
              <a:t> State Machines in Prompt Engineering</a:t>
            </a:r>
          </a:p>
        </p:txBody>
      </p:sp>
      <p:sp>
        <p:nvSpPr>
          <p:cNvPr id="3" name="Content Placeholder 2">
            <a:extLst>
              <a:ext uri="{FF2B5EF4-FFF2-40B4-BE49-F238E27FC236}">
                <a16:creationId xmlns:a16="http://schemas.microsoft.com/office/drawing/2014/main" id="{9A020A5C-1788-E639-9F0A-E6D116704017}"/>
              </a:ext>
            </a:extLst>
          </p:cNvPr>
          <p:cNvSpPr>
            <a:spLocks noGrp="1"/>
          </p:cNvSpPr>
          <p:nvPr>
            <p:ph idx="1"/>
          </p:nvPr>
        </p:nvSpPr>
        <p:spPr/>
        <p:txBody>
          <a:bodyPr/>
          <a:lstStyle/>
          <a:p>
            <a:r>
              <a:rPr lang="en-US" dirty="0"/>
              <a:t>State machines, which manage transitions between different states based on inputs, can be used as a framework for structuring prompts in a way that the AI's responses follow a logical and coherent progression.</a:t>
            </a:r>
          </a:p>
          <a:p>
            <a:r>
              <a:rPr lang="en-US" dirty="0"/>
              <a:t>In this context, each state represents a specific kind of interaction or stage in the conversation or task, and the AI transitions between these states based on the input provided by the user (the prompt).</a:t>
            </a:r>
          </a:p>
        </p:txBody>
      </p:sp>
      <p:sp>
        <p:nvSpPr>
          <p:cNvPr id="4" name="Slide Number Placeholder 3">
            <a:extLst>
              <a:ext uri="{FF2B5EF4-FFF2-40B4-BE49-F238E27FC236}">
                <a16:creationId xmlns:a16="http://schemas.microsoft.com/office/drawing/2014/main" id="{DCBB1E22-D8B5-54A5-BADD-25A98079D92C}"/>
              </a:ext>
            </a:extLst>
          </p:cNvPr>
          <p:cNvSpPr>
            <a:spLocks noGrp="1"/>
          </p:cNvSpPr>
          <p:nvPr>
            <p:ph type="sldNum" sz="quarter" idx="12"/>
          </p:nvPr>
        </p:nvSpPr>
        <p:spPr/>
        <p:txBody>
          <a:bodyPr/>
          <a:lstStyle/>
          <a:p>
            <a:fld id="{A63C3627-CA08-479C-B4DD-25B4960CFA2F}" type="slidenum">
              <a:rPr lang="en-US" smtClean="0"/>
              <a:t>34</a:t>
            </a:fld>
            <a:endParaRPr lang="en-US"/>
          </a:p>
        </p:txBody>
      </p:sp>
    </p:spTree>
    <p:extLst>
      <p:ext uri="{BB962C8B-B14F-4D97-AF65-F5344CB8AC3E}">
        <p14:creationId xmlns:p14="http://schemas.microsoft.com/office/powerpoint/2010/main" val="2956667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D9A9-DDE2-4489-0FE4-CD23C7C05FAC}"/>
              </a:ext>
            </a:extLst>
          </p:cNvPr>
          <p:cNvSpPr>
            <a:spLocks noGrp="1"/>
          </p:cNvSpPr>
          <p:nvPr>
            <p:ph type="title"/>
          </p:nvPr>
        </p:nvSpPr>
        <p:spPr/>
        <p:txBody>
          <a:bodyPr/>
          <a:lstStyle/>
          <a:p>
            <a:r>
              <a:rPr lang="en-US" dirty="0"/>
              <a:t>Examples : Use of State Machines in Prompt Engineering</a:t>
            </a:r>
          </a:p>
        </p:txBody>
      </p:sp>
      <p:sp>
        <p:nvSpPr>
          <p:cNvPr id="3" name="Content Placeholder 2">
            <a:extLst>
              <a:ext uri="{FF2B5EF4-FFF2-40B4-BE49-F238E27FC236}">
                <a16:creationId xmlns:a16="http://schemas.microsoft.com/office/drawing/2014/main" id="{3E0BC2DE-F820-C40E-BC4F-670BDD3B34C4}"/>
              </a:ext>
            </a:extLst>
          </p:cNvPr>
          <p:cNvSpPr>
            <a:spLocks noGrp="1"/>
          </p:cNvSpPr>
          <p:nvPr>
            <p:ph idx="1"/>
          </p:nvPr>
        </p:nvSpPr>
        <p:spPr/>
        <p:txBody>
          <a:bodyPr/>
          <a:lstStyle/>
          <a:p>
            <a:r>
              <a:rPr lang="en-US" sz="2200" b="1" dirty="0">
                <a:highlight>
                  <a:srgbClr val="FFFF00"/>
                </a:highlight>
              </a:rPr>
              <a:t>Conversational AI and Chatbots</a:t>
            </a:r>
            <a:r>
              <a:rPr lang="en-US" sz="2200" dirty="0"/>
              <a:t>: In a customer service chatbot, state machines can manage the flow of conversation. For example, the initial state might be 'greeting', and based on the user's response, the AI transitions to other states like 'query understanding', 'problem-solving', or 'feedback collection'. This ensures that the chatbot stays on track and contextually relevant.</a:t>
            </a:r>
          </a:p>
          <a:p>
            <a:r>
              <a:rPr lang="en-US" sz="2200" b="1" dirty="0">
                <a:highlight>
                  <a:srgbClr val="FFFF00"/>
                </a:highlight>
              </a:rPr>
              <a:t>Content Creation and Writing Assistants</a:t>
            </a:r>
            <a:r>
              <a:rPr lang="en-US" sz="2200" dirty="0"/>
              <a:t>: For AI-driven writing tools, state machines can guide the structure of content creation. Starting from an 'idea generation' state, the machine can move to 'outline creation', 'drafting', and finally 'editing'. Prompts can be engineered at each stage to elicit specific types of content from the AI.</a:t>
            </a:r>
          </a:p>
          <a:p>
            <a:r>
              <a:rPr lang="en-US" sz="2200" b="1" dirty="0">
                <a:highlight>
                  <a:srgbClr val="FFFF00"/>
                </a:highlight>
              </a:rPr>
              <a:t>Educational and Training Tools</a:t>
            </a:r>
            <a:r>
              <a:rPr lang="en-US" sz="2200" dirty="0"/>
              <a:t>: In AI-powered educational applications, state machines can guide a student through a learning module. The states might include 'introduction', 'core lesson', 'interactive practice', and 'assessment'. Prompts at each state can be designed to provide information, pose questions, or give feedback.</a:t>
            </a:r>
          </a:p>
        </p:txBody>
      </p:sp>
      <p:sp>
        <p:nvSpPr>
          <p:cNvPr id="4" name="Slide Number Placeholder 3">
            <a:extLst>
              <a:ext uri="{FF2B5EF4-FFF2-40B4-BE49-F238E27FC236}">
                <a16:creationId xmlns:a16="http://schemas.microsoft.com/office/drawing/2014/main" id="{7BCC62FE-598B-3F72-771E-332B7FFA141F}"/>
              </a:ext>
            </a:extLst>
          </p:cNvPr>
          <p:cNvSpPr>
            <a:spLocks noGrp="1"/>
          </p:cNvSpPr>
          <p:nvPr>
            <p:ph type="sldNum" sz="quarter" idx="12"/>
          </p:nvPr>
        </p:nvSpPr>
        <p:spPr/>
        <p:txBody>
          <a:bodyPr/>
          <a:lstStyle/>
          <a:p>
            <a:fld id="{A63C3627-CA08-479C-B4DD-25B4960CFA2F}" type="slidenum">
              <a:rPr lang="en-US" smtClean="0"/>
              <a:t>35</a:t>
            </a:fld>
            <a:endParaRPr lang="en-US"/>
          </a:p>
        </p:txBody>
      </p:sp>
    </p:spTree>
    <p:extLst>
      <p:ext uri="{BB962C8B-B14F-4D97-AF65-F5344CB8AC3E}">
        <p14:creationId xmlns:p14="http://schemas.microsoft.com/office/powerpoint/2010/main" val="784604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0BC6-D525-94DB-31D2-0BF7227C9AC4}"/>
              </a:ext>
            </a:extLst>
          </p:cNvPr>
          <p:cNvSpPr>
            <a:spLocks noGrp="1"/>
          </p:cNvSpPr>
          <p:nvPr>
            <p:ph type="title"/>
          </p:nvPr>
        </p:nvSpPr>
        <p:spPr/>
        <p:txBody>
          <a:bodyPr/>
          <a:lstStyle/>
          <a:p>
            <a:r>
              <a:rPr lang="en-US" dirty="0"/>
              <a:t>Fine-tuning LLMs</a:t>
            </a:r>
          </a:p>
        </p:txBody>
      </p:sp>
      <p:sp>
        <p:nvSpPr>
          <p:cNvPr id="3" name="Content Placeholder 2">
            <a:extLst>
              <a:ext uri="{FF2B5EF4-FFF2-40B4-BE49-F238E27FC236}">
                <a16:creationId xmlns:a16="http://schemas.microsoft.com/office/drawing/2014/main" id="{5AEDEB85-7E33-866E-53FE-F3C5A205F4B2}"/>
              </a:ext>
            </a:extLst>
          </p:cNvPr>
          <p:cNvSpPr>
            <a:spLocks noGrp="1"/>
          </p:cNvSpPr>
          <p:nvPr>
            <p:ph idx="1"/>
          </p:nvPr>
        </p:nvSpPr>
        <p:spPr>
          <a:xfrm>
            <a:off x="609599" y="1719263"/>
            <a:ext cx="5189621" cy="4411662"/>
          </a:xfrm>
        </p:spPr>
        <p:txBody>
          <a:bodyPr/>
          <a:lstStyle/>
          <a:p>
            <a:r>
              <a:rPr lang="en-US" sz="2400" dirty="0"/>
              <a:t>Fine-tuning adapts Large Language Models (LLMs) to specialized tasks or domains, enhancing their ability to generate relevant and accurate outputs. </a:t>
            </a:r>
          </a:p>
          <a:p>
            <a:r>
              <a:rPr lang="en-US" sz="2400" dirty="0"/>
              <a:t>This customization technique involves several critical steps, each contributing to the model’s refined performance.</a:t>
            </a:r>
          </a:p>
          <a:p>
            <a:endParaRPr lang="en-US" sz="2400" dirty="0"/>
          </a:p>
          <a:p>
            <a:endParaRPr lang="en-US" sz="2400" dirty="0"/>
          </a:p>
        </p:txBody>
      </p:sp>
      <p:sp>
        <p:nvSpPr>
          <p:cNvPr id="4" name="Slide Number Placeholder 3">
            <a:extLst>
              <a:ext uri="{FF2B5EF4-FFF2-40B4-BE49-F238E27FC236}">
                <a16:creationId xmlns:a16="http://schemas.microsoft.com/office/drawing/2014/main" id="{FA70ECAD-3E28-E6AB-7577-E3F5C0D169D4}"/>
              </a:ext>
            </a:extLst>
          </p:cNvPr>
          <p:cNvSpPr>
            <a:spLocks noGrp="1"/>
          </p:cNvSpPr>
          <p:nvPr>
            <p:ph type="sldNum" sz="quarter" idx="12"/>
          </p:nvPr>
        </p:nvSpPr>
        <p:spPr/>
        <p:txBody>
          <a:bodyPr/>
          <a:lstStyle/>
          <a:p>
            <a:fld id="{A63C3627-CA08-479C-B4DD-25B4960CFA2F}" type="slidenum">
              <a:rPr lang="en-US" smtClean="0"/>
              <a:t>36</a:t>
            </a:fld>
            <a:endParaRPr lang="en-US"/>
          </a:p>
        </p:txBody>
      </p:sp>
      <p:pic>
        <p:nvPicPr>
          <p:cNvPr id="6" name="Picture 5">
            <a:extLst>
              <a:ext uri="{FF2B5EF4-FFF2-40B4-BE49-F238E27FC236}">
                <a16:creationId xmlns:a16="http://schemas.microsoft.com/office/drawing/2014/main" id="{13DA4179-5763-4211-853C-BC6D1B72EF2B}"/>
              </a:ext>
            </a:extLst>
          </p:cNvPr>
          <p:cNvPicPr>
            <a:picLocks noChangeAspect="1"/>
          </p:cNvPicPr>
          <p:nvPr/>
        </p:nvPicPr>
        <p:blipFill>
          <a:blip r:embed="rId2"/>
          <a:stretch>
            <a:fillRect/>
          </a:stretch>
        </p:blipFill>
        <p:spPr>
          <a:xfrm>
            <a:off x="5979695" y="1947656"/>
            <a:ext cx="5737305" cy="3947817"/>
          </a:xfrm>
          <a:prstGeom prst="rect">
            <a:avLst/>
          </a:prstGeom>
        </p:spPr>
      </p:pic>
    </p:spTree>
    <p:extLst>
      <p:ext uri="{BB962C8B-B14F-4D97-AF65-F5344CB8AC3E}">
        <p14:creationId xmlns:p14="http://schemas.microsoft.com/office/powerpoint/2010/main" val="3261621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4A40-4095-00D6-B57F-D9CBB34FE75A}"/>
              </a:ext>
            </a:extLst>
          </p:cNvPr>
          <p:cNvSpPr>
            <a:spLocks noGrp="1"/>
          </p:cNvSpPr>
          <p:nvPr>
            <p:ph type="title"/>
          </p:nvPr>
        </p:nvSpPr>
        <p:spPr/>
        <p:txBody>
          <a:bodyPr/>
          <a:lstStyle/>
          <a:p>
            <a:r>
              <a:rPr lang="en-US" dirty="0"/>
              <a:t>Prompt Engineering Vs. Fine-tuning</a:t>
            </a:r>
          </a:p>
        </p:txBody>
      </p:sp>
      <p:graphicFrame>
        <p:nvGraphicFramePr>
          <p:cNvPr id="7" name="Content Placeholder 6">
            <a:extLst>
              <a:ext uri="{FF2B5EF4-FFF2-40B4-BE49-F238E27FC236}">
                <a16:creationId xmlns:a16="http://schemas.microsoft.com/office/drawing/2014/main" id="{8A07B385-DAE5-5B16-942C-E1BA872B5C12}"/>
              </a:ext>
            </a:extLst>
          </p:cNvPr>
          <p:cNvGraphicFramePr>
            <a:graphicFrameLocks noGrp="1"/>
          </p:cNvGraphicFramePr>
          <p:nvPr>
            <p:ph idx="1"/>
            <p:extLst>
              <p:ext uri="{D42A27DB-BD31-4B8C-83A1-F6EECF244321}">
                <p14:modId xmlns:p14="http://schemas.microsoft.com/office/powerpoint/2010/main" val="2128328563"/>
              </p:ext>
            </p:extLst>
          </p:nvPr>
        </p:nvGraphicFramePr>
        <p:xfrm>
          <a:off x="609600" y="1852863"/>
          <a:ext cx="10972800" cy="4568339"/>
        </p:xfrm>
        <a:graphic>
          <a:graphicData uri="http://schemas.openxmlformats.org/drawingml/2006/table">
            <a:tbl>
              <a:tblPr/>
              <a:tblGrid>
                <a:gridCol w="2699084">
                  <a:extLst>
                    <a:ext uri="{9D8B030D-6E8A-4147-A177-3AD203B41FA5}">
                      <a16:colId xmlns:a16="http://schemas.microsoft.com/office/drawing/2014/main" val="2383055839"/>
                    </a:ext>
                  </a:extLst>
                </a:gridCol>
                <a:gridCol w="4126832">
                  <a:extLst>
                    <a:ext uri="{9D8B030D-6E8A-4147-A177-3AD203B41FA5}">
                      <a16:colId xmlns:a16="http://schemas.microsoft.com/office/drawing/2014/main" val="2311061260"/>
                    </a:ext>
                  </a:extLst>
                </a:gridCol>
                <a:gridCol w="4146884">
                  <a:extLst>
                    <a:ext uri="{9D8B030D-6E8A-4147-A177-3AD203B41FA5}">
                      <a16:colId xmlns:a16="http://schemas.microsoft.com/office/drawing/2014/main" val="4275413323"/>
                    </a:ext>
                  </a:extLst>
                </a:gridCol>
              </a:tblGrid>
              <a:tr h="271370">
                <a:tc>
                  <a:txBody>
                    <a:bodyPr/>
                    <a:lstStyle/>
                    <a:p>
                      <a:pPr algn="ctr" fontAlgn="ctr"/>
                      <a:r>
                        <a:rPr lang="en-US" sz="2000" b="1">
                          <a:solidFill>
                            <a:srgbClr val="FFFFFF"/>
                          </a:solidFill>
                          <a:effectLst/>
                          <a:highlight>
                            <a:srgbClr val="17357D"/>
                          </a:highlight>
                        </a:rPr>
                        <a:t>Difference</a:t>
                      </a:r>
                      <a:endParaRPr lang="en-US" sz="2000">
                        <a:solidFill>
                          <a:srgbClr val="FFFFFF"/>
                        </a:solidFill>
                        <a:effectLst/>
                        <a:highlight>
                          <a:srgbClr val="17357D"/>
                        </a:highlight>
                      </a:endParaRPr>
                    </a:p>
                  </a:txBody>
                  <a:tcPr marL="30586" marR="30586" marT="15293" marB="15293"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17357D"/>
                    </a:solidFill>
                  </a:tcPr>
                </a:tc>
                <a:tc>
                  <a:txBody>
                    <a:bodyPr/>
                    <a:lstStyle/>
                    <a:p>
                      <a:pPr algn="ctr" fontAlgn="ctr"/>
                      <a:r>
                        <a:rPr lang="en-US" sz="2000" b="1">
                          <a:solidFill>
                            <a:srgbClr val="FFFFFF"/>
                          </a:solidFill>
                          <a:effectLst/>
                          <a:highlight>
                            <a:srgbClr val="17357D"/>
                          </a:highlight>
                        </a:rPr>
                        <a:t>Prompt engineering</a:t>
                      </a:r>
                      <a:endParaRPr lang="en-US" sz="2000">
                        <a:solidFill>
                          <a:srgbClr val="FFFFFF"/>
                        </a:solidFill>
                        <a:effectLst/>
                        <a:highlight>
                          <a:srgbClr val="17357D"/>
                        </a:highlight>
                      </a:endParaRPr>
                    </a:p>
                  </a:txBody>
                  <a:tcPr marL="30586" marR="30586" marT="15293" marB="15293"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17357D"/>
                    </a:solidFill>
                  </a:tcPr>
                </a:tc>
                <a:tc>
                  <a:txBody>
                    <a:bodyPr/>
                    <a:lstStyle/>
                    <a:p>
                      <a:pPr algn="ctr" fontAlgn="ctr"/>
                      <a:r>
                        <a:rPr lang="en-US" sz="2000" b="1">
                          <a:solidFill>
                            <a:srgbClr val="FFFFFF"/>
                          </a:solidFill>
                          <a:effectLst/>
                          <a:highlight>
                            <a:srgbClr val="17357D"/>
                          </a:highlight>
                        </a:rPr>
                        <a:t>Fine-tuning</a:t>
                      </a:r>
                      <a:endParaRPr lang="en-US" sz="2000">
                        <a:solidFill>
                          <a:srgbClr val="FFFFFF"/>
                        </a:solidFill>
                        <a:effectLst/>
                        <a:highlight>
                          <a:srgbClr val="17357D"/>
                        </a:highlight>
                      </a:endParaRPr>
                    </a:p>
                  </a:txBody>
                  <a:tcPr marL="30586" marR="30586" marT="15293" marB="15293"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17357D"/>
                    </a:solidFill>
                  </a:tcPr>
                </a:tc>
                <a:extLst>
                  <a:ext uri="{0D108BD9-81ED-4DB2-BD59-A6C34878D82A}">
                    <a16:rowId xmlns:a16="http://schemas.microsoft.com/office/drawing/2014/main" val="3955871492"/>
                  </a:ext>
                </a:extLst>
              </a:tr>
              <a:tr h="1122638">
                <a:tc>
                  <a:txBody>
                    <a:bodyPr/>
                    <a:lstStyle/>
                    <a:p>
                      <a:pPr algn="l" fontAlgn="t"/>
                      <a:r>
                        <a:rPr lang="en-US" sz="2000" b="0">
                          <a:effectLst/>
                          <a:highlight>
                            <a:srgbClr val="EEEEEE"/>
                          </a:highlight>
                        </a:rPr>
                        <a:t>Definition</a:t>
                      </a:r>
                      <a:endParaRPr lang="en-US" sz="2000">
                        <a:effectLst/>
                        <a:highlight>
                          <a:srgbClr val="EEEEEE"/>
                        </a:highlight>
                      </a:endParaRPr>
                    </a:p>
                  </a:txBody>
                  <a:tcPr marL="30586" marR="30586" marT="15293" marB="15293">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EEEEEE"/>
                    </a:solidFill>
                  </a:tcPr>
                </a:tc>
                <a:tc>
                  <a:txBody>
                    <a:bodyPr/>
                    <a:lstStyle/>
                    <a:p>
                      <a:pPr algn="l" fontAlgn="t"/>
                      <a:r>
                        <a:rPr lang="en-US" sz="2000" b="0">
                          <a:effectLst/>
                          <a:highlight>
                            <a:srgbClr val="EEEEEE"/>
                          </a:highlight>
                        </a:rPr>
                        <a:t>Modifying input prompts to guide the model’s output, leveraging its pre-trained knowledge without changing weights.</a:t>
                      </a:r>
                      <a:endParaRPr lang="en-US" sz="2000">
                        <a:effectLst/>
                        <a:highlight>
                          <a:srgbClr val="EEEEEE"/>
                        </a:highlight>
                      </a:endParaRPr>
                    </a:p>
                  </a:txBody>
                  <a:tcPr marL="30586" marR="30586" marT="15293" marB="15293">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EEEEEE"/>
                    </a:solidFill>
                  </a:tcPr>
                </a:tc>
                <a:tc>
                  <a:txBody>
                    <a:bodyPr/>
                    <a:lstStyle/>
                    <a:p>
                      <a:pPr algn="l" fontAlgn="t"/>
                      <a:r>
                        <a:rPr lang="en-US" sz="2000" b="0">
                          <a:effectLst/>
                          <a:highlight>
                            <a:srgbClr val="EEEEEE"/>
                          </a:highlight>
                        </a:rPr>
                        <a:t>Adjusting a pre-trained model’s parameters on a specialized dataset for specific task improvement.</a:t>
                      </a:r>
                      <a:endParaRPr lang="en-US" sz="2000">
                        <a:effectLst/>
                        <a:highlight>
                          <a:srgbClr val="EEEEEE"/>
                        </a:highlight>
                      </a:endParaRPr>
                    </a:p>
                  </a:txBody>
                  <a:tcPr marL="30586" marR="30586" marT="15293" marB="15293">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EEEEEE"/>
                    </a:solidFill>
                  </a:tcPr>
                </a:tc>
                <a:extLst>
                  <a:ext uri="{0D108BD9-81ED-4DB2-BD59-A6C34878D82A}">
                    <a16:rowId xmlns:a16="http://schemas.microsoft.com/office/drawing/2014/main" val="950075259"/>
                  </a:ext>
                </a:extLst>
              </a:tr>
              <a:tr h="1244248">
                <a:tc>
                  <a:txBody>
                    <a:bodyPr/>
                    <a:lstStyle/>
                    <a:p>
                      <a:pPr algn="l" fontAlgn="t"/>
                      <a:r>
                        <a:rPr lang="en-US" sz="2000" b="0">
                          <a:effectLst/>
                        </a:rPr>
                        <a:t>Process</a:t>
                      </a:r>
                      <a:endParaRPr lang="en-US" sz="2000">
                        <a:effectLst/>
                      </a:endParaRPr>
                    </a:p>
                  </a:txBody>
                  <a:tcPr marL="30586" marR="30586" marT="15293" marB="15293">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fontAlgn="t"/>
                      <a:r>
                        <a:rPr lang="en-US" sz="2000" b="0" dirty="0">
                          <a:effectLst/>
                        </a:rPr>
                        <a:t>Crafting effective prompts, iterative refinement, and optionally adjusting prompt-related parameters to influence model outputs.</a:t>
                      </a:r>
                      <a:endParaRPr lang="en-US" sz="2000" dirty="0">
                        <a:effectLst/>
                      </a:endParaRPr>
                    </a:p>
                  </a:txBody>
                  <a:tcPr marL="30586" marR="30586" marT="15293" marB="15293">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fontAlgn="t"/>
                      <a:r>
                        <a:rPr lang="en-US" sz="2000" b="0">
                          <a:effectLst/>
                        </a:rPr>
                        <a:t>Data preparation, hyperparameter adjustment, training, and optimization to enhance model performance on specialized tasks.</a:t>
                      </a:r>
                      <a:endParaRPr lang="en-US" sz="2000">
                        <a:effectLst/>
                      </a:endParaRPr>
                    </a:p>
                  </a:txBody>
                  <a:tcPr marL="30586" marR="30586" marT="15293" marB="15293">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852383389"/>
                  </a:ext>
                </a:extLst>
              </a:tr>
              <a:tr h="757809">
                <a:tc>
                  <a:txBody>
                    <a:bodyPr/>
                    <a:lstStyle/>
                    <a:p>
                      <a:pPr algn="l" fontAlgn="t"/>
                      <a:r>
                        <a:rPr lang="en-US" sz="2000" b="0">
                          <a:effectLst/>
                          <a:highlight>
                            <a:srgbClr val="EEEEEE"/>
                          </a:highlight>
                        </a:rPr>
                        <a:t>Accuracy</a:t>
                      </a:r>
                      <a:endParaRPr lang="en-US" sz="2000">
                        <a:effectLst/>
                        <a:highlight>
                          <a:srgbClr val="EEEEEE"/>
                        </a:highlight>
                      </a:endParaRPr>
                    </a:p>
                  </a:txBody>
                  <a:tcPr marL="30586" marR="30586" marT="15293" marB="15293">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EEEEEE"/>
                    </a:solidFill>
                  </a:tcPr>
                </a:tc>
                <a:tc>
                  <a:txBody>
                    <a:bodyPr/>
                    <a:lstStyle/>
                    <a:p>
                      <a:pPr algn="l" fontAlgn="t"/>
                      <a:r>
                        <a:rPr lang="en-US" sz="2000" b="0">
                          <a:effectLst/>
                          <a:highlight>
                            <a:srgbClr val="EEEEEE"/>
                          </a:highlight>
                        </a:rPr>
                        <a:t>Limited by the quality and structure of prompts.</a:t>
                      </a:r>
                      <a:endParaRPr lang="en-US" sz="2000">
                        <a:effectLst/>
                        <a:highlight>
                          <a:srgbClr val="EEEEEE"/>
                        </a:highlight>
                      </a:endParaRPr>
                    </a:p>
                  </a:txBody>
                  <a:tcPr marL="30586" marR="30586" marT="15293" marB="15293">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EEEEEE"/>
                    </a:solidFill>
                  </a:tcPr>
                </a:tc>
                <a:tc>
                  <a:txBody>
                    <a:bodyPr/>
                    <a:lstStyle/>
                    <a:p>
                      <a:pPr algn="l" fontAlgn="t"/>
                      <a:r>
                        <a:rPr lang="en-US" sz="2000" b="0">
                          <a:effectLst/>
                          <a:highlight>
                            <a:srgbClr val="EEEEEE"/>
                          </a:highlight>
                        </a:rPr>
                        <a:t>Generally achieves higher accuracy and precision on specialized tasks. </a:t>
                      </a:r>
                      <a:endParaRPr lang="en-US" sz="2000">
                        <a:effectLst/>
                        <a:highlight>
                          <a:srgbClr val="EEEEEE"/>
                        </a:highlight>
                      </a:endParaRPr>
                    </a:p>
                  </a:txBody>
                  <a:tcPr marL="30586" marR="30586" marT="15293" marB="15293">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EEEEEE"/>
                    </a:solidFill>
                  </a:tcPr>
                </a:tc>
                <a:extLst>
                  <a:ext uri="{0D108BD9-81ED-4DB2-BD59-A6C34878D82A}">
                    <a16:rowId xmlns:a16="http://schemas.microsoft.com/office/drawing/2014/main" val="3814535387"/>
                  </a:ext>
                </a:extLst>
              </a:tr>
              <a:tr h="392979">
                <a:tc>
                  <a:txBody>
                    <a:bodyPr/>
                    <a:lstStyle/>
                    <a:p>
                      <a:pPr algn="l" fontAlgn="t"/>
                      <a:r>
                        <a:rPr lang="en-US" sz="2000" b="0">
                          <a:effectLst/>
                        </a:rPr>
                        <a:t>Flexibility</a:t>
                      </a:r>
                      <a:endParaRPr lang="en-US" sz="2000">
                        <a:effectLst/>
                      </a:endParaRPr>
                    </a:p>
                  </a:txBody>
                  <a:tcPr marL="30586" marR="30586" marT="15293" marB="15293">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fontAlgn="t"/>
                      <a:r>
                        <a:rPr lang="en-US" sz="2000" b="0">
                          <a:effectLst/>
                        </a:rPr>
                        <a:t>More flexible across diverse domains</a:t>
                      </a:r>
                      <a:endParaRPr lang="en-US" sz="2000">
                        <a:effectLst/>
                      </a:endParaRPr>
                    </a:p>
                  </a:txBody>
                  <a:tcPr marL="30586" marR="30586" marT="15293" marB="15293">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fontAlgn="t"/>
                      <a:r>
                        <a:rPr lang="en-US" sz="2000" b="0" dirty="0">
                          <a:effectLst/>
                        </a:rPr>
                        <a:t>Less flexible across diverse domains</a:t>
                      </a:r>
                      <a:endParaRPr lang="en-US" sz="2000" dirty="0">
                        <a:effectLst/>
                      </a:endParaRPr>
                    </a:p>
                  </a:txBody>
                  <a:tcPr marL="30586" marR="30586" marT="15293" marB="15293">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067682601"/>
                  </a:ext>
                </a:extLst>
              </a:tr>
              <a:tr h="271370">
                <a:tc>
                  <a:txBody>
                    <a:bodyPr/>
                    <a:lstStyle/>
                    <a:p>
                      <a:pPr algn="l" fontAlgn="t"/>
                      <a:r>
                        <a:rPr lang="en-US" sz="2000" b="0" dirty="0">
                          <a:effectLst/>
                          <a:highlight>
                            <a:srgbClr val="EEEEEE"/>
                          </a:highlight>
                        </a:rPr>
                        <a:t>Resource investment</a:t>
                      </a:r>
                      <a:endParaRPr lang="en-US" sz="2000" dirty="0">
                        <a:effectLst/>
                        <a:highlight>
                          <a:srgbClr val="EEEEEE"/>
                        </a:highlight>
                      </a:endParaRPr>
                    </a:p>
                  </a:txBody>
                  <a:tcPr marL="30586" marR="30586" marT="15293" marB="15293">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EEEEEE"/>
                    </a:solidFill>
                  </a:tcPr>
                </a:tc>
                <a:tc>
                  <a:txBody>
                    <a:bodyPr/>
                    <a:lstStyle/>
                    <a:p>
                      <a:pPr algn="l" fontAlgn="t"/>
                      <a:r>
                        <a:rPr lang="en-US" sz="2000" b="0">
                          <a:effectLst/>
                          <a:highlight>
                            <a:srgbClr val="EEEEEE"/>
                          </a:highlight>
                        </a:rPr>
                        <a:t>Less</a:t>
                      </a:r>
                      <a:endParaRPr lang="en-US" sz="2000">
                        <a:effectLst/>
                        <a:highlight>
                          <a:srgbClr val="EEEEEE"/>
                        </a:highlight>
                      </a:endParaRPr>
                    </a:p>
                  </a:txBody>
                  <a:tcPr marL="30586" marR="30586" marT="15293" marB="15293">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EEEEEE"/>
                    </a:solidFill>
                  </a:tcPr>
                </a:tc>
                <a:tc>
                  <a:txBody>
                    <a:bodyPr/>
                    <a:lstStyle/>
                    <a:p>
                      <a:pPr algn="l" fontAlgn="t"/>
                      <a:r>
                        <a:rPr lang="en-US" sz="2000" b="0" dirty="0">
                          <a:effectLst/>
                          <a:highlight>
                            <a:srgbClr val="EEEEEE"/>
                          </a:highlight>
                        </a:rPr>
                        <a:t>More</a:t>
                      </a:r>
                      <a:endParaRPr lang="en-US" sz="2000" dirty="0">
                        <a:effectLst/>
                        <a:highlight>
                          <a:srgbClr val="EEEEEE"/>
                        </a:highlight>
                      </a:endParaRPr>
                    </a:p>
                  </a:txBody>
                  <a:tcPr marL="30586" marR="30586" marT="15293" marB="15293">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EEEEEE"/>
                    </a:solidFill>
                  </a:tcPr>
                </a:tc>
                <a:extLst>
                  <a:ext uri="{0D108BD9-81ED-4DB2-BD59-A6C34878D82A}">
                    <a16:rowId xmlns:a16="http://schemas.microsoft.com/office/drawing/2014/main" val="4025454418"/>
                  </a:ext>
                </a:extLst>
              </a:tr>
            </a:tbl>
          </a:graphicData>
        </a:graphic>
      </p:graphicFrame>
      <p:sp>
        <p:nvSpPr>
          <p:cNvPr id="4" name="Slide Number Placeholder 3">
            <a:extLst>
              <a:ext uri="{FF2B5EF4-FFF2-40B4-BE49-F238E27FC236}">
                <a16:creationId xmlns:a16="http://schemas.microsoft.com/office/drawing/2014/main" id="{839769F4-C908-64F5-3B3B-CE2CA6B871A0}"/>
              </a:ext>
            </a:extLst>
          </p:cNvPr>
          <p:cNvSpPr>
            <a:spLocks noGrp="1"/>
          </p:cNvSpPr>
          <p:nvPr>
            <p:ph type="sldNum" sz="quarter" idx="12"/>
          </p:nvPr>
        </p:nvSpPr>
        <p:spPr/>
        <p:txBody>
          <a:bodyPr/>
          <a:lstStyle/>
          <a:p>
            <a:fld id="{A63C3627-CA08-479C-B4DD-25B4960CFA2F}" type="slidenum">
              <a:rPr lang="en-US" smtClean="0"/>
              <a:t>37</a:t>
            </a:fld>
            <a:endParaRPr lang="en-US"/>
          </a:p>
        </p:txBody>
      </p:sp>
    </p:spTree>
    <p:extLst>
      <p:ext uri="{BB962C8B-B14F-4D97-AF65-F5344CB8AC3E}">
        <p14:creationId xmlns:p14="http://schemas.microsoft.com/office/powerpoint/2010/main" val="1882248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5829-25BE-0E98-776F-8060814216D0}"/>
              </a:ext>
            </a:extLst>
          </p:cNvPr>
          <p:cNvSpPr>
            <a:spLocks noGrp="1"/>
          </p:cNvSpPr>
          <p:nvPr>
            <p:ph type="title"/>
          </p:nvPr>
        </p:nvSpPr>
        <p:spPr/>
        <p:txBody>
          <a:bodyPr/>
          <a:lstStyle/>
          <a:p>
            <a:r>
              <a:rPr lang="en-US" dirty="0"/>
              <a:t>Limits of Prompt Engineering</a:t>
            </a:r>
          </a:p>
        </p:txBody>
      </p:sp>
      <p:sp>
        <p:nvSpPr>
          <p:cNvPr id="3" name="Content Placeholder 2">
            <a:extLst>
              <a:ext uri="{FF2B5EF4-FFF2-40B4-BE49-F238E27FC236}">
                <a16:creationId xmlns:a16="http://schemas.microsoft.com/office/drawing/2014/main" id="{3903EA0B-2C66-60D7-9B92-F08DC03BDB36}"/>
              </a:ext>
            </a:extLst>
          </p:cNvPr>
          <p:cNvSpPr>
            <a:spLocks noGrp="1"/>
          </p:cNvSpPr>
          <p:nvPr>
            <p:ph idx="1"/>
          </p:nvPr>
        </p:nvSpPr>
        <p:spPr/>
        <p:txBody>
          <a:bodyPr/>
          <a:lstStyle/>
          <a:p>
            <a:r>
              <a:rPr lang="en-US" dirty="0"/>
              <a:t>Limited Understanding</a:t>
            </a:r>
          </a:p>
          <a:p>
            <a:r>
              <a:rPr lang="en-US" dirty="0"/>
              <a:t> Rigidity in Responses</a:t>
            </a:r>
          </a:p>
          <a:p>
            <a:r>
              <a:rPr lang="en-US" dirty="0"/>
              <a:t>Vulnerability to Biases</a:t>
            </a:r>
          </a:p>
          <a:p>
            <a:r>
              <a:rPr lang="en-US" dirty="0"/>
              <a:t>No Real-world Knowledge</a:t>
            </a:r>
          </a:p>
          <a:p>
            <a:r>
              <a:rPr lang="en-US" dirty="0"/>
              <a:t>Lack of Common Sense</a:t>
            </a:r>
          </a:p>
          <a:p>
            <a:r>
              <a:rPr lang="en-US" dirty="0"/>
              <a:t>Inability to Learn from Feedback</a:t>
            </a:r>
          </a:p>
          <a:p>
            <a:r>
              <a:rPr lang="en-US" dirty="0"/>
              <a:t>Overfitting to Training Data</a:t>
            </a:r>
          </a:p>
          <a:p>
            <a:r>
              <a:rPr lang="en-US" dirty="0"/>
              <a:t>Ethical Concerns</a:t>
            </a:r>
          </a:p>
        </p:txBody>
      </p:sp>
      <p:sp>
        <p:nvSpPr>
          <p:cNvPr id="4" name="Slide Number Placeholder 3">
            <a:extLst>
              <a:ext uri="{FF2B5EF4-FFF2-40B4-BE49-F238E27FC236}">
                <a16:creationId xmlns:a16="http://schemas.microsoft.com/office/drawing/2014/main" id="{0111DEF0-237C-A4DF-1C33-E261D8A3BCC4}"/>
              </a:ext>
            </a:extLst>
          </p:cNvPr>
          <p:cNvSpPr>
            <a:spLocks noGrp="1"/>
          </p:cNvSpPr>
          <p:nvPr>
            <p:ph type="sldNum" sz="quarter" idx="12"/>
          </p:nvPr>
        </p:nvSpPr>
        <p:spPr/>
        <p:txBody>
          <a:bodyPr/>
          <a:lstStyle/>
          <a:p>
            <a:fld id="{A63C3627-CA08-479C-B4DD-25B4960CFA2F}" type="slidenum">
              <a:rPr lang="en-US" smtClean="0"/>
              <a:t>38</a:t>
            </a:fld>
            <a:endParaRPr lang="en-US"/>
          </a:p>
        </p:txBody>
      </p:sp>
    </p:spTree>
    <p:extLst>
      <p:ext uri="{BB962C8B-B14F-4D97-AF65-F5344CB8AC3E}">
        <p14:creationId xmlns:p14="http://schemas.microsoft.com/office/powerpoint/2010/main" val="355127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AD74-F48F-954F-24FC-26816E5ADB0E}"/>
              </a:ext>
            </a:extLst>
          </p:cNvPr>
          <p:cNvSpPr>
            <a:spLocks noGrp="1"/>
          </p:cNvSpPr>
          <p:nvPr>
            <p:ph type="title"/>
          </p:nvPr>
        </p:nvSpPr>
        <p:spPr/>
        <p:txBody>
          <a:bodyPr/>
          <a:lstStyle/>
          <a:p>
            <a:r>
              <a:rPr lang="en-US" dirty="0"/>
              <a:t>LLM Settings</a:t>
            </a:r>
          </a:p>
        </p:txBody>
      </p:sp>
      <p:sp>
        <p:nvSpPr>
          <p:cNvPr id="3" name="Content Placeholder 2">
            <a:extLst>
              <a:ext uri="{FF2B5EF4-FFF2-40B4-BE49-F238E27FC236}">
                <a16:creationId xmlns:a16="http://schemas.microsoft.com/office/drawing/2014/main" id="{F00800B1-530B-7F78-38CB-57BA8F00A1DA}"/>
              </a:ext>
            </a:extLst>
          </p:cNvPr>
          <p:cNvSpPr>
            <a:spLocks noGrp="1"/>
          </p:cNvSpPr>
          <p:nvPr>
            <p:ph idx="1"/>
          </p:nvPr>
        </p:nvSpPr>
        <p:spPr/>
        <p:txBody>
          <a:bodyPr/>
          <a:lstStyle/>
          <a:p>
            <a:r>
              <a:rPr lang="en-US" dirty="0"/>
              <a:t>When designing and testing prompts, you typically interact with the LLM via an API. </a:t>
            </a:r>
          </a:p>
          <a:p>
            <a:r>
              <a:rPr lang="en-US" dirty="0"/>
              <a:t>You can configure a few parameters to get different results for your prompts. </a:t>
            </a:r>
          </a:p>
          <a:p>
            <a:r>
              <a:rPr lang="en-US" dirty="0"/>
              <a:t>Tweaking these settings are important to improve reliability and desirability of responses and it takes a bit of experimentation to figure out the proper settings for your use cases. </a:t>
            </a:r>
          </a:p>
          <a:p>
            <a:r>
              <a:rPr lang="en-US" dirty="0"/>
              <a:t>The common settings you will come across when using different LLM providers are detailed in the subsequent  slides</a:t>
            </a:r>
          </a:p>
        </p:txBody>
      </p:sp>
      <p:sp>
        <p:nvSpPr>
          <p:cNvPr id="4" name="Slide Number Placeholder 3">
            <a:extLst>
              <a:ext uri="{FF2B5EF4-FFF2-40B4-BE49-F238E27FC236}">
                <a16:creationId xmlns:a16="http://schemas.microsoft.com/office/drawing/2014/main" id="{C6E49ABF-A970-CEDD-131D-A061E4C73414}"/>
              </a:ext>
            </a:extLst>
          </p:cNvPr>
          <p:cNvSpPr>
            <a:spLocks noGrp="1"/>
          </p:cNvSpPr>
          <p:nvPr>
            <p:ph type="sldNum" sz="quarter" idx="12"/>
          </p:nvPr>
        </p:nvSpPr>
        <p:spPr/>
        <p:txBody>
          <a:bodyPr/>
          <a:lstStyle/>
          <a:p>
            <a:fld id="{A63C3627-CA08-479C-B4DD-25B4960CFA2F}" type="slidenum">
              <a:rPr lang="en-US" smtClean="0"/>
              <a:t>4</a:t>
            </a:fld>
            <a:endParaRPr lang="en-US"/>
          </a:p>
        </p:txBody>
      </p:sp>
    </p:spTree>
    <p:extLst>
      <p:ext uri="{BB962C8B-B14F-4D97-AF65-F5344CB8AC3E}">
        <p14:creationId xmlns:p14="http://schemas.microsoft.com/office/powerpoint/2010/main" val="2756388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C102-C66F-0CBA-B254-6C4ADFB3F34C}"/>
              </a:ext>
            </a:extLst>
          </p:cNvPr>
          <p:cNvSpPr>
            <a:spLocks noGrp="1"/>
          </p:cNvSpPr>
          <p:nvPr>
            <p:ph type="title"/>
          </p:nvPr>
        </p:nvSpPr>
        <p:spPr/>
        <p:txBody>
          <a:bodyPr/>
          <a:lstStyle/>
          <a:p>
            <a:r>
              <a:rPr lang="en-US" dirty="0"/>
              <a:t>LLM Settings </a:t>
            </a:r>
          </a:p>
        </p:txBody>
      </p:sp>
      <p:sp>
        <p:nvSpPr>
          <p:cNvPr id="3" name="Content Placeholder 2">
            <a:extLst>
              <a:ext uri="{FF2B5EF4-FFF2-40B4-BE49-F238E27FC236}">
                <a16:creationId xmlns:a16="http://schemas.microsoft.com/office/drawing/2014/main" id="{7BD03404-DF73-C134-D67E-B01A64E02E91}"/>
              </a:ext>
            </a:extLst>
          </p:cNvPr>
          <p:cNvSpPr>
            <a:spLocks noGrp="1"/>
          </p:cNvSpPr>
          <p:nvPr>
            <p:ph idx="1"/>
          </p:nvPr>
        </p:nvSpPr>
        <p:spPr>
          <a:xfrm>
            <a:off x="152400" y="1719263"/>
            <a:ext cx="11430000" cy="4411662"/>
          </a:xfrm>
        </p:spPr>
        <p:txBody>
          <a:bodyPr/>
          <a:lstStyle/>
          <a:p>
            <a:r>
              <a:rPr lang="en-US" sz="2200" b="1" dirty="0"/>
              <a:t>Temperature</a:t>
            </a:r>
            <a:r>
              <a:rPr lang="en-US" sz="2200" dirty="0"/>
              <a:t> - In short, the lower the temperature, the more deterministic the results in the sense that the highest probable next token is always picked. Increasing temperature could lead to more randomness, which encourages more diverse or creative outputs. In terms of application, you might want to use a lower temperature value for tasks like fact-based QA to encourage more factual and concise responses. For poem generation or other creative tasks, it might be beneficial to increase the temperature value.</a:t>
            </a:r>
          </a:p>
          <a:p>
            <a:r>
              <a:rPr lang="en-US" sz="2200" b="1" dirty="0"/>
              <a:t>Top P</a:t>
            </a:r>
            <a:r>
              <a:rPr lang="en-US" sz="2200" dirty="0"/>
              <a:t> - A sampling technique with temperature, called nucleus sampling, where you can control how deterministic the model is. If you are looking for exact and factual answers keep this low. If you are looking for more diverse responses, increase to a higher value. If you use Top P it means that only the tokens comprising the </a:t>
            </a:r>
            <a:r>
              <a:rPr lang="en-US" sz="2200" dirty="0" err="1"/>
              <a:t>top_p</a:t>
            </a:r>
            <a:r>
              <a:rPr lang="en-US" sz="2200" dirty="0"/>
              <a:t> probability mass are considered for responses, so a low </a:t>
            </a:r>
            <a:r>
              <a:rPr lang="en-US" sz="2200" dirty="0" err="1"/>
              <a:t>top_p</a:t>
            </a:r>
            <a:r>
              <a:rPr lang="en-US" sz="2200" dirty="0"/>
              <a:t> value selects the most confident responses. This means that a high </a:t>
            </a:r>
            <a:r>
              <a:rPr lang="en-US" sz="2200" dirty="0" err="1"/>
              <a:t>top_p</a:t>
            </a:r>
            <a:r>
              <a:rPr lang="en-US" sz="2200" dirty="0"/>
              <a:t> value will enable the model to look at more possible words, including less likely ones, leading to more diverse outputs.</a:t>
            </a:r>
          </a:p>
          <a:p>
            <a:r>
              <a:rPr lang="en-US" sz="2200" b="1" dirty="0"/>
              <a:t>The general recommendation is to alter temperature or Top P but not both.</a:t>
            </a:r>
          </a:p>
        </p:txBody>
      </p:sp>
      <p:sp>
        <p:nvSpPr>
          <p:cNvPr id="4" name="Slide Number Placeholder 3">
            <a:extLst>
              <a:ext uri="{FF2B5EF4-FFF2-40B4-BE49-F238E27FC236}">
                <a16:creationId xmlns:a16="http://schemas.microsoft.com/office/drawing/2014/main" id="{530BBB08-BDB7-01A2-32AD-39B35E1CA7F9}"/>
              </a:ext>
            </a:extLst>
          </p:cNvPr>
          <p:cNvSpPr>
            <a:spLocks noGrp="1"/>
          </p:cNvSpPr>
          <p:nvPr>
            <p:ph type="sldNum" sz="quarter" idx="12"/>
          </p:nvPr>
        </p:nvSpPr>
        <p:spPr/>
        <p:txBody>
          <a:bodyPr/>
          <a:lstStyle/>
          <a:p>
            <a:fld id="{A63C3627-CA08-479C-B4DD-25B4960CFA2F}" type="slidenum">
              <a:rPr lang="en-US" smtClean="0"/>
              <a:t>5</a:t>
            </a:fld>
            <a:endParaRPr lang="en-US"/>
          </a:p>
        </p:txBody>
      </p:sp>
    </p:spTree>
    <p:extLst>
      <p:ext uri="{BB962C8B-B14F-4D97-AF65-F5344CB8AC3E}">
        <p14:creationId xmlns:p14="http://schemas.microsoft.com/office/powerpoint/2010/main" val="875729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8FC3E-595B-36F4-E2B3-BC0735A619B4}"/>
              </a:ext>
            </a:extLst>
          </p:cNvPr>
          <p:cNvSpPr>
            <a:spLocks noGrp="1"/>
          </p:cNvSpPr>
          <p:nvPr>
            <p:ph type="title"/>
          </p:nvPr>
        </p:nvSpPr>
        <p:spPr/>
        <p:txBody>
          <a:bodyPr/>
          <a:lstStyle/>
          <a:p>
            <a:r>
              <a:rPr lang="en-US" dirty="0"/>
              <a:t>LLM Settings </a:t>
            </a:r>
          </a:p>
        </p:txBody>
      </p:sp>
      <p:sp>
        <p:nvSpPr>
          <p:cNvPr id="3" name="Content Placeholder 2">
            <a:extLst>
              <a:ext uri="{FF2B5EF4-FFF2-40B4-BE49-F238E27FC236}">
                <a16:creationId xmlns:a16="http://schemas.microsoft.com/office/drawing/2014/main" id="{301C1C26-14D5-9E1D-748C-8DC45CBE6F8B}"/>
              </a:ext>
            </a:extLst>
          </p:cNvPr>
          <p:cNvSpPr>
            <a:spLocks noGrp="1"/>
          </p:cNvSpPr>
          <p:nvPr>
            <p:ph idx="1"/>
          </p:nvPr>
        </p:nvSpPr>
        <p:spPr/>
        <p:txBody>
          <a:bodyPr/>
          <a:lstStyle/>
          <a:p>
            <a:r>
              <a:rPr lang="en-US" b="1" dirty="0"/>
              <a:t>Max Length </a:t>
            </a:r>
            <a:r>
              <a:rPr lang="en-US" dirty="0"/>
              <a:t>- You can manage the number of tokens the model generates by adjusting the max length. Specifying a max length helps you prevent long or irrelevant responses and control costs.</a:t>
            </a:r>
          </a:p>
          <a:p>
            <a:r>
              <a:rPr lang="en-US" b="1" dirty="0"/>
              <a:t>Stop Sequences </a:t>
            </a:r>
            <a:r>
              <a:rPr lang="en-US" dirty="0"/>
              <a:t>- A stop sequence is a string that stops the model from generating tokens. Specifying stop sequences is another way to control the length and structure of the model's response. For example, you can tell the model to generate lists that have no more than 10 items by adding "11" as a stop sequence.</a:t>
            </a:r>
          </a:p>
        </p:txBody>
      </p:sp>
      <p:sp>
        <p:nvSpPr>
          <p:cNvPr id="4" name="Slide Number Placeholder 3">
            <a:extLst>
              <a:ext uri="{FF2B5EF4-FFF2-40B4-BE49-F238E27FC236}">
                <a16:creationId xmlns:a16="http://schemas.microsoft.com/office/drawing/2014/main" id="{C8A09E1E-76D0-DEC8-F953-6D97282F5F7E}"/>
              </a:ext>
            </a:extLst>
          </p:cNvPr>
          <p:cNvSpPr>
            <a:spLocks noGrp="1"/>
          </p:cNvSpPr>
          <p:nvPr>
            <p:ph type="sldNum" sz="quarter" idx="12"/>
          </p:nvPr>
        </p:nvSpPr>
        <p:spPr/>
        <p:txBody>
          <a:bodyPr/>
          <a:lstStyle/>
          <a:p>
            <a:fld id="{A63C3627-CA08-479C-B4DD-25B4960CFA2F}" type="slidenum">
              <a:rPr lang="en-US" smtClean="0"/>
              <a:t>6</a:t>
            </a:fld>
            <a:endParaRPr lang="en-US"/>
          </a:p>
        </p:txBody>
      </p:sp>
    </p:spTree>
    <p:extLst>
      <p:ext uri="{BB962C8B-B14F-4D97-AF65-F5344CB8AC3E}">
        <p14:creationId xmlns:p14="http://schemas.microsoft.com/office/powerpoint/2010/main" val="2770405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F589C-7F95-3C42-AE0C-B22D62A05193}"/>
              </a:ext>
            </a:extLst>
          </p:cNvPr>
          <p:cNvSpPr>
            <a:spLocks noGrp="1"/>
          </p:cNvSpPr>
          <p:nvPr>
            <p:ph type="title"/>
          </p:nvPr>
        </p:nvSpPr>
        <p:spPr/>
        <p:txBody>
          <a:bodyPr/>
          <a:lstStyle/>
          <a:p>
            <a:r>
              <a:rPr lang="en-US" dirty="0"/>
              <a:t>LLM Settings </a:t>
            </a:r>
          </a:p>
        </p:txBody>
      </p:sp>
      <p:sp>
        <p:nvSpPr>
          <p:cNvPr id="3" name="Content Placeholder 2">
            <a:extLst>
              <a:ext uri="{FF2B5EF4-FFF2-40B4-BE49-F238E27FC236}">
                <a16:creationId xmlns:a16="http://schemas.microsoft.com/office/drawing/2014/main" id="{DABAC12A-A3B8-2237-0E89-107AC06DD2BB}"/>
              </a:ext>
            </a:extLst>
          </p:cNvPr>
          <p:cNvSpPr>
            <a:spLocks noGrp="1"/>
          </p:cNvSpPr>
          <p:nvPr>
            <p:ph idx="1"/>
          </p:nvPr>
        </p:nvSpPr>
        <p:spPr/>
        <p:txBody>
          <a:bodyPr/>
          <a:lstStyle/>
          <a:p>
            <a:r>
              <a:rPr lang="en-US" sz="2200" b="1" dirty="0"/>
              <a:t>Frequency Penalty</a:t>
            </a:r>
            <a:r>
              <a:rPr lang="en-US" sz="2200" dirty="0"/>
              <a:t> - The frequency penalty applies a penalty on the next token proportional to how many times that token already appeared in the response and prompt. The higher the frequency penalty, the less likely a word will appear again. This setting reduces the repetition of words in the model's response by giving tokens that appear more a higher penalty.</a:t>
            </a:r>
          </a:p>
          <a:p>
            <a:r>
              <a:rPr lang="en-US" sz="2200" b="1" dirty="0"/>
              <a:t>Presence Penalty </a:t>
            </a:r>
            <a:r>
              <a:rPr lang="en-US" sz="2200" dirty="0"/>
              <a:t>- The presence penalty also applies a penalty on repeated tokens but, unlike the frequency penalty, the penalty is the same for all repeated tokens. A token that appears twice and a token that appears 10 times are penalized the same. This setting prevents the model from repeating phrases too often in its response. If you want the model to generate diverse or creative text, you might want to use a higher presence penalty. Or, if you need the model to stay focused, try using a lower presence penalty.</a:t>
            </a:r>
          </a:p>
          <a:p>
            <a:r>
              <a:rPr lang="en-US" sz="2200" b="1" dirty="0"/>
              <a:t>Similar to temperature and </a:t>
            </a:r>
            <a:r>
              <a:rPr lang="en-US" sz="2200" b="1" dirty="0" err="1"/>
              <a:t>top_p</a:t>
            </a:r>
            <a:r>
              <a:rPr lang="en-US" sz="2200" b="1" dirty="0"/>
              <a:t>, the general recommendation is to alter the frequency or presence penalty but not both.</a:t>
            </a:r>
          </a:p>
        </p:txBody>
      </p:sp>
      <p:sp>
        <p:nvSpPr>
          <p:cNvPr id="4" name="Slide Number Placeholder 3">
            <a:extLst>
              <a:ext uri="{FF2B5EF4-FFF2-40B4-BE49-F238E27FC236}">
                <a16:creationId xmlns:a16="http://schemas.microsoft.com/office/drawing/2014/main" id="{7BA38A31-7C13-2EBD-3261-A06B443050E4}"/>
              </a:ext>
            </a:extLst>
          </p:cNvPr>
          <p:cNvSpPr>
            <a:spLocks noGrp="1"/>
          </p:cNvSpPr>
          <p:nvPr>
            <p:ph type="sldNum" sz="quarter" idx="12"/>
          </p:nvPr>
        </p:nvSpPr>
        <p:spPr/>
        <p:txBody>
          <a:bodyPr/>
          <a:lstStyle/>
          <a:p>
            <a:fld id="{A63C3627-CA08-479C-B4DD-25B4960CFA2F}" type="slidenum">
              <a:rPr lang="en-US" smtClean="0"/>
              <a:t>7</a:t>
            </a:fld>
            <a:endParaRPr lang="en-US"/>
          </a:p>
        </p:txBody>
      </p:sp>
    </p:spTree>
    <p:extLst>
      <p:ext uri="{BB962C8B-B14F-4D97-AF65-F5344CB8AC3E}">
        <p14:creationId xmlns:p14="http://schemas.microsoft.com/office/powerpoint/2010/main" val="1565242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E977-3CC6-0EDD-8936-135634E5D276}"/>
              </a:ext>
            </a:extLst>
          </p:cNvPr>
          <p:cNvSpPr>
            <a:spLocks noGrp="1"/>
          </p:cNvSpPr>
          <p:nvPr>
            <p:ph type="title"/>
          </p:nvPr>
        </p:nvSpPr>
        <p:spPr/>
        <p:txBody>
          <a:bodyPr/>
          <a:lstStyle/>
          <a:p>
            <a:r>
              <a:rPr lang="en-US" dirty="0"/>
              <a:t>Prompting an LLM</a:t>
            </a:r>
          </a:p>
        </p:txBody>
      </p:sp>
      <p:sp>
        <p:nvSpPr>
          <p:cNvPr id="3" name="Content Placeholder 2">
            <a:extLst>
              <a:ext uri="{FF2B5EF4-FFF2-40B4-BE49-F238E27FC236}">
                <a16:creationId xmlns:a16="http://schemas.microsoft.com/office/drawing/2014/main" id="{3B9C21F4-747A-A198-1B7A-7181C2769F12}"/>
              </a:ext>
            </a:extLst>
          </p:cNvPr>
          <p:cNvSpPr>
            <a:spLocks noGrp="1"/>
          </p:cNvSpPr>
          <p:nvPr>
            <p:ph idx="1"/>
          </p:nvPr>
        </p:nvSpPr>
        <p:spPr>
          <a:xfrm>
            <a:off x="609600" y="1719263"/>
            <a:ext cx="8458200" cy="4411662"/>
          </a:xfrm>
        </p:spPr>
        <p:txBody>
          <a:bodyPr/>
          <a:lstStyle/>
          <a:p>
            <a:r>
              <a:rPr lang="en-US" sz="2800" dirty="0"/>
              <a:t>You can achieve a lot with simple prompts, but the quality of results depends on how much information you provide it and how well-crafted the prompt is. </a:t>
            </a:r>
          </a:p>
          <a:p>
            <a:r>
              <a:rPr lang="en-US" sz="2800" dirty="0"/>
              <a:t>A prompt can contain information like the instruction or question you are passing to the model and include other details such as context, inputs, or examples. </a:t>
            </a:r>
          </a:p>
          <a:p>
            <a:r>
              <a:rPr lang="en-US" sz="2800" dirty="0"/>
              <a:t>You can use these elements to instruct the model more effectively to improve the quality of results.</a:t>
            </a:r>
          </a:p>
        </p:txBody>
      </p:sp>
      <p:sp>
        <p:nvSpPr>
          <p:cNvPr id="4" name="Slide Number Placeholder 3">
            <a:extLst>
              <a:ext uri="{FF2B5EF4-FFF2-40B4-BE49-F238E27FC236}">
                <a16:creationId xmlns:a16="http://schemas.microsoft.com/office/drawing/2014/main" id="{1BF4A1A9-A7E4-51E8-9594-066D52DCEC34}"/>
              </a:ext>
            </a:extLst>
          </p:cNvPr>
          <p:cNvSpPr>
            <a:spLocks noGrp="1"/>
          </p:cNvSpPr>
          <p:nvPr>
            <p:ph type="sldNum" sz="quarter" idx="12"/>
          </p:nvPr>
        </p:nvSpPr>
        <p:spPr/>
        <p:txBody>
          <a:bodyPr/>
          <a:lstStyle/>
          <a:p>
            <a:fld id="{A63C3627-CA08-479C-B4DD-25B4960CFA2F}" type="slidenum">
              <a:rPr lang="en-US" smtClean="0"/>
              <a:t>8</a:t>
            </a:fld>
            <a:endParaRPr lang="en-US"/>
          </a:p>
        </p:txBody>
      </p:sp>
      <p:pic>
        <p:nvPicPr>
          <p:cNvPr id="6" name="Picture 5">
            <a:extLst>
              <a:ext uri="{FF2B5EF4-FFF2-40B4-BE49-F238E27FC236}">
                <a16:creationId xmlns:a16="http://schemas.microsoft.com/office/drawing/2014/main" id="{D84ED0B4-545E-0F3D-EA06-A777EF34B217}"/>
              </a:ext>
            </a:extLst>
          </p:cNvPr>
          <p:cNvPicPr>
            <a:picLocks noChangeAspect="1"/>
          </p:cNvPicPr>
          <p:nvPr/>
        </p:nvPicPr>
        <p:blipFill>
          <a:blip r:embed="rId2"/>
          <a:stretch>
            <a:fillRect/>
          </a:stretch>
        </p:blipFill>
        <p:spPr>
          <a:xfrm>
            <a:off x="9235168" y="1719263"/>
            <a:ext cx="2647950" cy="1791266"/>
          </a:xfrm>
          <a:prstGeom prst="rect">
            <a:avLst/>
          </a:prstGeom>
          <a:ln w="28575">
            <a:solidFill>
              <a:schemeClr val="tx1"/>
            </a:solidFill>
          </a:ln>
        </p:spPr>
      </p:pic>
      <p:pic>
        <p:nvPicPr>
          <p:cNvPr id="8" name="Picture 7">
            <a:extLst>
              <a:ext uri="{FF2B5EF4-FFF2-40B4-BE49-F238E27FC236}">
                <a16:creationId xmlns:a16="http://schemas.microsoft.com/office/drawing/2014/main" id="{C8B76532-21A5-F0C0-737D-7DAAD0BD94C9}"/>
              </a:ext>
            </a:extLst>
          </p:cNvPr>
          <p:cNvPicPr>
            <a:picLocks noChangeAspect="1"/>
          </p:cNvPicPr>
          <p:nvPr/>
        </p:nvPicPr>
        <p:blipFill>
          <a:blip r:embed="rId3"/>
          <a:stretch>
            <a:fillRect/>
          </a:stretch>
        </p:blipFill>
        <p:spPr>
          <a:xfrm>
            <a:off x="9235168" y="3812154"/>
            <a:ext cx="2514600" cy="2062413"/>
          </a:xfrm>
          <a:prstGeom prst="rect">
            <a:avLst/>
          </a:prstGeom>
          <a:ln w="28575">
            <a:solidFill>
              <a:schemeClr val="tx1"/>
            </a:solidFill>
          </a:ln>
        </p:spPr>
      </p:pic>
    </p:spTree>
    <p:extLst>
      <p:ext uri="{BB962C8B-B14F-4D97-AF65-F5344CB8AC3E}">
        <p14:creationId xmlns:p14="http://schemas.microsoft.com/office/powerpoint/2010/main" val="1646606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2C63-8EC2-BE2F-3063-F9148D3A88F6}"/>
              </a:ext>
            </a:extLst>
          </p:cNvPr>
          <p:cNvSpPr>
            <a:spLocks noGrp="1"/>
          </p:cNvSpPr>
          <p:nvPr>
            <p:ph type="title"/>
          </p:nvPr>
        </p:nvSpPr>
        <p:spPr/>
        <p:txBody>
          <a:bodyPr/>
          <a:lstStyle/>
          <a:p>
            <a:r>
              <a:rPr lang="en-US" dirty="0"/>
              <a:t>Elements of a Prompt</a:t>
            </a:r>
          </a:p>
        </p:txBody>
      </p:sp>
      <p:sp>
        <p:nvSpPr>
          <p:cNvPr id="3" name="Content Placeholder 2">
            <a:extLst>
              <a:ext uri="{FF2B5EF4-FFF2-40B4-BE49-F238E27FC236}">
                <a16:creationId xmlns:a16="http://schemas.microsoft.com/office/drawing/2014/main" id="{D1CAAEA7-92E0-2CBC-D72D-32D8257C32AC}"/>
              </a:ext>
            </a:extLst>
          </p:cNvPr>
          <p:cNvSpPr>
            <a:spLocks noGrp="1"/>
          </p:cNvSpPr>
          <p:nvPr>
            <p:ph idx="1"/>
          </p:nvPr>
        </p:nvSpPr>
        <p:spPr/>
        <p:txBody>
          <a:bodyPr/>
          <a:lstStyle/>
          <a:p>
            <a:r>
              <a:rPr lang="en-US" dirty="0"/>
              <a:t>A prompt contains any of the following elements:</a:t>
            </a:r>
          </a:p>
          <a:p>
            <a:r>
              <a:rPr lang="en-US" b="1" dirty="0">
                <a:highlight>
                  <a:srgbClr val="FFFF00"/>
                </a:highlight>
              </a:rPr>
              <a:t>Instruction</a:t>
            </a:r>
            <a:r>
              <a:rPr lang="en-US" dirty="0"/>
              <a:t> - a specific task or instruction you want the model to perform</a:t>
            </a:r>
          </a:p>
          <a:p>
            <a:r>
              <a:rPr lang="en-US" b="1" dirty="0">
                <a:highlight>
                  <a:srgbClr val="FFFF00"/>
                </a:highlight>
              </a:rPr>
              <a:t>Context</a:t>
            </a:r>
            <a:r>
              <a:rPr lang="en-US" dirty="0"/>
              <a:t> - external information or additional context that can steer the model to better responses</a:t>
            </a:r>
          </a:p>
          <a:p>
            <a:r>
              <a:rPr lang="en-US" b="1" dirty="0">
                <a:highlight>
                  <a:srgbClr val="FFFF00"/>
                </a:highlight>
              </a:rPr>
              <a:t>Input Data </a:t>
            </a:r>
            <a:r>
              <a:rPr lang="en-US" dirty="0"/>
              <a:t>- the input or question that we are interested to find a response for</a:t>
            </a:r>
          </a:p>
          <a:p>
            <a:r>
              <a:rPr lang="en-US" b="1" dirty="0">
                <a:highlight>
                  <a:srgbClr val="FFFF00"/>
                </a:highlight>
              </a:rPr>
              <a:t>Output Indicator </a:t>
            </a:r>
            <a:r>
              <a:rPr lang="en-US" dirty="0"/>
              <a:t>- the type or format of the output.</a:t>
            </a:r>
          </a:p>
        </p:txBody>
      </p:sp>
      <p:sp>
        <p:nvSpPr>
          <p:cNvPr id="4" name="Slide Number Placeholder 3">
            <a:extLst>
              <a:ext uri="{FF2B5EF4-FFF2-40B4-BE49-F238E27FC236}">
                <a16:creationId xmlns:a16="http://schemas.microsoft.com/office/drawing/2014/main" id="{FDD64BD6-7795-2813-665E-B29864A211B4}"/>
              </a:ext>
            </a:extLst>
          </p:cNvPr>
          <p:cNvSpPr>
            <a:spLocks noGrp="1"/>
          </p:cNvSpPr>
          <p:nvPr>
            <p:ph type="sldNum" sz="quarter" idx="12"/>
          </p:nvPr>
        </p:nvSpPr>
        <p:spPr/>
        <p:txBody>
          <a:bodyPr/>
          <a:lstStyle/>
          <a:p>
            <a:fld id="{A63C3627-CA08-479C-B4DD-25B4960CFA2F}" type="slidenum">
              <a:rPr lang="en-US" smtClean="0"/>
              <a:t>9</a:t>
            </a:fld>
            <a:endParaRPr lang="en-US"/>
          </a:p>
        </p:txBody>
      </p:sp>
    </p:spTree>
    <p:extLst>
      <p:ext uri="{BB962C8B-B14F-4D97-AF65-F5344CB8AC3E}">
        <p14:creationId xmlns:p14="http://schemas.microsoft.com/office/powerpoint/2010/main" val="1950102336"/>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Learner Template</Template>
  <TotalTime>135</TotalTime>
  <Words>2953</Words>
  <Application>Microsoft Office PowerPoint</Application>
  <PresentationFormat>Widescreen</PresentationFormat>
  <Paragraphs>202</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Aptos</vt:lpstr>
      <vt:lpstr>Arial</vt:lpstr>
      <vt:lpstr>ui-sans-serif</vt:lpstr>
      <vt:lpstr>Wingdings</vt:lpstr>
      <vt:lpstr>Learner Template</vt:lpstr>
      <vt:lpstr>Prompt Engineering</vt:lpstr>
      <vt:lpstr>Prompt Engineering</vt:lpstr>
      <vt:lpstr>Prompt Engineering</vt:lpstr>
      <vt:lpstr>LLM Settings</vt:lpstr>
      <vt:lpstr>LLM Settings </vt:lpstr>
      <vt:lpstr>LLM Settings </vt:lpstr>
      <vt:lpstr>LLM Settings </vt:lpstr>
      <vt:lpstr>Prompting an LLM</vt:lpstr>
      <vt:lpstr>Elements of a Prompt</vt:lpstr>
      <vt:lpstr>Elements of a Prompt</vt:lpstr>
      <vt:lpstr>General Tips for  Designing Prompts</vt:lpstr>
      <vt:lpstr>Start Simple</vt:lpstr>
      <vt:lpstr>The Instruction</vt:lpstr>
      <vt:lpstr>Specificity</vt:lpstr>
      <vt:lpstr>Avoid Impreciseness</vt:lpstr>
      <vt:lpstr>To do or not to do?</vt:lpstr>
      <vt:lpstr>Examples of Prompts</vt:lpstr>
      <vt:lpstr>Text Summarization</vt:lpstr>
      <vt:lpstr>Information Extraction</vt:lpstr>
      <vt:lpstr>Question Answering</vt:lpstr>
      <vt:lpstr>Text Classification</vt:lpstr>
      <vt:lpstr>Conversation</vt:lpstr>
      <vt:lpstr>Conversation</vt:lpstr>
      <vt:lpstr>Code Generation</vt:lpstr>
      <vt:lpstr>Reasoning</vt:lpstr>
      <vt:lpstr>Prompting Techniques</vt:lpstr>
      <vt:lpstr>Zero-Shot Prompting</vt:lpstr>
      <vt:lpstr>Few-Shot Prompting</vt:lpstr>
      <vt:lpstr>Few-Shot Prompting</vt:lpstr>
      <vt:lpstr>Chain-of-Thought (CoT) Prompting</vt:lpstr>
      <vt:lpstr>Chain-of-Thought (CoT) Prompting</vt:lpstr>
      <vt:lpstr>Constraint-Based Prompting</vt:lpstr>
      <vt:lpstr>State Machines</vt:lpstr>
      <vt:lpstr> State Machines in Prompt Engineering</vt:lpstr>
      <vt:lpstr>Examples : Use of State Machines in Prompt Engineering</vt:lpstr>
      <vt:lpstr>Fine-tuning LLMs</vt:lpstr>
      <vt:lpstr>Prompt Engineering Vs. Fine-tuning</vt:lpstr>
      <vt:lpstr>Limits of Prompt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Prompt Engineering</dc:title>
  <dc:creator>Jasdhir Singh</dc:creator>
  <cp:lastModifiedBy>Jasdhir Singh</cp:lastModifiedBy>
  <cp:revision>106</cp:revision>
  <dcterms:created xsi:type="dcterms:W3CDTF">2024-08-31T08:49:00Z</dcterms:created>
  <dcterms:modified xsi:type="dcterms:W3CDTF">2024-08-31T11:04:20Z</dcterms:modified>
</cp:coreProperties>
</file>